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356" r:id="rId3"/>
    <p:sldId id="359" r:id="rId4"/>
    <p:sldId id="360" r:id="rId5"/>
    <p:sldId id="361" r:id="rId6"/>
    <p:sldId id="377" r:id="rId7"/>
    <p:sldId id="362" r:id="rId8"/>
    <p:sldId id="363" r:id="rId9"/>
    <p:sldId id="373" r:id="rId10"/>
    <p:sldId id="364" r:id="rId11"/>
    <p:sldId id="370" r:id="rId12"/>
    <p:sldId id="375" r:id="rId13"/>
    <p:sldId id="374" r:id="rId14"/>
    <p:sldId id="369" r:id="rId15"/>
    <p:sldId id="376" r:id="rId16"/>
    <p:sldId id="368" r:id="rId17"/>
    <p:sldId id="380" r:id="rId18"/>
    <p:sldId id="37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C40"/>
    <a:srgbClr val="277CAF"/>
    <a:srgbClr val="D9A62F"/>
    <a:srgbClr val="1A9E55"/>
    <a:srgbClr val="E1B33D"/>
    <a:srgbClr val="0072C6"/>
    <a:srgbClr val="E2AF05"/>
    <a:srgbClr val="1C9C4B"/>
    <a:srgbClr val="6AA84F"/>
    <a:srgbClr val="E28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702" autoAdjust="0"/>
  </p:normalViewPr>
  <p:slideViewPr>
    <p:cSldViewPr snapToGrid="0" snapToObjects="1">
      <p:cViewPr varScale="1">
        <p:scale>
          <a:sx n="53" d="100"/>
          <a:sy n="5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E4DD81-AA3E-7743-9DB0-E9829783972C}" type="datetimeFigureOut">
              <a:rPr lang="en-US"/>
              <a:pPr>
                <a:defRPr/>
              </a:pPr>
              <a:t>3/11/2014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E1E685-EC81-3D44-8B72-D25C939F5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71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523D81-1ABA-8D43-AA28-125AA2ABD20C}" type="datetimeFigureOut">
              <a:rPr lang="en-US"/>
              <a:pPr>
                <a:defRPr/>
              </a:pPr>
              <a:t>3/11/2014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F68FD6-4FA8-9F49-BCEB-33294E70B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cQIPP white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6049963"/>
            <a:ext cx="2855913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0" y="0"/>
            <a:ext cx="9144000" cy="23622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2C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5400000">
            <a:off x="2070893" y="-2070893"/>
            <a:ext cx="5002213" cy="9144000"/>
          </a:xfrm>
          <a:prstGeom prst="rtTriangle">
            <a:avLst/>
          </a:prstGeom>
          <a:solidFill>
            <a:srgbClr val="0072C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PQ logo - reverse SML 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01613"/>
            <a:ext cx="472598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4817435"/>
            <a:ext cx="8229600" cy="821152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C4054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521621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28C05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9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B13673-BFA9-0C4F-9030-B094AC5FC7E1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D5B8D7-8CEA-C748-A1B4-F30D153CC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2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C57C8B-83A9-4A44-952A-8FB498E152F7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4E6604-B91E-3543-B5AE-97CC3AE75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3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08795A-9ABF-5046-BAA8-B6C2B07FFF09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F75368-E8B2-EF42-B682-5A8E43DEF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41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272B16-CA85-C346-B4DC-DFC1E0304ECA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9A5E4C-7C89-BF44-91B5-DBD82AA81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4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0" y="2505075"/>
            <a:ext cx="9180513" cy="43942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E2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0" y="1816100"/>
            <a:ext cx="5002213" cy="5083175"/>
          </a:xfrm>
          <a:prstGeom prst="rtTriangle">
            <a:avLst/>
          </a:prstGeom>
          <a:solidFill>
            <a:srgbClr val="0072C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36538" y="6362700"/>
            <a:ext cx="245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Verdana" charset="0"/>
                <a:cs typeface="Verdana" charset="0"/>
              </a:rPr>
              <a:t>www.prescqipp.info</a:t>
            </a:r>
          </a:p>
        </p:txBody>
      </p:sp>
      <p:pic>
        <p:nvPicPr>
          <p:cNvPr id="7" name="Picture 7" descr="PQ logo - reverse SML 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5713413"/>
            <a:ext cx="237013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PQ logo - NHS blue 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171450"/>
            <a:ext cx="415766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72253" y="1521153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118740" y="4599780"/>
            <a:ext cx="4770677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079625" y="5972175"/>
            <a:ext cx="7148513" cy="8858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2C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5972175"/>
            <a:ext cx="6588125" cy="8858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E2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5" descr="PQ logo - reverse SML 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6027738"/>
            <a:ext cx="21812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228600" y="6270625"/>
            <a:ext cx="501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C7A005A-2D48-FC4E-9664-A10B73608519}" type="slidenum">
              <a:rPr lang="en-US" smtClean="0">
                <a:latin typeface="Verdana"/>
                <a:cs typeface="Verdan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Verdana"/>
              <a:cs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403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34"/>
            <a:ext cx="8229600" cy="4215254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972175"/>
            <a:ext cx="6588125" cy="8858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009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079625" y="5972175"/>
            <a:ext cx="7170738" cy="8858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3A8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5" descr="PQ logo - reverse SML 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6037263"/>
            <a:ext cx="21812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228600" y="6270625"/>
            <a:ext cx="501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4F2259-DDF0-A54A-94A4-49E04B720993}" type="slidenum">
              <a:rPr lang="en-US" smtClean="0">
                <a:latin typeface="Verdana"/>
                <a:cs typeface="Verdan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Verdana"/>
              <a:cs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556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488"/>
            <a:ext cx="8229600" cy="42481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8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954713"/>
            <a:ext cx="6588125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009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079625" y="5957888"/>
            <a:ext cx="7170738" cy="90011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3A8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5" descr="PQ logo - reverse SML 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6018213"/>
            <a:ext cx="21812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228600" y="6300788"/>
            <a:ext cx="501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BA5180C-A3D6-2142-8C1B-7AACB91E8841}" type="slidenum">
              <a:rPr lang="en-US" smtClean="0">
                <a:latin typeface="Verdana"/>
                <a:cs typeface="Verdan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Verdana"/>
              <a:cs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356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692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692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1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A63644-BE1D-5948-8C83-83F378B19D6B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0FDB79-D1D3-1C41-9AF6-89F45345F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4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8ED0C4-C23A-F446-A9DE-10C3FB5A15C0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088E93-197F-0141-8CD8-79A64A8FB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2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950624-6FDD-CF49-83EE-B74C8CDBB6E1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19B6C7-EA26-AA45-A476-EF70DE34F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4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393134">
            <a:off x="2857500" y="6183313"/>
            <a:ext cx="1111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051EDE-7A4B-AF4B-9E2E-93FAC4870D40}" type="datetime1">
              <a:rPr lang="en-GB"/>
              <a:pPr>
                <a:defRPr/>
              </a:pPr>
              <a:t>11/03/2014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0988" y="6300788"/>
            <a:ext cx="5032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256AAF-95E1-0643-857E-F6DFF795A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72C6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2C6"/>
          </a:solidFill>
          <a:latin typeface="Verdana" charset="0"/>
          <a:ea typeface="ＭＳ Ｐゴシック" charset="0"/>
        </a:defRPr>
      </a:lvl9pPr>
    </p:titleStyle>
    <p:bodyStyle>
      <a:lvl1pPr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charset="0"/>
        <a:defRPr sz="2800" kern="1200">
          <a:solidFill>
            <a:srgbClr val="2C4054"/>
          </a:solidFill>
          <a:latin typeface="Verdana"/>
          <a:ea typeface="ＭＳ Ｐゴシック" charset="0"/>
          <a:cs typeface="Verdana"/>
        </a:defRPr>
      </a:lvl1pPr>
      <a:lvl2pPr marL="344488" indent="-285750" algn="l" defTabSz="45720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rgbClr val="0072C6"/>
        </a:buClr>
        <a:buSzPct val="100000"/>
        <a:buBlip>
          <a:blip r:embed="rId15"/>
        </a:buBlip>
        <a:defRPr sz="2800" kern="1200">
          <a:solidFill>
            <a:srgbClr val="2C4054"/>
          </a:solidFill>
          <a:latin typeface="Verdana"/>
          <a:ea typeface="ＭＳ Ｐゴシック" charset="0"/>
          <a:cs typeface="Verdana"/>
        </a:defRPr>
      </a:lvl2pPr>
      <a:lvl3pPr marL="7366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72C6"/>
        </a:buClr>
        <a:buFont typeface="Arial" charset="0"/>
        <a:buChar char="•"/>
        <a:defRPr sz="2800" kern="1200">
          <a:solidFill>
            <a:srgbClr val="2C4054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C4054"/>
          </a:solidFill>
          <a:latin typeface="Lato Regular"/>
          <a:ea typeface="Geneva" charset="0"/>
          <a:cs typeface="Lato Regular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C4054"/>
          </a:solidFill>
          <a:latin typeface="Lato Regular"/>
          <a:ea typeface="Lato Regular" charset="0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rachel.webb@prescqipp.inf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s.pharmacy.ac.uk/2605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v.uk/government/publications/action-plan-for-improving-the-use-of-medicines-and-reducing-was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rpharms.com/promoting-pharmacy-pdfs/helping-patients-make-the-most-of-their-medicines.pdf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guidance.nice.org.uk/CG/Wave0/6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028009" y="2305318"/>
            <a:ext cx="8115991" cy="106595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Improving medicines adherence and reducing medicines waste: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EAHSN/PrescQIPP- </a:t>
            </a:r>
            <a:r>
              <a:rPr lang="en-GB" sz="3200" b="1" dirty="0" smtClean="0"/>
              <a:t>Strategy to develop joint working programme with the Pharmaceutical Industry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65624" y="3948545"/>
            <a:ext cx="2623239" cy="14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2C6"/>
                </a:solidFill>
                <a:latin typeface="Verdana"/>
                <a:ea typeface="ＭＳ Ｐゴシック" charset="0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095482" y="4663898"/>
            <a:ext cx="4727676" cy="10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2C6"/>
                </a:solidFill>
                <a:latin typeface="Verdana"/>
                <a:ea typeface="ＭＳ Ｐゴシック" charset="0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2C6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FFFFFF"/>
                </a:solidFill>
              </a:rPr>
              <a:t>Rachel Webb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Senior Clinical Effectiveness Consultant Pfizer Ltd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Project Secondee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412124"/>
            <a:ext cx="8115991" cy="620582"/>
          </a:xfrm>
        </p:spPr>
        <p:txBody>
          <a:bodyPr/>
          <a:lstStyle/>
          <a:p>
            <a:pPr algn="ctr"/>
            <a:r>
              <a:rPr lang="en-US" sz="2800" dirty="0" smtClean="0"/>
              <a:t>Work Already Undertaken by PrescQIPP: Waste Summit July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5"/>
            <a:ext cx="8474971" cy="47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/>
              <a:t>Concordance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EoE Transfer of Care Projects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M.O.A.P.A.R.S.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How could the Pharmaceutical Industry help? </a:t>
            </a:r>
          </a:p>
          <a:p>
            <a:r>
              <a:rPr lang="en-GB" sz="1200" b="1" dirty="0" smtClean="0"/>
              <a:t>Care Homes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Nutritional Waste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Optimising Safe and Appropriate Medicines Use </a:t>
            </a:r>
          </a:p>
          <a:p>
            <a:r>
              <a:rPr lang="en-GB" sz="1200" b="1" dirty="0" smtClean="0"/>
              <a:t>Managed Repeats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How do we manage these?</a:t>
            </a:r>
          </a:p>
          <a:p>
            <a:r>
              <a:rPr lang="en-GB" sz="1200" b="1" dirty="0" smtClean="0"/>
              <a:t>Publicity Campaigns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The Social Marketing Experience  - “How we helped South Central – a company’s experience”</a:t>
            </a:r>
          </a:p>
          <a:p>
            <a:r>
              <a:rPr lang="en-GB" sz="1200" b="1" dirty="0" smtClean="0"/>
              <a:t>Green Bags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Green Bags &amp; Patients Own Drugs</a:t>
            </a:r>
          </a:p>
          <a:p>
            <a:r>
              <a:rPr lang="en-GB" sz="1200" b="1" dirty="0" smtClean="0"/>
              <a:t>Secondary Care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Tracking High Cost Medicines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One Stop vs. Temp Stock – Which is Better for Returns?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SPS Waste Toolkit 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Stakeholders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Blip>
                <a:blip r:embed="rId3"/>
              </a:buBlip>
            </a:pPr>
            <a:r>
              <a:rPr lang="en-US" dirty="0" smtClean="0"/>
              <a:t>PrescQIPP </a:t>
            </a:r>
            <a:r>
              <a:rPr lang="en-GB" dirty="0" smtClean="0"/>
              <a:t>and subscribers (CCG Meds Management teams);</a:t>
            </a:r>
            <a:endParaRPr lang="en-US" dirty="0" smtClean="0"/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Eastern AHSN;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ABPI and members including RIG;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Ethical Medicines Industry Group (EMIG);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CSU Medicines Management teams;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East and South East England Specialist Pharmacy Services.</a:t>
            </a:r>
          </a:p>
          <a:p>
            <a:pPr marL="457200" indent="-457200">
              <a:buSzPct val="150000"/>
              <a:buBlip>
                <a:blip r:embed="rId3"/>
              </a:buBlip>
            </a:pPr>
            <a:endParaRPr lang="en-GB" dirty="0" smtClean="0"/>
          </a:p>
          <a:p>
            <a:pPr marL="457200" indent="-457200">
              <a:buSzPct val="150000"/>
              <a:buBlip>
                <a:blip r:embed="rId3"/>
              </a:buBlip>
            </a:pPr>
            <a:endParaRPr lang="en-GB" i="1" dirty="0" smtClean="0"/>
          </a:p>
          <a:p>
            <a:pPr marL="457200" indent="-457200">
              <a:buSzPct val="150000"/>
              <a:buBlip>
                <a:blip r:embed="rId3"/>
              </a:buBlip>
            </a:pPr>
            <a:endParaRPr lang="en-GB" dirty="0" smtClean="0"/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462842" cy="818240"/>
          </a:xfrm>
        </p:spPr>
        <p:txBody>
          <a:bodyPr/>
          <a:lstStyle/>
          <a:p>
            <a:r>
              <a:rPr lang="en-US" dirty="0" smtClean="0"/>
              <a:t>Establishing an Agreed Framework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2400" dirty="0" smtClean="0"/>
              <a:t>Identify key areas to address medicines adherence and waste: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GB" sz="2400" dirty="0" smtClean="0"/>
              <a:t>Secondary care use of medicines;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GB" sz="2400" dirty="0" smtClean="0"/>
              <a:t>Primary care use of medicines:</a:t>
            </a:r>
          </a:p>
          <a:p>
            <a:pPr marL="1193800" lvl="2" indent="-457200">
              <a:buSzPct val="150000"/>
              <a:buBlip>
                <a:blip r:embed="rId3"/>
              </a:buBlip>
            </a:pPr>
            <a:r>
              <a:rPr lang="en-GB" sz="2400" dirty="0" smtClean="0"/>
              <a:t>Acute/ initial generation of prescription;</a:t>
            </a:r>
          </a:p>
          <a:p>
            <a:pPr marL="1193800" lvl="2" indent="-457200">
              <a:buSzPct val="150000"/>
              <a:buBlip>
                <a:blip r:embed="rId3"/>
              </a:buBlip>
            </a:pPr>
            <a:r>
              <a:rPr lang="en-GB" sz="2400" dirty="0" smtClean="0"/>
              <a:t>Repeat prescribing;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GB" sz="2400" dirty="0" smtClean="0"/>
              <a:t>Care homes;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2400" dirty="0" smtClean="0"/>
              <a:t>Identify best practice and how applies to framework.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0006"/>
            <a:ext cx="8229600" cy="965915"/>
          </a:xfrm>
        </p:spPr>
        <p:txBody>
          <a:bodyPr/>
          <a:lstStyle/>
          <a:p>
            <a:r>
              <a:rPr lang="en-GB" dirty="0" smtClean="0"/>
              <a:t>Identify key policy areas to address medicines adherence and waste: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5766" t="23195" r="7812" b="9551"/>
          <a:stretch>
            <a:fillRect/>
          </a:stretch>
        </p:blipFill>
        <p:spPr bwMode="auto">
          <a:xfrm>
            <a:off x="734096" y="1885373"/>
            <a:ext cx="7237928" cy="4224428"/>
          </a:xfrm>
          <a:prstGeom prst="rect">
            <a:avLst/>
          </a:prstGeom>
          <a:noFill/>
          <a:ln w="9525">
            <a:solidFill>
              <a:schemeClr val="tx1">
                <a:alpha val="58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What I Need From You!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578556"/>
            <a:ext cx="8474971" cy="375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400" dirty="0" smtClean="0"/>
              <a:t>Important to involve all stakeholders in consultation process – PrescQIPP members are key!</a:t>
            </a:r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400" dirty="0" smtClean="0"/>
              <a:t>We need your feedback!</a:t>
            </a:r>
          </a:p>
          <a:p>
            <a:pPr marL="801688" lvl="1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400" dirty="0" smtClean="0"/>
              <a:t>Have we got the process right?</a:t>
            </a:r>
          </a:p>
          <a:p>
            <a:pPr marL="801688" lvl="1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400" dirty="0" smtClean="0"/>
              <a:t>What does your organisation currently offer to improve Medicines Optimisation and reduce waste?</a:t>
            </a:r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400" dirty="0" smtClean="0"/>
              <a:t>Share any best practice! 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538163"/>
            <a:ext cx="778192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Contact Me!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578556"/>
            <a:ext cx="8474971" cy="375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dirty="0" smtClean="0"/>
              <a:t>Rachel Webb</a:t>
            </a:r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dirty="0" smtClean="0"/>
              <a:t>Mobile: 07966 214527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rachel.webb@prescqipp.info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Welcome!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Blip>
                <a:blip r:embed="rId3"/>
              </a:buBlip>
            </a:pPr>
            <a:r>
              <a:rPr lang="en-US" dirty="0" smtClean="0"/>
              <a:t>Eilish Newman;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dirty="0" smtClean="0"/>
              <a:t>Project Manager PrescQIPP;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dirty="0" smtClean="0"/>
              <a:t>Co-facilitator lead workshop;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US" dirty="0" smtClean="0"/>
              <a:t>Other facilitators: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dirty="0" smtClean="0"/>
              <a:t>Carol Roberts;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dirty="0" smtClean="0"/>
              <a:t>Allison </a:t>
            </a:r>
            <a:r>
              <a:rPr lang="en-US" dirty="0" err="1" smtClean="0"/>
              <a:t>Siddorns</a:t>
            </a:r>
            <a:r>
              <a:rPr lang="en-US" dirty="0" smtClean="0"/>
              <a:t>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dirty="0" smtClean="0"/>
              <a:t>Myself!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Workshop Task: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Blip>
                <a:blip r:embed="rId3"/>
              </a:buBlip>
            </a:pPr>
            <a:r>
              <a:rPr lang="en-US" sz="2000" dirty="0" smtClean="0"/>
              <a:t>You have 20 minutes!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US" sz="2000" dirty="0" smtClean="0"/>
              <a:t>Work with your given workshop delegates to do the following: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sz="2000" dirty="0" smtClean="0"/>
              <a:t>Review the draft process map on your table;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sz="2000" dirty="0" smtClean="0"/>
              <a:t>Use the yellow post it notes to record how your would amend the process – affix to large process maps;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sz="2000" dirty="0" smtClean="0"/>
              <a:t>Use the blue post it notes to identify best practice to make the system even better and affix to large process maps;</a:t>
            </a:r>
          </a:p>
          <a:p>
            <a:pPr marL="801688" lvl="1" indent="-457200">
              <a:buSzPct val="150000"/>
              <a:buBlip>
                <a:blip r:embed="rId3"/>
              </a:buBlip>
            </a:pPr>
            <a:r>
              <a:rPr lang="en-US" sz="2000" dirty="0" smtClean="0"/>
              <a:t>Use the coffee break to review the work of other workshop groups and add your comments too (using the other post it pads! </a:t>
            </a:r>
          </a:p>
          <a:p>
            <a:pPr marL="457200" indent="-457200">
              <a:buSzPct val="150000"/>
              <a:buBlip>
                <a:blip r:embed="rId3"/>
              </a:buBlip>
            </a:pPr>
            <a:endParaRPr lang="en-GB" dirty="0" smtClean="0"/>
          </a:p>
          <a:p>
            <a:pPr marL="457200" indent="-457200">
              <a:buSzPct val="150000"/>
              <a:buBlip>
                <a:blip r:embed="rId3"/>
              </a:buBlip>
            </a:pPr>
            <a:endParaRPr lang="en-GB" i="1" dirty="0" smtClean="0"/>
          </a:p>
          <a:p>
            <a:pPr marL="457200" indent="-457200">
              <a:buSzPct val="150000"/>
              <a:buBlip>
                <a:blip r:embed="rId3"/>
              </a:buBlip>
            </a:pPr>
            <a:endParaRPr lang="en-GB" dirty="0" smtClean="0"/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14466"/>
            <a:ext cx="9144000" cy="818240"/>
          </a:xfrm>
        </p:spPr>
        <p:txBody>
          <a:bodyPr/>
          <a:lstStyle/>
          <a:p>
            <a:pPr algn="ctr"/>
            <a:r>
              <a:rPr lang="en-US" sz="3200" dirty="0" smtClean="0"/>
              <a:t>Call for Collaboration – November 2013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313645"/>
            <a:ext cx="8474971" cy="402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Blip>
                <a:blip r:embed="rId3"/>
              </a:buBlip>
            </a:pPr>
            <a:r>
              <a:rPr lang="en-GB" sz="1800" i="1" dirty="0" smtClean="0"/>
              <a:t>“This call for collaboration seeks 1-3 short term secondments from Pharmaceutical Industry organisations to collaboratively develop a framework for and between the EAHSN and the wider Pharmaceutical Industry, to kick-start a wider joint working programme with a specific focus on delivering tangible improvements around improving medicines adherence and reducing waste”.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1800" i="1" dirty="0" smtClean="0"/>
              <a:t>“A major advantage of the approach .... would provide a clear, robust and concrete (at outset) framework for companies to engage with, and commit to through defining the strategic objectives, joint commitment to improvement and collaborative mind-set within a framework, this will help companies have the confidence that specific outcomes will result from their committing resources.”</a:t>
            </a:r>
          </a:p>
          <a:p>
            <a:pPr marL="457200" indent="-457200">
              <a:buSzPct val="150000"/>
              <a:buBlip>
                <a:blip r:embed="rId3"/>
              </a:buBlip>
            </a:pP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Aims and Objectives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T</a:t>
            </a:r>
            <a:r>
              <a:rPr lang="en-GB" dirty="0" smtClean="0"/>
              <a:t>o develop:</a:t>
            </a:r>
          </a:p>
          <a:p>
            <a:pPr marL="457200" lvl="0" indent="-457200">
              <a:buSzPct val="150000"/>
              <a:buBlip>
                <a:blip r:embed="rId3"/>
              </a:buBlip>
            </a:pPr>
            <a:r>
              <a:rPr lang="en-GB" sz="1800" dirty="0" smtClean="0"/>
              <a:t>A Framework for the delivery of joint working projects in partnership with multiple pharmaceutical companies </a:t>
            </a:r>
            <a:r>
              <a:rPr lang="en-GB" sz="1800" i="1" dirty="0" smtClean="0"/>
              <a:t>‘to improve medicines adherence and reduce medicines waste’;</a:t>
            </a:r>
          </a:p>
          <a:p>
            <a:pPr marL="457200" lvl="0" indent="-457200">
              <a:buSzPct val="150000"/>
              <a:buBlip>
                <a:blip r:embed="rId3"/>
              </a:buBlip>
            </a:pPr>
            <a:r>
              <a:rPr lang="en-GB" sz="1800" dirty="0" smtClean="0"/>
              <a:t>Recommendations for how the framework could be applied in other EAHSN delivery areas (e.g. Clinical Study Group projects);</a:t>
            </a:r>
          </a:p>
          <a:p>
            <a:pPr marL="457200" lvl="0" indent="-457200">
              <a:buSzPct val="150000"/>
              <a:buBlip>
                <a:blip r:embed="rId3"/>
              </a:buBlip>
            </a:pPr>
            <a:r>
              <a:rPr lang="en-GB" sz="1800" dirty="0" smtClean="0"/>
              <a:t>Programme Plans and Delivery Schedule for joint development of adherence &amp; waste projects / campaigns;</a:t>
            </a:r>
          </a:p>
          <a:p>
            <a:pPr marL="457200" lvl="0" indent="-457200">
              <a:buSzPct val="150000"/>
              <a:buBlip>
                <a:blip r:embed="rId3"/>
              </a:buBlip>
            </a:pPr>
            <a:r>
              <a:rPr lang="en-GB" sz="1800" dirty="0" smtClean="0"/>
              <a:t>Early stage consultation within EAHSN &amp; Industry around tangible areas of interest;</a:t>
            </a:r>
          </a:p>
          <a:p>
            <a:pPr marL="457200" lvl="0" indent="-457200">
              <a:buSzPct val="150000"/>
              <a:buBlip>
                <a:blip r:embed="rId3"/>
              </a:buBlip>
            </a:pPr>
            <a:r>
              <a:rPr lang="en-GB" sz="1800" dirty="0" smtClean="0"/>
              <a:t>Calls for Collaboration (via ABPI and PrescQIPP networks) to kick-start specific projects.</a:t>
            </a:r>
            <a:endParaRPr lang="en-GB" dirty="0" smtClean="0"/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3184" y="214466"/>
            <a:ext cx="8523148" cy="1176452"/>
          </a:xfrm>
        </p:spPr>
        <p:txBody>
          <a:bodyPr/>
          <a:lstStyle/>
          <a:p>
            <a:pPr algn="ctr"/>
            <a:r>
              <a:rPr lang="en-US" sz="2800" dirty="0" smtClean="0"/>
              <a:t>Project Secondee: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i="1" dirty="0" smtClean="0"/>
              <a:t>Rachel Webb BPharm(Hons) MSc MRPharmS</a:t>
            </a:r>
            <a:endParaRPr lang="en-US" sz="28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93185" y="1578556"/>
            <a:ext cx="8869998" cy="375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000" dirty="0" smtClean="0"/>
              <a:t>Qualified pharmacist  with 17 years of NHS experience in hospital pharmacy (formulary management, medicines information) and prescribing advice in health authorities and PCTs; </a:t>
            </a:r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000" dirty="0" smtClean="0"/>
              <a:t>Employed by Pfizer as Clinical Effectiveness Consultant east of England;</a:t>
            </a:r>
          </a:p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000" dirty="0" smtClean="0"/>
              <a:t>Former NHS secondments:</a:t>
            </a:r>
          </a:p>
          <a:p>
            <a:pPr marL="801688" lvl="1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000" dirty="0" smtClean="0"/>
              <a:t>Midlands and East SHA – LTC QIPP workstream (2010-12);</a:t>
            </a:r>
          </a:p>
          <a:p>
            <a:pPr marL="801688" lvl="1" indent="-457200">
              <a:buSzPct val="150000"/>
              <a:buFont typeface="Arial" charset="0"/>
              <a:buBlip>
                <a:blip r:embed="rId3"/>
              </a:buBlip>
            </a:pPr>
            <a:r>
              <a:rPr lang="en-US" sz="2000" dirty="0" smtClean="0"/>
              <a:t>Midlands and East stroke review team (2012-13).</a:t>
            </a:r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Project Focus: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578556"/>
            <a:ext cx="8474971" cy="375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Blip>
                <a:blip r:embed="rId3"/>
              </a:buBlip>
            </a:pPr>
            <a:r>
              <a:rPr lang="en-GB" dirty="0" smtClean="0"/>
              <a:t>Deliver a framework so that, a package of projects to improve medicines adherence and reduce medicines waste can then be taken forward in line with the current national themes around Medicines Optimisation</a:t>
            </a:r>
            <a:r>
              <a:rPr lang="en-US" dirty="0" smtClean="0"/>
              <a:t>.</a:t>
            </a:r>
          </a:p>
          <a:p>
            <a:pPr marL="457200" indent="-457200">
              <a:buSzPct val="1500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We Know Medicines Adherence is a Problem!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59886" y="4340180"/>
            <a:ext cx="2826913" cy="129840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0" y="923925"/>
            <a:ext cx="66675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238250" y="2215166"/>
            <a:ext cx="2136015" cy="1287888"/>
          </a:xfrm>
          <a:prstGeom prst="ellipse">
            <a:avLst/>
          </a:prstGeom>
          <a:noFill/>
          <a:ln w="25400">
            <a:solidFill>
              <a:srgbClr val="FFC000">
                <a:alpha val="7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021983"/>
            <a:ext cx="123825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Ideal Situation!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78794" y="6117466"/>
            <a:ext cx="5692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Evaluation of the Scale, Causes and Costs of Waste Medicines  London School of Pharmacy/ York Health Economics Consortium  November 2010.  </a:t>
            </a:r>
            <a:r>
              <a:rPr lang="en-GB" sz="1400" dirty="0" smtClean="0">
                <a:hlinkClick r:id="rId3"/>
              </a:rPr>
              <a:t>http://eprints.pharmacy.ac.uk/2605/</a:t>
            </a:r>
            <a:r>
              <a:rPr lang="en-GB" sz="1400" dirty="0" smtClean="0"/>
              <a:t> Accessed March 2014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Directives (1)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005" y="893296"/>
            <a:ext cx="3206840" cy="493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0826" y="1395573"/>
            <a:ext cx="3925421" cy="394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8186" y="6014434"/>
            <a:ext cx="6748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b="1" dirty="0" smtClean="0"/>
              <a:t>Action Plan For Improving The Use Of Medicines And Reducing Waste  Oct 2012 </a:t>
            </a:r>
            <a:r>
              <a:rPr lang="en-GB" sz="1400" b="1" dirty="0" smtClean="0">
                <a:hlinkClick r:id="rId4"/>
              </a:rPr>
              <a:t>https://www.gov.uk/government/publications/action-plan-for-improving-the-use-of-medicines-and-reducing-waste</a:t>
            </a:r>
            <a:r>
              <a:rPr lang="en-GB" sz="1400" b="1" dirty="0" smtClean="0"/>
              <a:t> Accessed February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pPr algn="ctr"/>
            <a:r>
              <a:rPr lang="en-US" dirty="0" smtClean="0"/>
              <a:t>National Directives (2)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241701" y="4443210"/>
            <a:ext cx="3821481" cy="89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50000"/>
              <a:buFont typeface="Arial" charset="0"/>
              <a:buBlip>
                <a:blip r:embed="rId3"/>
              </a:buBlip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340" y="1203674"/>
            <a:ext cx="3129566" cy="443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29906" y="1645142"/>
            <a:ext cx="4986425" cy="398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0340" y="6001555"/>
            <a:ext cx="6135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Royal Pharmaceutical Society . Medicines Optimisation:</a:t>
            </a:r>
          </a:p>
          <a:p>
            <a:r>
              <a:rPr lang="en-GB" sz="1200" dirty="0" smtClean="0"/>
              <a:t>Helping patients to make the most of medicines May 2013  </a:t>
            </a:r>
            <a:r>
              <a:rPr lang="en-GB" sz="1200" dirty="0" smtClean="0">
                <a:hlinkClick r:id="rId6"/>
              </a:rPr>
              <a:t>http://www.rpharms.com/promoting-pharmacy-pdfs/helping-patients-make-the-most-of-their-medicines.pdf</a:t>
            </a:r>
            <a:r>
              <a:rPr lang="en-GB" sz="1200" dirty="0" smtClean="0"/>
              <a:t> Accessed February 2014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0340" y="214466"/>
            <a:ext cx="8115991" cy="818240"/>
          </a:xfrm>
        </p:spPr>
        <p:txBody>
          <a:bodyPr/>
          <a:lstStyle/>
          <a:p>
            <a:r>
              <a:rPr lang="en-US" sz="2800" dirty="0" smtClean="0"/>
              <a:t>NICE :</a:t>
            </a:r>
            <a:r>
              <a:rPr lang="en-GB" dirty="0" smtClean="0"/>
              <a:t> </a:t>
            </a:r>
            <a:r>
              <a:rPr lang="en-GB" sz="2400" dirty="0" smtClean="0"/>
              <a:t>Medicines optimisation: the safe and effective use of medicines to enable the best possible outcomes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8211" y="1032706"/>
            <a:ext cx="8474971" cy="43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1pPr>
            <a:lvl2pPr marL="344488" indent="-28575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2C6"/>
              </a:buClr>
              <a:buSzPct val="100000"/>
              <a:buBlip>
                <a:blip r:embed="rId2"/>
              </a:buBlip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2pPr>
            <a:lvl3pPr marL="736600" indent="-3429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2C6"/>
              </a:buClr>
              <a:buFont typeface="Arial" charset="0"/>
              <a:buChar char="•"/>
              <a:defRPr sz="2800" kern="1200">
                <a:solidFill>
                  <a:srgbClr val="2C4054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C4054"/>
                </a:solidFill>
                <a:latin typeface="Lato Regular"/>
                <a:ea typeface="Geneva" charset="0"/>
                <a:cs typeface="Lato Regular"/>
              </a:defRPr>
            </a:lvl4pPr>
            <a:lvl5pPr marL="2057400" indent="-228600" algn="l" defTabSz="457200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C4054"/>
                </a:solidFill>
                <a:latin typeface="Lato Regular"/>
                <a:ea typeface="Lato Regular" charset="0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2400" dirty="0" smtClean="0"/>
              <a:t>The Department of Health has asked NICE to develop guidance on medicines optimisation;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2400" dirty="0" smtClean="0"/>
              <a:t>Need for guidance includes waste:</a:t>
            </a:r>
          </a:p>
          <a:p>
            <a:pPr marL="457200" lvl="2" indent="-457200">
              <a:buSzPct val="150000"/>
              <a:buBlip>
                <a:blip r:embed="rId3"/>
              </a:buBlip>
            </a:pPr>
            <a:r>
              <a:rPr lang="en-GB" sz="1400" i="1" dirty="0" smtClean="0"/>
              <a:t>“The cost of waste prescription medicines in primary and community care in England is estimated to be £300 million a year, with up to half of that figure likely to be avoidable. An estimated £90 million worth of unused prescription medicines are retained in people's homes at any one time.” </a:t>
            </a:r>
          </a:p>
          <a:p>
            <a:pPr marL="457200" indent="-457200">
              <a:buSzPct val="150000"/>
              <a:buBlip>
                <a:blip r:embed="rId3"/>
              </a:buBlip>
            </a:pPr>
            <a:r>
              <a:rPr lang="en-GB" sz="2400" i="1" dirty="0" smtClean="0"/>
              <a:t>Waste medicines will not be covered by final guidance.</a:t>
            </a:r>
          </a:p>
          <a:p>
            <a:pPr marL="801688" lvl="1" indent="-457200">
              <a:buSzPct val="150000"/>
              <a:buNone/>
            </a:pPr>
            <a:endParaRPr lang="en-GB" sz="1800" dirty="0" smtClean="0"/>
          </a:p>
          <a:p>
            <a:pPr marL="801688" lvl="1" indent="-457200">
              <a:buSzPct val="150000"/>
              <a:buNone/>
            </a:pPr>
            <a:endParaRPr lang="en-GB" sz="1800" dirty="0" smtClean="0"/>
          </a:p>
          <a:p>
            <a:pPr marL="801688" lvl="1" indent="-457200">
              <a:buSzPct val="150000"/>
              <a:buNone/>
            </a:pPr>
            <a:endParaRPr lang="en-GB" sz="1800" dirty="0" smtClean="0"/>
          </a:p>
          <a:p>
            <a:pPr marL="801688" lvl="1" indent="-457200">
              <a:buSzPct val="150000"/>
              <a:buNone/>
            </a:pPr>
            <a:r>
              <a:rPr lang="en-GB" sz="1400" dirty="0" smtClean="0"/>
              <a:t>Source: NICE Medicines Optimisation </a:t>
            </a:r>
            <a:r>
              <a:rPr lang="en-GB" sz="1400" dirty="0" smtClean="0">
                <a:hlinkClick r:id="rId4"/>
              </a:rPr>
              <a:t>http://guidance.nice.org.uk/CG/Wave0/676</a:t>
            </a:r>
            <a:r>
              <a:rPr lang="en-GB" sz="1400" dirty="0" smtClean="0"/>
              <a:t>  Accessed February 2014</a:t>
            </a:r>
          </a:p>
          <a:p>
            <a:pPr marL="1193800" lvl="2" indent="-457200">
              <a:buSzPct val="150000"/>
              <a:buBlip>
                <a:blip r:embed="rId3"/>
              </a:buBlip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Peter Rowe">
  <a:themeElements>
    <a:clrScheme name="PQ master">
      <a:dk1>
        <a:srgbClr val="2C4054"/>
      </a:dk1>
      <a:lt1>
        <a:sysClr val="window" lastClr="FFFFFF"/>
      </a:lt1>
      <a:dk2>
        <a:srgbClr val="0072C6"/>
      </a:dk2>
      <a:lt2>
        <a:srgbClr val="EEECE1"/>
      </a:lt2>
      <a:accent1>
        <a:srgbClr val="6AA84F"/>
      </a:accent1>
      <a:accent2>
        <a:srgbClr val="E2AF05"/>
      </a:accent2>
      <a:accent3>
        <a:srgbClr val="F7BF14"/>
      </a:accent3>
      <a:accent4>
        <a:srgbClr val="00ADC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Peter Rowe.pot</Template>
  <TotalTime>7324</TotalTime>
  <Words>930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Geneva</vt:lpstr>
      <vt:lpstr>Lato Regular</vt:lpstr>
      <vt:lpstr>Verdana</vt:lpstr>
      <vt:lpstr>1. Peter Rowe</vt:lpstr>
      <vt:lpstr>Improving medicines adherence and reducing medicines waste:  EAHSN/PrescQIPP- Strategy to develop joint working programme with the Pharmaceutical Industry</vt:lpstr>
      <vt:lpstr>Call for Collaboration – November 2013</vt:lpstr>
      <vt:lpstr>Aims and Objectives</vt:lpstr>
      <vt:lpstr>Project Secondee:  Rachel Webb BPharm(Hons) MSc MRPharmS</vt:lpstr>
      <vt:lpstr>Project Focus:</vt:lpstr>
      <vt:lpstr>We Know Medicines Adherence is a Problem!</vt:lpstr>
      <vt:lpstr>National Directives (1)</vt:lpstr>
      <vt:lpstr>National Directives (2)</vt:lpstr>
      <vt:lpstr>NICE : Medicines optimisation: the safe and effective use of medicines to enable the best possible outcomes</vt:lpstr>
      <vt:lpstr>Work Already Undertaken by PrescQIPP: Waste Summit July 2013 </vt:lpstr>
      <vt:lpstr>Stakeholders </vt:lpstr>
      <vt:lpstr>Establishing an Agreed Framework</vt:lpstr>
      <vt:lpstr>The Framework</vt:lpstr>
      <vt:lpstr>What I Need From You!</vt:lpstr>
      <vt:lpstr>PowerPoint Presentation</vt:lpstr>
      <vt:lpstr>Contact Me!</vt:lpstr>
      <vt:lpstr>Welcome! </vt:lpstr>
      <vt:lpstr>Workshop Task: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Eilish Newman</cp:lastModifiedBy>
  <cp:revision>138</cp:revision>
  <dcterms:created xsi:type="dcterms:W3CDTF">2013-08-15T08:54:49Z</dcterms:created>
  <dcterms:modified xsi:type="dcterms:W3CDTF">2014-03-11T09:24:01Z</dcterms:modified>
</cp:coreProperties>
</file>