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97" r:id="rId2"/>
    <p:sldId id="356" r:id="rId3"/>
    <p:sldId id="405" r:id="rId4"/>
    <p:sldId id="406" r:id="rId5"/>
    <p:sldId id="407" r:id="rId6"/>
    <p:sldId id="409" r:id="rId7"/>
    <p:sldId id="363" r:id="rId8"/>
    <p:sldId id="404" r:id="rId9"/>
    <p:sldId id="377" r:id="rId10"/>
    <p:sldId id="375" r:id="rId11"/>
    <p:sldId id="389" r:id="rId12"/>
    <p:sldId id="398" r:id="rId13"/>
    <p:sldId id="391" r:id="rId14"/>
    <p:sldId id="393" r:id="rId15"/>
    <p:sldId id="390" r:id="rId16"/>
    <p:sldId id="399" r:id="rId17"/>
    <p:sldId id="394" r:id="rId18"/>
    <p:sldId id="396" r:id="rId19"/>
    <p:sldId id="400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92AB"/>
    <a:srgbClr val="64AC40"/>
    <a:srgbClr val="277CAF"/>
    <a:srgbClr val="D9A62F"/>
    <a:srgbClr val="1A9E55"/>
    <a:srgbClr val="E1B33D"/>
    <a:srgbClr val="0072C6"/>
    <a:srgbClr val="E2AF05"/>
    <a:srgbClr val="1C9C4B"/>
    <a:srgbClr val="6AA8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702" autoAdjust="0"/>
  </p:normalViewPr>
  <p:slideViewPr>
    <p:cSldViewPr snapToGrid="0" snapToObjects="1"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3E4DD81-AA3E-7743-9DB0-E9829783972C}" type="datetimeFigureOut">
              <a:rPr lang="en-US"/>
              <a:pPr>
                <a:defRPr/>
              </a:pPr>
              <a:t>10/1/2014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8E1E685-EC81-3D44-8B72-D25C939F54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1716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8523D81-1ABA-8D43-AA28-125AA2ABD20C}" type="datetimeFigureOut">
              <a:rPr lang="en-US"/>
              <a:pPr>
                <a:defRPr/>
              </a:pPr>
              <a:t>10/1/2014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AF68FD6-4FA8-9F49-BCEB-33294E70B6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554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These quotes are lifted from the Call for Collaboration and objective is to highlight the purpose of secondment and specifically what is being considered for delivery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F68FD6-4FA8-9F49-BCEB-33294E70B63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F68FD6-4FA8-9F49-BCEB-33294E70B63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F68FD6-4FA8-9F49-BCEB-33294E70B63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F68FD6-4FA8-9F49-BCEB-33294E70B63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know that there are many ways that patients take medicines or not!  The goal is to ensure that patients take their medicines as prescribed and receive the desired health benefit.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F68FD6-4FA8-9F49-BCEB-33294E70B63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 establishing framework really important to agree key areas to review from commissioners perspective and what is important to them but then look at what is important to patient.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F68FD6-4FA8-9F49-BCEB-33294E70B63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F68FD6-4FA8-9F49-BCEB-33294E70B63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F68FD6-4FA8-9F49-BCEB-33294E70B63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F68FD6-4FA8-9F49-BCEB-33294E70B63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F68FD6-4FA8-9F49-BCEB-33294E70B63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F68FD6-4FA8-9F49-BCEB-33294E70B63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F68FD6-4FA8-9F49-BCEB-33294E70B63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cQIPP white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6049963"/>
            <a:ext cx="285591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0" y="0"/>
            <a:ext cx="9144000" cy="236220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rgbClr val="2C4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5400000">
            <a:off x="2070893" y="-2070893"/>
            <a:ext cx="5002213" cy="9144000"/>
          </a:xfrm>
          <a:prstGeom prst="rtTriangle">
            <a:avLst/>
          </a:prstGeom>
          <a:solidFill>
            <a:srgbClr val="0072C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6" descr="PQ logo - reverse SML 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201613"/>
            <a:ext cx="4725988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4817435"/>
            <a:ext cx="8229600" cy="821152"/>
          </a:xfrm>
        </p:spPr>
        <p:txBody>
          <a:bodyPr>
            <a:normAutofit/>
          </a:bodyPr>
          <a:lstStyle>
            <a:lvl1pPr>
              <a:defRPr sz="2800">
                <a:solidFill>
                  <a:srgbClr val="2C405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5521621"/>
            <a:ext cx="8229600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E28C05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49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393134">
            <a:off x="2857500" y="6183313"/>
            <a:ext cx="11112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B13673-BFA9-0C4F-9030-B094AC5FC7E1}" type="datetime1">
              <a:rPr lang="en-GB"/>
              <a:pPr>
                <a:defRPr/>
              </a:pPr>
              <a:t>01/10/2014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0988" y="6300788"/>
            <a:ext cx="50323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AD5B8D7-8CEA-C748-A1B4-F30D153CC9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22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393134">
            <a:off x="2857500" y="6183313"/>
            <a:ext cx="11112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C57C8B-83A9-4A44-952A-8FB498E152F7}" type="datetime1">
              <a:rPr lang="en-GB"/>
              <a:pPr>
                <a:defRPr/>
              </a:pPr>
              <a:t>01/10/2014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0988" y="6300788"/>
            <a:ext cx="50323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4E6604-B91E-3543-B5AE-97CC3AE759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32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393134">
            <a:off x="2857500" y="6183313"/>
            <a:ext cx="11112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08795A-9ABF-5046-BAA8-B6C2B07FFF09}" type="datetime1">
              <a:rPr lang="en-GB"/>
              <a:pPr>
                <a:defRPr/>
              </a:pPr>
              <a:t>01/10/2014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0988" y="6300788"/>
            <a:ext cx="50323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3F75368-E8B2-EF42-B682-5A8E43DEF5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841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393134">
            <a:off x="2857500" y="6183313"/>
            <a:ext cx="11112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272B16-CA85-C346-B4DC-DFC1E0304ECA}" type="datetime1">
              <a:rPr lang="en-GB"/>
              <a:pPr>
                <a:defRPr/>
              </a:pPr>
              <a:t>01/10/2014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0988" y="6300788"/>
            <a:ext cx="50323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29A5E4C-7C89-BF44-91B5-DBD82AA812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344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0" y="2505075"/>
            <a:ext cx="9180513" cy="439420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rgbClr val="CC92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ight Triangle 4"/>
          <p:cNvSpPr/>
          <p:nvPr/>
        </p:nvSpPr>
        <p:spPr>
          <a:xfrm>
            <a:off x="0" y="1816100"/>
            <a:ext cx="5002213" cy="5083175"/>
          </a:xfrm>
          <a:prstGeom prst="rtTriangle">
            <a:avLst/>
          </a:prstGeom>
          <a:solidFill>
            <a:srgbClr val="0072C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36538" y="6362700"/>
            <a:ext cx="245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Verdana" charset="0"/>
                <a:cs typeface="Verdana" charset="0"/>
              </a:rPr>
              <a:t>www.prescqipp.info</a:t>
            </a:r>
          </a:p>
        </p:txBody>
      </p:sp>
      <p:pic>
        <p:nvPicPr>
          <p:cNvPr id="7" name="Picture 7" descr="PQ logo - reverse SML 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5713413"/>
            <a:ext cx="237013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PQ logo - NHS blue 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171450"/>
            <a:ext cx="4157663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72253" y="1521153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118740" y="4599780"/>
            <a:ext cx="4770677" cy="11430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1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079625" y="5972175"/>
            <a:ext cx="7148513" cy="8858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rgbClr val="2C4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0" y="5972175"/>
            <a:ext cx="6588125" cy="88582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E2AF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5" descr="PQ logo - reverse SML 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6027738"/>
            <a:ext cx="21812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228600" y="6270625"/>
            <a:ext cx="50165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rgbClr val="FFFFFF"/>
                </a:solidFill>
                <a:latin typeface="Lato Regular"/>
                <a:ea typeface="+mn-ea"/>
                <a:cs typeface="Lato Regular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C7A005A-2D48-FC4E-9664-A10B73608519}" type="slidenum">
              <a:rPr lang="en-US" smtClean="0">
                <a:latin typeface="Verdana"/>
                <a:cs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latin typeface="Verdana"/>
              <a:cs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403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3334"/>
            <a:ext cx="8229600" cy="4215254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Ma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972175"/>
            <a:ext cx="6588125" cy="88582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CC92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2079625" y="5972175"/>
            <a:ext cx="7170738" cy="8858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rgbClr val="3A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5" descr="PQ logo - reverse SML 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6037263"/>
            <a:ext cx="218122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228600" y="6270625"/>
            <a:ext cx="50165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rgbClr val="FFFFFF"/>
                </a:solidFill>
                <a:latin typeface="Lato Regular"/>
                <a:ea typeface="+mn-ea"/>
                <a:cs typeface="Lato Regular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84F2259-DDF0-A54A-94A4-49E04B720993}" type="slidenum">
              <a:rPr lang="en-US" smtClean="0">
                <a:latin typeface="Verdana"/>
                <a:cs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latin typeface="Verdana"/>
              <a:cs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556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0488"/>
            <a:ext cx="8229600" cy="42481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043516" y="6282170"/>
            <a:ext cx="3932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An EAHSN Event working with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98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954713"/>
            <a:ext cx="6588125" cy="903287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009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2079625" y="5957888"/>
            <a:ext cx="7170738" cy="90011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rgbClr val="3A81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5" descr="PQ logo - reverse SML 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6018213"/>
            <a:ext cx="218122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228600" y="6300788"/>
            <a:ext cx="50165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rgbClr val="FFFFFF"/>
                </a:solidFill>
                <a:latin typeface="Lato Regular"/>
                <a:ea typeface="+mn-ea"/>
                <a:cs typeface="Lato Regular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BA5180C-A3D6-2142-8C1B-7AACB91E8841}" type="slidenum">
              <a:rPr lang="en-US" smtClean="0">
                <a:latin typeface="Verdana"/>
                <a:cs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latin typeface="Verdana"/>
              <a:cs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356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3692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692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1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393134">
            <a:off x="2857500" y="6183313"/>
            <a:ext cx="11112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0A63644-BE1D-5948-8C83-83F378B19D6B}" type="datetime1">
              <a:rPr lang="en-GB"/>
              <a:pPr>
                <a:defRPr/>
              </a:pPr>
              <a:t>01/10/2014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0988" y="6300788"/>
            <a:ext cx="50323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40FDB79-D1D3-1C41-9AF6-89F45345F6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44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9393134">
            <a:off x="2857500" y="6183313"/>
            <a:ext cx="11112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D8ED0C4-C23A-F446-A9DE-10C3FB5A15C0}" type="datetime1">
              <a:rPr lang="en-GB"/>
              <a:pPr>
                <a:defRPr/>
              </a:pPr>
              <a:t>01/10/2014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0988" y="6300788"/>
            <a:ext cx="50323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5088E93-197F-0141-8CD8-79A64A8FB8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22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9393134">
            <a:off x="2857500" y="6183313"/>
            <a:ext cx="11112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9950624-6FDD-CF49-83EE-B74C8CDBB6E1}" type="datetime1">
              <a:rPr lang="en-GB"/>
              <a:pPr>
                <a:defRPr/>
              </a:pPr>
              <a:t>01/10/2014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0988" y="6300788"/>
            <a:ext cx="50323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B19B6C7-EA26-AA45-A476-EF70DE34FF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84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9393134">
            <a:off x="2857500" y="6183313"/>
            <a:ext cx="111125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051EDE-7A4B-AF4B-9E2E-93FAC4870D40}" type="datetime1">
              <a:rPr lang="en-GB"/>
              <a:pPr>
                <a:defRPr/>
              </a:pPr>
              <a:t>01/10/2014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0988" y="6300788"/>
            <a:ext cx="50323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256AAF-95E1-0643-857E-F6DFF795A2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23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72C6"/>
          </a:solidFill>
          <a:latin typeface="Verdana"/>
          <a:ea typeface="ＭＳ Ｐゴシック" charset="0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72C6"/>
          </a:solidFill>
          <a:latin typeface="Verdana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72C6"/>
          </a:solidFill>
          <a:latin typeface="Verdana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72C6"/>
          </a:solidFill>
          <a:latin typeface="Verdana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72C6"/>
          </a:solidFill>
          <a:latin typeface="Verdana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72C6"/>
          </a:solidFill>
          <a:latin typeface="Verdan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72C6"/>
          </a:solidFill>
          <a:latin typeface="Verdan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72C6"/>
          </a:solidFill>
          <a:latin typeface="Verdan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072C6"/>
          </a:solidFill>
          <a:latin typeface="Verdana" charset="0"/>
          <a:ea typeface="ＭＳ Ｐゴシック" charset="0"/>
        </a:defRPr>
      </a:lvl9pPr>
    </p:titleStyle>
    <p:bodyStyle>
      <a:lvl1pPr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SzPct val="100000"/>
        <a:buFont typeface="Arial" charset="0"/>
        <a:defRPr sz="2800" kern="1200">
          <a:solidFill>
            <a:srgbClr val="2C4054"/>
          </a:solidFill>
          <a:latin typeface="Verdana"/>
          <a:ea typeface="ＭＳ Ｐゴシック" charset="0"/>
          <a:cs typeface="Verdana"/>
        </a:defRPr>
      </a:lvl1pPr>
      <a:lvl2pPr marL="344488" indent="-285750" algn="l" defTabSz="457200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rgbClr val="0072C6"/>
        </a:buClr>
        <a:buSzPct val="100000"/>
        <a:buBlip>
          <a:blip r:embed="rId15"/>
        </a:buBlip>
        <a:defRPr sz="2800" kern="1200">
          <a:solidFill>
            <a:srgbClr val="2C4054"/>
          </a:solidFill>
          <a:latin typeface="Verdana"/>
          <a:ea typeface="ＭＳ Ｐゴシック" charset="0"/>
          <a:cs typeface="Verdana"/>
        </a:defRPr>
      </a:lvl2pPr>
      <a:lvl3pPr marL="736600" indent="-342900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0072C6"/>
        </a:buClr>
        <a:buFont typeface="Arial" charset="0"/>
        <a:buChar char="•"/>
        <a:defRPr sz="2800" kern="1200">
          <a:solidFill>
            <a:srgbClr val="2C4054"/>
          </a:solidFill>
          <a:latin typeface="Verdana"/>
          <a:ea typeface="ＭＳ Ｐゴシック" charset="0"/>
          <a:cs typeface="Verdana"/>
        </a:defRPr>
      </a:lvl3pPr>
      <a:lvl4pPr marL="1600200" indent="-228600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C4054"/>
          </a:solidFill>
          <a:latin typeface="Lato Regular"/>
          <a:ea typeface="Geneva" charset="0"/>
          <a:cs typeface="Lato Regular"/>
        </a:defRPr>
      </a:lvl4pPr>
      <a:lvl5pPr marL="2057400" indent="-228600" algn="l" defTabSz="457200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C4054"/>
          </a:solidFill>
          <a:latin typeface="Lato Regular"/>
          <a:ea typeface="Lato Regular" charset="0"/>
          <a:cs typeface="Lato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699441"/>
            <a:ext cx="8229600" cy="1558344"/>
          </a:xfrm>
        </p:spPr>
        <p:txBody>
          <a:bodyPr>
            <a:normAutofit/>
          </a:bodyPr>
          <a:lstStyle/>
          <a:p>
            <a:r>
              <a:rPr lang="en-GB" b="1" dirty="0" smtClean="0"/>
              <a:t>The Medicines Adherence and Waste Challenge</a:t>
            </a:r>
            <a:endParaRPr lang="en-GB" b="1" i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24515" y="4599780"/>
            <a:ext cx="4364902" cy="11430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FFFFFF"/>
                </a:solidFill>
              </a:rPr>
              <a:t>Carol Roberts</a:t>
            </a:r>
          </a:p>
          <a:p>
            <a:r>
              <a:rPr lang="en-US" sz="1800" b="1" dirty="0" smtClean="0">
                <a:solidFill>
                  <a:srgbClr val="FFFFFF"/>
                </a:solidFill>
              </a:rPr>
              <a:t>Director of Strategic Prescribing</a:t>
            </a:r>
          </a:p>
          <a:p>
            <a:r>
              <a:rPr lang="en-US" sz="1800" b="1" dirty="0" smtClean="0">
                <a:solidFill>
                  <a:srgbClr val="FFFFFF"/>
                </a:solidFill>
              </a:rPr>
              <a:t>EAHSN and PrescQIPP</a:t>
            </a:r>
            <a:endParaRPr lang="en-US" sz="1800" dirty="0" smtClean="0">
              <a:solidFill>
                <a:srgbClr val="FFFFFF"/>
              </a:solidFill>
            </a:endParaRPr>
          </a:p>
          <a:p>
            <a:endParaRPr lang="en-GB" dirty="0"/>
          </a:p>
        </p:txBody>
      </p:sp>
      <p:pic>
        <p:nvPicPr>
          <p:cNvPr id="2" name="Picture 1" descr="EAHSN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63" y="330331"/>
            <a:ext cx="3460584" cy="1459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0340" y="214466"/>
            <a:ext cx="8462842" cy="818240"/>
          </a:xfrm>
        </p:spPr>
        <p:txBody>
          <a:bodyPr/>
          <a:lstStyle/>
          <a:p>
            <a:r>
              <a:rPr lang="en-US" dirty="0" smtClean="0"/>
              <a:t>How we established a framework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7577" y="621437"/>
            <a:ext cx="8805605" cy="471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defRPr sz="2800" kern="1200">
                <a:solidFill>
                  <a:srgbClr val="2C4054"/>
                </a:solidFill>
                <a:latin typeface="Verdana"/>
                <a:ea typeface="ＭＳ Ｐゴシック" charset="0"/>
                <a:cs typeface="Verdana"/>
              </a:defRPr>
            </a:lvl1pPr>
            <a:lvl2pPr marL="344488" indent="-28575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72C6"/>
              </a:buClr>
              <a:buSzPct val="100000"/>
              <a:buBlip>
                <a:blip r:embed="rId3"/>
              </a:buBlip>
              <a:defRPr sz="2800" kern="1200">
                <a:solidFill>
                  <a:srgbClr val="2C4054"/>
                </a:solidFill>
                <a:latin typeface="Verdana"/>
                <a:ea typeface="ＭＳ Ｐゴシック" charset="0"/>
                <a:cs typeface="Verdana"/>
              </a:defRPr>
            </a:lvl2pPr>
            <a:lvl3pPr marL="736600" indent="-34290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72C6"/>
              </a:buClr>
              <a:buFont typeface="Arial" charset="0"/>
              <a:buChar char="•"/>
              <a:defRPr sz="2800" kern="1200">
                <a:solidFill>
                  <a:srgbClr val="2C4054"/>
                </a:solidFill>
                <a:latin typeface="Verdana"/>
                <a:ea typeface="ＭＳ Ｐゴシック" charset="0"/>
                <a:cs typeface="Verdana"/>
              </a:defRPr>
            </a:lvl3pPr>
            <a:lvl4pPr marL="1600200" indent="-22860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C4054"/>
                </a:solidFill>
                <a:latin typeface="Lato Regular"/>
                <a:ea typeface="Geneva" charset="0"/>
                <a:cs typeface="Lato Regular"/>
              </a:defRPr>
            </a:lvl4pPr>
            <a:lvl5pPr marL="2057400" indent="-22860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C4054"/>
                </a:solidFill>
                <a:latin typeface="Lato Regular"/>
                <a:ea typeface="Lato Regular" charset="0"/>
                <a:cs typeface="Lato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pPr marL="457200" indent="-457200">
              <a:buSzPct val="150000"/>
            </a:pPr>
            <a:r>
              <a:rPr lang="en-GB" sz="2400" dirty="0" smtClean="0"/>
              <a:t>Identify key areas to address:</a:t>
            </a:r>
          </a:p>
          <a:p>
            <a:pPr marL="457200" indent="-457200">
              <a:buSzPct val="150000"/>
              <a:buBlip>
                <a:blip r:embed="rId4"/>
              </a:buBlip>
            </a:pPr>
            <a:r>
              <a:rPr lang="en-GB" sz="2400" dirty="0" smtClean="0"/>
              <a:t>Secondary care use of medicines;</a:t>
            </a:r>
          </a:p>
          <a:p>
            <a:pPr marL="457200" indent="-457200">
              <a:buSzPct val="150000"/>
              <a:buBlip>
                <a:blip r:embed="rId4"/>
              </a:buBlip>
            </a:pPr>
            <a:r>
              <a:rPr lang="en-GB" sz="2400" dirty="0" smtClean="0"/>
              <a:t>Primary care use of medicines:</a:t>
            </a:r>
          </a:p>
          <a:p>
            <a:pPr marL="1193800" lvl="2" indent="-457200">
              <a:buSzPct val="150000"/>
              <a:buBlip>
                <a:blip r:embed="rId4"/>
              </a:buBlip>
            </a:pPr>
            <a:r>
              <a:rPr lang="en-GB" sz="2400" dirty="0" smtClean="0"/>
              <a:t>Acute/ initial generation of prescription;</a:t>
            </a:r>
          </a:p>
          <a:p>
            <a:pPr marL="1193800" lvl="2" indent="-457200">
              <a:buSzPct val="150000"/>
              <a:buBlip>
                <a:blip r:embed="rId4"/>
              </a:buBlip>
            </a:pPr>
            <a:r>
              <a:rPr lang="en-GB" sz="2400" dirty="0" smtClean="0"/>
              <a:t>Repeat prescribing;</a:t>
            </a:r>
          </a:p>
          <a:p>
            <a:pPr marL="457200" indent="-457200">
              <a:buSzPct val="150000"/>
              <a:buBlip>
                <a:blip r:embed="rId4"/>
              </a:buBlip>
            </a:pPr>
            <a:r>
              <a:rPr lang="en-GB" sz="2400" dirty="0" smtClean="0"/>
              <a:t>Care homes and community care;</a:t>
            </a:r>
          </a:p>
          <a:p>
            <a:pPr marL="457200" indent="-457200">
              <a:buSzPct val="150000"/>
              <a:buBlip>
                <a:blip r:embed="rId4"/>
              </a:buBlip>
            </a:pPr>
            <a:r>
              <a:rPr lang="en-GB" sz="2400" dirty="0" smtClean="0"/>
              <a:t>Review the patient’s journey;</a:t>
            </a:r>
          </a:p>
          <a:p>
            <a:pPr marL="457200" indent="-457200">
              <a:buSzPct val="150000"/>
              <a:buBlip>
                <a:blip r:embed="rId4"/>
              </a:buBlip>
            </a:pPr>
            <a:r>
              <a:rPr lang="en-GB" sz="2400" dirty="0" smtClean="0"/>
              <a:t>Identify best practice and how applies to framework.</a:t>
            </a:r>
          </a:p>
        </p:txBody>
      </p:sp>
    </p:spTree>
    <p:extLst>
      <p:ext uri="{BB962C8B-B14F-4D97-AF65-F5344CB8AC3E}">
        <p14:creationId xmlns:p14="http://schemas.microsoft.com/office/powerpoint/2010/main" val="16811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0340" y="214466"/>
            <a:ext cx="8462842" cy="818240"/>
          </a:xfrm>
        </p:spPr>
        <p:txBody>
          <a:bodyPr/>
          <a:lstStyle/>
          <a:p>
            <a:r>
              <a:rPr lang="en-US" sz="3200" dirty="0" smtClean="0"/>
              <a:t>So we asked the patients for their input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423" y="1074484"/>
            <a:ext cx="7100455" cy="472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0340" y="214466"/>
            <a:ext cx="8462842" cy="818240"/>
          </a:xfrm>
        </p:spPr>
        <p:txBody>
          <a:bodyPr/>
          <a:lstStyle/>
          <a:p>
            <a:r>
              <a:rPr lang="en-US" sz="3200" dirty="0" smtClean="0"/>
              <a:t>… and so the survey said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88211" y="834501"/>
            <a:ext cx="8474971" cy="449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defRPr sz="2800" kern="1200">
                <a:solidFill>
                  <a:srgbClr val="2C4054"/>
                </a:solidFill>
                <a:latin typeface="Verdana"/>
                <a:ea typeface="ＭＳ Ｐゴシック" charset="0"/>
                <a:cs typeface="Verdana"/>
              </a:defRPr>
            </a:lvl1pPr>
            <a:lvl2pPr marL="344488" indent="-28575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72C6"/>
              </a:buClr>
              <a:buSzPct val="100000"/>
              <a:buBlip>
                <a:blip r:embed="rId3"/>
              </a:buBlip>
              <a:defRPr sz="2800" kern="1200">
                <a:solidFill>
                  <a:srgbClr val="2C4054"/>
                </a:solidFill>
                <a:latin typeface="Verdana"/>
                <a:ea typeface="ＭＳ Ｐゴシック" charset="0"/>
                <a:cs typeface="Verdana"/>
              </a:defRPr>
            </a:lvl2pPr>
            <a:lvl3pPr marL="736600" indent="-34290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72C6"/>
              </a:buClr>
              <a:buFont typeface="Arial" charset="0"/>
              <a:buChar char="•"/>
              <a:defRPr sz="2800" kern="1200">
                <a:solidFill>
                  <a:srgbClr val="2C4054"/>
                </a:solidFill>
                <a:latin typeface="Verdana"/>
                <a:ea typeface="ＭＳ Ｐゴシック" charset="0"/>
                <a:cs typeface="Verdana"/>
              </a:defRPr>
            </a:lvl3pPr>
            <a:lvl4pPr marL="1600200" indent="-22860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C4054"/>
                </a:solidFill>
                <a:latin typeface="Lato Regular"/>
                <a:ea typeface="Geneva" charset="0"/>
                <a:cs typeface="Lato Regular"/>
              </a:defRPr>
            </a:lvl4pPr>
            <a:lvl5pPr marL="2057400" indent="-22860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C4054"/>
                </a:solidFill>
                <a:latin typeface="Lato Regular"/>
                <a:ea typeface="Lato Regular" charset="0"/>
                <a:cs typeface="Lato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pPr marL="457200" indent="-457200">
              <a:buSzPct val="150000"/>
              <a:buBlip>
                <a:blip r:embed="rId4"/>
              </a:buBlip>
            </a:pPr>
            <a:r>
              <a:rPr lang="en-GB" sz="2000" dirty="0" smtClean="0"/>
              <a:t>Need </a:t>
            </a:r>
            <a:r>
              <a:rPr lang="en-GB" sz="2000" b="1" dirty="0" smtClean="0"/>
              <a:t>more information </a:t>
            </a:r>
            <a:r>
              <a:rPr lang="en-GB" sz="2000" dirty="0" smtClean="0"/>
              <a:t>on how medicines work and the information needs to be presented in an appropriate way;</a:t>
            </a:r>
          </a:p>
          <a:p>
            <a:pPr marL="457200" indent="-457200">
              <a:buSzPct val="150000"/>
              <a:buBlip>
                <a:blip r:embed="rId4"/>
              </a:buBlip>
            </a:pPr>
            <a:r>
              <a:rPr lang="en-GB" sz="2000" dirty="0" smtClean="0"/>
              <a:t>Clarify the </a:t>
            </a:r>
            <a:r>
              <a:rPr lang="en-GB" sz="2000" b="1" dirty="0" smtClean="0"/>
              <a:t>role of healthcare professional </a:t>
            </a:r>
            <a:r>
              <a:rPr lang="en-GB" sz="2000" dirty="0" smtClean="0"/>
              <a:t>in medicines taking: prescriber, hospital pharmacist, community pharmacist and dispenser;</a:t>
            </a:r>
          </a:p>
          <a:p>
            <a:pPr marL="457200" indent="-457200">
              <a:buSzPct val="150000"/>
              <a:buBlip>
                <a:blip r:embed="rId4"/>
              </a:buBlip>
            </a:pPr>
            <a:r>
              <a:rPr lang="en-GB" sz="2000" dirty="0" smtClean="0"/>
              <a:t>Need to </a:t>
            </a:r>
            <a:r>
              <a:rPr lang="en-GB" sz="2000" b="1" dirty="0" smtClean="0"/>
              <a:t>improve communication </a:t>
            </a:r>
            <a:r>
              <a:rPr lang="en-GB" sz="2000" dirty="0" smtClean="0"/>
              <a:t>between hospital and primary care;</a:t>
            </a:r>
          </a:p>
          <a:p>
            <a:pPr marL="457200" indent="-457200">
              <a:buSzPct val="150000"/>
              <a:buBlip>
                <a:blip r:embed="rId4"/>
              </a:buBlip>
            </a:pPr>
            <a:r>
              <a:rPr lang="en-GB" sz="2000" dirty="0" smtClean="0"/>
              <a:t>Review place of </a:t>
            </a:r>
            <a:r>
              <a:rPr lang="en-GB" sz="2000" b="1" dirty="0" smtClean="0"/>
              <a:t>compliance aids</a:t>
            </a:r>
            <a:r>
              <a:rPr lang="en-GB" sz="2000" dirty="0" smtClean="0"/>
              <a:t>;</a:t>
            </a:r>
          </a:p>
          <a:p>
            <a:pPr marL="457200" indent="-457200">
              <a:buSzPct val="150000"/>
              <a:buBlip>
                <a:blip r:embed="rId4"/>
              </a:buBlip>
            </a:pPr>
            <a:r>
              <a:rPr lang="en-GB" sz="2000" b="1" dirty="0" smtClean="0"/>
              <a:t>Appearance</a:t>
            </a:r>
            <a:r>
              <a:rPr lang="en-GB" sz="2000" dirty="0" smtClean="0"/>
              <a:t> of medicines needs to be standardised;</a:t>
            </a:r>
          </a:p>
          <a:p>
            <a:pPr marL="457200" indent="-457200">
              <a:buSzPct val="150000"/>
              <a:buBlip>
                <a:blip r:embed="rId4"/>
              </a:buBlip>
            </a:pPr>
            <a:r>
              <a:rPr lang="en-GB" sz="2000" dirty="0" smtClean="0"/>
              <a:t>Patients need to </a:t>
            </a:r>
            <a:r>
              <a:rPr lang="en-GB" sz="2000" b="1" dirty="0" smtClean="0"/>
              <a:t>value medicines </a:t>
            </a:r>
            <a:r>
              <a:rPr lang="en-GB" sz="2000" dirty="0" smtClean="0"/>
              <a:t>and know costs.</a:t>
            </a:r>
          </a:p>
        </p:txBody>
      </p:sp>
    </p:spTree>
    <p:extLst>
      <p:ext uri="{BB962C8B-B14F-4D97-AF65-F5344CB8AC3E}">
        <p14:creationId xmlns:p14="http://schemas.microsoft.com/office/powerpoint/2010/main" val="313288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“Now do you understand why taking a medicine is confusing ...?</a:t>
            </a:r>
            <a:endParaRPr lang="en-GB" dirty="0"/>
          </a:p>
        </p:txBody>
      </p:sp>
      <p:pic>
        <p:nvPicPr>
          <p:cNvPr id="4" name="Content Placeholder 3" descr="packagi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t="5951" r="10945" b="44150"/>
          <a:stretch>
            <a:fillRect/>
          </a:stretch>
        </p:blipFill>
        <p:spPr bwMode="auto">
          <a:xfrm>
            <a:off x="967666" y="1390650"/>
            <a:ext cx="6390770" cy="42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8132" y="214466"/>
            <a:ext cx="8825050" cy="818240"/>
          </a:xfrm>
        </p:spPr>
        <p:txBody>
          <a:bodyPr/>
          <a:lstStyle/>
          <a:p>
            <a:r>
              <a:rPr lang="en-US" dirty="0" smtClean="0"/>
              <a:t>July – The MAW framework report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03661" y="1383507"/>
            <a:ext cx="4333195" cy="418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defRPr sz="2800" kern="1200">
                <a:solidFill>
                  <a:srgbClr val="2C4054"/>
                </a:solidFill>
                <a:latin typeface="Verdana"/>
                <a:ea typeface="ＭＳ Ｐゴシック" charset="0"/>
                <a:cs typeface="Verdana"/>
              </a:defRPr>
            </a:lvl1pPr>
            <a:lvl2pPr marL="344488" indent="-28575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72C6"/>
              </a:buClr>
              <a:buSzPct val="100000"/>
              <a:buBlip>
                <a:blip r:embed="rId3"/>
              </a:buBlip>
              <a:defRPr sz="2800" kern="1200">
                <a:solidFill>
                  <a:srgbClr val="2C4054"/>
                </a:solidFill>
                <a:latin typeface="Verdana"/>
                <a:ea typeface="ＭＳ Ｐゴシック" charset="0"/>
                <a:cs typeface="Verdana"/>
              </a:defRPr>
            </a:lvl2pPr>
            <a:lvl3pPr marL="736600" indent="-34290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72C6"/>
              </a:buClr>
              <a:buFont typeface="Arial" charset="0"/>
              <a:buChar char="•"/>
              <a:defRPr sz="2800" kern="1200">
                <a:solidFill>
                  <a:srgbClr val="2C4054"/>
                </a:solidFill>
                <a:latin typeface="Verdana"/>
                <a:ea typeface="ＭＳ Ｐゴシック" charset="0"/>
                <a:cs typeface="Verdana"/>
              </a:defRPr>
            </a:lvl3pPr>
            <a:lvl4pPr marL="1600200" indent="-22860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C4054"/>
                </a:solidFill>
                <a:latin typeface="Lato Regular"/>
                <a:ea typeface="Geneva" charset="0"/>
                <a:cs typeface="Lato Regular"/>
              </a:defRPr>
            </a:lvl4pPr>
            <a:lvl5pPr marL="2057400" indent="-22860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C4054"/>
                </a:solidFill>
                <a:latin typeface="Lato Regular"/>
                <a:ea typeface="Lato Regular" charset="0"/>
                <a:cs typeface="Lato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50000"/>
              <a:buBlip>
                <a:blip r:embed="rId4"/>
              </a:buBlip>
            </a:pPr>
            <a:r>
              <a:rPr lang="en-GB" sz="2400" dirty="0" smtClean="0"/>
              <a:t>Clear methodology</a:t>
            </a:r>
          </a:p>
          <a:p>
            <a:pPr marL="457200" indent="-457200">
              <a:buSzPct val="150000"/>
              <a:buBlip>
                <a:blip r:embed="rId4"/>
              </a:buBlip>
            </a:pPr>
            <a:r>
              <a:rPr lang="en-GB" sz="2400" dirty="0" smtClean="0"/>
              <a:t>A range of views</a:t>
            </a:r>
          </a:p>
          <a:p>
            <a:pPr marL="457200" indent="-457200">
              <a:buSzPct val="150000"/>
              <a:buBlip>
                <a:blip r:embed="rId4"/>
              </a:buBlip>
            </a:pPr>
            <a:r>
              <a:rPr lang="en-GB" sz="2400" dirty="0" smtClean="0"/>
              <a:t>Key areas of need</a:t>
            </a:r>
          </a:p>
          <a:p>
            <a:pPr marL="801688" lvl="1" indent="-457200">
              <a:buSzPct val="150000"/>
              <a:buBlip>
                <a:blip r:embed="rId4"/>
              </a:buBlip>
            </a:pPr>
            <a:r>
              <a:rPr lang="en-GB" sz="2400" dirty="0" smtClean="0"/>
              <a:t>Pathway maps</a:t>
            </a:r>
          </a:p>
          <a:p>
            <a:pPr marL="457200" indent="-457200">
              <a:buSzPct val="150000"/>
              <a:buBlip>
                <a:blip r:embed="rId4"/>
              </a:buBlip>
            </a:pPr>
            <a:r>
              <a:rPr lang="en-GB" sz="2400" dirty="0" smtClean="0"/>
              <a:t>6 Challenges / Opportunities</a:t>
            </a:r>
            <a:endParaRPr lang="en-GB" sz="2400" dirty="0"/>
          </a:p>
          <a:p>
            <a:pPr marL="457200" indent="-457200">
              <a:buSzPct val="150000"/>
              <a:buBlip>
                <a:blip r:embed="rId4"/>
              </a:buBlip>
            </a:pPr>
            <a:endParaRPr lang="en-GB" sz="2000" dirty="0" smtClean="0"/>
          </a:p>
        </p:txBody>
      </p:sp>
      <p:pic>
        <p:nvPicPr>
          <p:cNvPr id="2" name="Picture 1" descr="Screen Shot 2014-10-01 at 16.40.4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393" y="1086948"/>
            <a:ext cx="3310102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0340" y="214466"/>
            <a:ext cx="8462842" cy="818240"/>
          </a:xfrm>
        </p:spPr>
        <p:txBody>
          <a:bodyPr/>
          <a:lstStyle/>
          <a:p>
            <a:r>
              <a:rPr lang="en-US" dirty="0" smtClean="0"/>
              <a:t>Focus on the whole pathway</a:t>
            </a:r>
            <a:endParaRPr lang="en-US" dirty="0"/>
          </a:p>
        </p:txBody>
      </p:sp>
      <p:pic>
        <p:nvPicPr>
          <p:cNvPr id="2" name="Picture 1" descr="Screen Shot 2014-10-01 at 16.21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9" y="949097"/>
            <a:ext cx="6870023" cy="491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8132" y="214466"/>
            <a:ext cx="8825050" cy="818240"/>
          </a:xfrm>
        </p:spPr>
        <p:txBody>
          <a:bodyPr/>
          <a:lstStyle/>
          <a:p>
            <a:r>
              <a:rPr lang="en-US" dirty="0" smtClean="0"/>
              <a:t>Our 6 Challenges &amp; Themes for MAW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6151" y="1072641"/>
            <a:ext cx="8474971" cy="449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defRPr sz="2800" kern="1200">
                <a:solidFill>
                  <a:srgbClr val="2C4054"/>
                </a:solidFill>
                <a:latin typeface="Verdana"/>
                <a:ea typeface="ＭＳ Ｐゴシック" charset="0"/>
                <a:cs typeface="Verdana"/>
              </a:defRPr>
            </a:lvl1pPr>
            <a:lvl2pPr marL="344488" indent="-28575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72C6"/>
              </a:buClr>
              <a:buSzPct val="100000"/>
              <a:buBlip>
                <a:blip r:embed="rId3"/>
              </a:buBlip>
              <a:defRPr sz="2800" kern="1200">
                <a:solidFill>
                  <a:srgbClr val="2C4054"/>
                </a:solidFill>
                <a:latin typeface="Verdana"/>
                <a:ea typeface="ＭＳ Ｐゴシック" charset="0"/>
                <a:cs typeface="Verdana"/>
              </a:defRPr>
            </a:lvl2pPr>
            <a:lvl3pPr marL="736600" indent="-34290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72C6"/>
              </a:buClr>
              <a:buFont typeface="Arial" charset="0"/>
              <a:buChar char="•"/>
              <a:defRPr sz="2800" kern="1200">
                <a:solidFill>
                  <a:srgbClr val="2C4054"/>
                </a:solidFill>
                <a:latin typeface="Verdana"/>
                <a:ea typeface="ＭＳ Ｐゴシック" charset="0"/>
                <a:cs typeface="Verdana"/>
              </a:defRPr>
            </a:lvl3pPr>
            <a:lvl4pPr marL="1600200" indent="-22860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C4054"/>
                </a:solidFill>
                <a:latin typeface="Lato Regular"/>
                <a:ea typeface="Geneva" charset="0"/>
                <a:cs typeface="Lato Regular"/>
              </a:defRPr>
            </a:lvl4pPr>
            <a:lvl5pPr marL="2057400" indent="-22860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C4054"/>
                </a:solidFill>
                <a:latin typeface="Lato Regular"/>
                <a:ea typeface="Lato Regular" charset="0"/>
                <a:cs typeface="Lato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50000"/>
            </a:pPr>
            <a:r>
              <a:rPr lang="en-GB" sz="2000" b="1" dirty="0" smtClean="0"/>
              <a:t>A.	Prescribing and the patient:</a:t>
            </a:r>
          </a:p>
          <a:p>
            <a:pPr marL="801688" lvl="1" indent="-457200">
              <a:buSzPct val="150000"/>
              <a:buBlip>
                <a:blip r:embed="rId4"/>
              </a:buBlip>
            </a:pPr>
            <a:r>
              <a:rPr lang="en-GB" sz="2000" dirty="0" smtClean="0"/>
              <a:t>Improve patients’ understanding of medicines;</a:t>
            </a:r>
          </a:p>
          <a:p>
            <a:pPr marL="801688" lvl="1" indent="-457200">
              <a:buSzPct val="150000"/>
              <a:buBlip>
                <a:blip r:embed="rId4"/>
              </a:buBlip>
            </a:pPr>
            <a:r>
              <a:rPr lang="en-GB" sz="2000" dirty="0" smtClean="0"/>
              <a:t>Ensure patients are completely engaged in medicines taking;</a:t>
            </a:r>
          </a:p>
          <a:p>
            <a:pPr marL="801688" lvl="1" indent="-457200">
              <a:buSzPct val="150000"/>
              <a:buBlip>
                <a:blip r:embed="rId4"/>
              </a:buBlip>
            </a:pPr>
            <a:r>
              <a:rPr lang="en-GB" sz="2000" dirty="0" smtClean="0"/>
              <a:t>Explore opportunities to ensure effective medicine taking;</a:t>
            </a:r>
          </a:p>
          <a:p>
            <a:pPr marL="801688" lvl="1" indent="-457200">
              <a:buSzPct val="150000"/>
              <a:buBlip>
                <a:blip r:embed="rId4"/>
              </a:buBlip>
            </a:pPr>
            <a:r>
              <a:rPr lang="en-GB" sz="2000" dirty="0" smtClean="0"/>
              <a:t>Explore opportunities with Pharma on standardisation of medicines appearance.</a:t>
            </a:r>
          </a:p>
          <a:p>
            <a:pPr marL="457200" indent="-457200">
              <a:buSzPct val="150000"/>
            </a:pPr>
            <a:r>
              <a:rPr lang="en-GB" sz="2000" b="1" dirty="0" smtClean="0"/>
              <a:t>B.	Transmission/ transcription/ supply of medicines:</a:t>
            </a:r>
          </a:p>
          <a:p>
            <a:pPr marL="801688" lvl="1" indent="-457200">
              <a:buSzPct val="150000"/>
              <a:buBlip>
                <a:blip r:embed="rId4"/>
              </a:buBlip>
            </a:pPr>
            <a:r>
              <a:rPr lang="en-GB" sz="2000" dirty="0" smtClean="0"/>
              <a:t>Focussed pharmaceutical support to care homes;</a:t>
            </a:r>
          </a:p>
          <a:p>
            <a:pPr marL="801688" lvl="1" indent="-457200">
              <a:buSzPct val="150000"/>
              <a:buBlip>
                <a:blip r:embed="rId4"/>
              </a:buBlip>
            </a:pPr>
            <a:r>
              <a:rPr lang="en-GB" sz="2000" dirty="0" smtClean="0"/>
              <a:t>Pharmaceutical support to extra care housing;</a:t>
            </a:r>
          </a:p>
          <a:p>
            <a:pPr marL="801688" lvl="1" indent="-457200">
              <a:buSzPct val="150000"/>
              <a:buBlip>
                <a:blip r:embed="rId4"/>
              </a:buBlip>
            </a:pPr>
            <a:r>
              <a:rPr lang="en-GB" sz="2000" dirty="0" smtClean="0"/>
              <a:t>Evaluate impact of electronic prescribing on supply and ordering of medicines.</a:t>
            </a:r>
            <a:endParaRPr lang="en-GB" sz="2400" dirty="0" smtClean="0"/>
          </a:p>
          <a:p>
            <a:pPr marL="457200" indent="-457200">
              <a:buSzPct val="150000"/>
              <a:buBlip>
                <a:blip r:embed="rId4"/>
              </a:buBlip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7297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041" y="89723"/>
            <a:ext cx="9063182" cy="616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defRPr sz="2800" kern="1200">
                <a:solidFill>
                  <a:srgbClr val="2C4054"/>
                </a:solidFill>
                <a:latin typeface="Verdana"/>
                <a:ea typeface="ＭＳ Ｐゴシック" charset="0"/>
                <a:cs typeface="Verdana"/>
              </a:defRPr>
            </a:lvl1pPr>
            <a:lvl2pPr marL="344488" indent="-28575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72C6"/>
              </a:buClr>
              <a:buSzPct val="100000"/>
              <a:buBlip>
                <a:blip r:embed="rId3"/>
              </a:buBlip>
              <a:defRPr sz="2800" kern="1200">
                <a:solidFill>
                  <a:srgbClr val="2C4054"/>
                </a:solidFill>
                <a:latin typeface="Verdana"/>
                <a:ea typeface="ＭＳ Ｐゴシック" charset="0"/>
                <a:cs typeface="Verdana"/>
              </a:defRPr>
            </a:lvl2pPr>
            <a:lvl3pPr marL="736600" indent="-34290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72C6"/>
              </a:buClr>
              <a:buFont typeface="Arial" charset="0"/>
              <a:buChar char="•"/>
              <a:defRPr sz="2800" kern="1200">
                <a:solidFill>
                  <a:srgbClr val="2C4054"/>
                </a:solidFill>
                <a:latin typeface="Verdana"/>
                <a:ea typeface="ＭＳ Ｐゴシック" charset="0"/>
                <a:cs typeface="Verdana"/>
              </a:defRPr>
            </a:lvl3pPr>
            <a:lvl4pPr marL="1600200" indent="-22860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C4054"/>
                </a:solidFill>
                <a:latin typeface="Lato Regular"/>
                <a:ea typeface="Geneva" charset="0"/>
                <a:cs typeface="Lato Regular"/>
              </a:defRPr>
            </a:lvl4pPr>
            <a:lvl5pPr marL="2057400" indent="-22860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C4054"/>
                </a:solidFill>
                <a:latin typeface="Lato Regular"/>
                <a:ea typeface="Lato Regular" charset="0"/>
                <a:cs typeface="Lato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50000"/>
            </a:pPr>
            <a:r>
              <a:rPr lang="en-GB" sz="2000" b="1" dirty="0" smtClean="0"/>
              <a:t>C.	Communication between primary, secondary and community care:</a:t>
            </a:r>
          </a:p>
          <a:p>
            <a:pPr marL="801688" lvl="1" indent="-457200">
              <a:buSzPct val="150000"/>
              <a:buBlip>
                <a:blip r:embed="rId4"/>
              </a:buBlip>
            </a:pPr>
            <a:r>
              <a:rPr lang="en-GB" sz="1800" dirty="0" smtClean="0"/>
              <a:t>Agree standardisation of ‘high risk patient’ and provide focussed pharmaceutical care;</a:t>
            </a:r>
          </a:p>
          <a:p>
            <a:pPr marL="801688" lvl="1" indent="-457200">
              <a:buSzPct val="150000"/>
              <a:buBlip>
                <a:blip r:embed="rId4"/>
              </a:buBlip>
            </a:pPr>
            <a:r>
              <a:rPr lang="en-GB" sz="1800" dirty="0" smtClean="0"/>
              <a:t>Explore innovative opportunities – e.g.:</a:t>
            </a:r>
          </a:p>
          <a:p>
            <a:pPr lvl="3"/>
            <a:r>
              <a:rPr lang="en-GB" sz="1600" dirty="0" smtClean="0"/>
              <a:t>Use of green bags for medicines transmission;</a:t>
            </a:r>
          </a:p>
          <a:p>
            <a:pPr lvl="3"/>
            <a:r>
              <a:rPr lang="en-GB" sz="1600" dirty="0" smtClean="0"/>
              <a:t>Agree medicines supply in CCG contracts;</a:t>
            </a:r>
          </a:p>
          <a:p>
            <a:pPr lvl="3"/>
            <a:r>
              <a:rPr lang="en-GB" sz="1600" dirty="0" smtClean="0"/>
              <a:t>MAR charts provided on discharge for high risk </a:t>
            </a:r>
            <a:r>
              <a:rPr lang="en-GB" sz="1600" dirty="0" err="1" smtClean="0"/>
              <a:t>pts</a:t>
            </a:r>
            <a:r>
              <a:rPr lang="en-GB" sz="1600" dirty="0" smtClean="0"/>
              <a:t>, or receiving carer support;</a:t>
            </a:r>
          </a:p>
          <a:p>
            <a:pPr lvl="3"/>
            <a:r>
              <a:rPr lang="en-GB" sz="1600" dirty="0" smtClean="0"/>
              <a:t>More innovative use of New Medicines Service on discharge including more joined up communication relating to pharmaceutical care.</a:t>
            </a:r>
          </a:p>
          <a:p>
            <a:pPr marL="457200" indent="-457200">
              <a:buSzPct val="150000"/>
            </a:pPr>
            <a:r>
              <a:rPr lang="en-GB" sz="1800" b="1" dirty="0" smtClean="0"/>
              <a:t>D.	Effective Use of patients’ medicines in hospitals:</a:t>
            </a:r>
          </a:p>
          <a:p>
            <a:pPr marL="801688" lvl="1" indent="-457200">
              <a:buSzPct val="150000"/>
              <a:buBlip>
                <a:blip r:embed="rId4"/>
              </a:buBlip>
            </a:pPr>
            <a:r>
              <a:rPr lang="en-GB" sz="1800" dirty="0" smtClean="0"/>
              <a:t>Explore use of dedicated admission support pharmacist;</a:t>
            </a:r>
          </a:p>
          <a:p>
            <a:pPr marL="801688" lvl="1" indent="-457200">
              <a:buSzPct val="150000"/>
              <a:buBlip>
                <a:blip r:embed="rId4"/>
              </a:buBlip>
            </a:pPr>
            <a:r>
              <a:rPr lang="en-GB" sz="1800" dirty="0" smtClean="0"/>
              <a:t>Reduce medicines wastage in hospital:</a:t>
            </a:r>
          </a:p>
          <a:p>
            <a:pPr marL="1193800" lvl="2" indent="-457200">
              <a:buSzPct val="150000"/>
              <a:buBlip>
                <a:blip r:embed="rId4"/>
              </a:buBlip>
            </a:pPr>
            <a:r>
              <a:rPr lang="en-GB" sz="1400" dirty="0" smtClean="0"/>
              <a:t>Use unopened stickers on inhalers;</a:t>
            </a:r>
          </a:p>
          <a:p>
            <a:pPr marL="1193800" lvl="2" indent="-457200">
              <a:buSzPct val="150000"/>
              <a:buBlip>
                <a:blip r:embed="rId4"/>
              </a:buBlip>
            </a:pPr>
            <a:r>
              <a:rPr lang="en-GB" sz="1400" dirty="0" smtClean="0"/>
              <a:t>Reduce quantity and tag supply of high cost drugs to wards;</a:t>
            </a:r>
          </a:p>
          <a:p>
            <a:pPr marL="801688" lvl="1" indent="-457200">
              <a:buSzPct val="150000"/>
              <a:buBlip>
                <a:blip r:embed="rId4"/>
              </a:buBlip>
            </a:pPr>
            <a:r>
              <a:rPr lang="en-GB" sz="1800" dirty="0" smtClean="0"/>
              <a:t>Explore use of dedicated pharmaceutical support to high risk patients on discharge.</a:t>
            </a:r>
          </a:p>
          <a:p>
            <a:pPr marL="457200" indent="-457200">
              <a:buSzPct val="150000"/>
              <a:buBlip>
                <a:blip r:embed="rId4"/>
              </a:buBlip>
            </a:pPr>
            <a:endParaRPr lang="en-GB" sz="2400" dirty="0" smtClean="0"/>
          </a:p>
          <a:p>
            <a:pPr marL="457200" indent="-457200">
              <a:buSzPct val="150000"/>
              <a:buBlip>
                <a:blip r:embed="rId4"/>
              </a:buBlip>
            </a:pPr>
            <a:endParaRPr lang="en-GB" sz="2400" dirty="0" smtClean="0"/>
          </a:p>
          <a:p>
            <a:pPr marL="457200" indent="-457200">
              <a:buSzPct val="150000"/>
              <a:buBlip>
                <a:blip r:embed="rId4"/>
              </a:buBlip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6811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88211" y="834501"/>
            <a:ext cx="8474971" cy="449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defRPr sz="2800" kern="1200">
                <a:solidFill>
                  <a:srgbClr val="2C4054"/>
                </a:solidFill>
                <a:latin typeface="Verdana"/>
                <a:ea typeface="ＭＳ Ｐゴシック" charset="0"/>
                <a:cs typeface="Verdana"/>
              </a:defRPr>
            </a:lvl1pPr>
            <a:lvl2pPr marL="344488" indent="-28575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72C6"/>
              </a:buClr>
              <a:buSzPct val="100000"/>
              <a:buBlip>
                <a:blip r:embed="rId3"/>
              </a:buBlip>
              <a:defRPr sz="2800" kern="1200">
                <a:solidFill>
                  <a:srgbClr val="2C4054"/>
                </a:solidFill>
                <a:latin typeface="Verdana"/>
                <a:ea typeface="ＭＳ Ｐゴシック" charset="0"/>
                <a:cs typeface="Verdana"/>
              </a:defRPr>
            </a:lvl2pPr>
            <a:lvl3pPr marL="736600" indent="-34290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72C6"/>
              </a:buClr>
              <a:buFont typeface="Arial" charset="0"/>
              <a:buChar char="•"/>
              <a:defRPr sz="2800" kern="1200">
                <a:solidFill>
                  <a:srgbClr val="2C4054"/>
                </a:solidFill>
                <a:latin typeface="Verdana"/>
                <a:ea typeface="ＭＳ Ｐゴシック" charset="0"/>
                <a:cs typeface="Verdana"/>
              </a:defRPr>
            </a:lvl3pPr>
            <a:lvl4pPr marL="1600200" indent="-22860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C4054"/>
                </a:solidFill>
                <a:latin typeface="Lato Regular"/>
                <a:ea typeface="Geneva" charset="0"/>
                <a:cs typeface="Lato Regular"/>
              </a:defRPr>
            </a:lvl4pPr>
            <a:lvl5pPr marL="2057400" indent="-22860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C4054"/>
                </a:solidFill>
                <a:latin typeface="Lato Regular"/>
                <a:ea typeface="Lato Regular" charset="0"/>
                <a:cs typeface="Lato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50000"/>
            </a:pPr>
            <a:r>
              <a:rPr lang="en-GB" sz="2000" b="1" dirty="0" smtClean="0"/>
              <a:t>E.	Effective Engagement of Community Pharmacists in Pharmaceutical Review:</a:t>
            </a:r>
          </a:p>
          <a:p>
            <a:pPr marL="801688" lvl="1" indent="-457200">
              <a:buSzPct val="150000"/>
              <a:buBlip>
                <a:blip r:embed="rId4"/>
              </a:buBlip>
            </a:pPr>
            <a:r>
              <a:rPr lang="en-GB" sz="2000" dirty="0" smtClean="0"/>
              <a:t>Explore how to make New Medicines </a:t>
            </a:r>
            <a:r>
              <a:rPr lang="en-GB" sz="2000" dirty="0" smtClean="0"/>
              <a:t>Scheme</a:t>
            </a:r>
            <a:r>
              <a:rPr lang="en-GB" sz="2000" dirty="0" smtClean="0"/>
              <a:t> </a:t>
            </a:r>
            <a:r>
              <a:rPr lang="en-GB" sz="2000" dirty="0" smtClean="0"/>
              <a:t>or Medicines Use Review more effective in targeted patient groups</a:t>
            </a:r>
            <a:r>
              <a:rPr lang="en-GB" sz="2000" dirty="0" smtClean="0"/>
              <a:t>.</a:t>
            </a:r>
          </a:p>
          <a:p>
            <a:pPr marL="801688" lvl="1" indent="-457200">
              <a:buSzPct val="150000"/>
              <a:buBlip>
                <a:blip r:embed="rId4"/>
              </a:buBlip>
            </a:pPr>
            <a:r>
              <a:rPr lang="en-GB" sz="2000" dirty="0" smtClean="0"/>
              <a:t>Evaluate improved outcomes.</a:t>
            </a:r>
            <a:endParaRPr lang="en-GB" sz="2000" dirty="0" smtClean="0"/>
          </a:p>
          <a:p>
            <a:pPr marL="801688" lvl="1" indent="-457200">
              <a:buSzPct val="150000"/>
              <a:buNone/>
            </a:pPr>
            <a:endParaRPr lang="en-GB" sz="2000" dirty="0" smtClean="0"/>
          </a:p>
          <a:p>
            <a:pPr marL="457200" indent="-457200">
              <a:buSzPct val="150000"/>
            </a:pPr>
            <a:r>
              <a:rPr lang="en-GB" sz="2000" b="1" dirty="0" smtClean="0"/>
              <a:t>F.	Explore Opportunities to ensure that patients understand the cost and value of their medicines:</a:t>
            </a:r>
          </a:p>
          <a:p>
            <a:pPr marL="801688" lvl="1" indent="-457200">
              <a:buSzPct val="150000"/>
              <a:buBlip>
                <a:blip r:embed="rId4"/>
              </a:buBlip>
            </a:pPr>
            <a:r>
              <a:rPr lang="en-GB" sz="2000" dirty="0" smtClean="0"/>
              <a:t>Consider use of social marketing in targeted patient groups.</a:t>
            </a:r>
          </a:p>
          <a:p>
            <a:pPr marL="801688" lvl="1" indent="-457200">
              <a:buSzPct val="150000"/>
              <a:buNone/>
            </a:pPr>
            <a:endParaRPr lang="en-GB" sz="2000" dirty="0" smtClean="0"/>
          </a:p>
          <a:p>
            <a:pPr marL="801688" lvl="1" indent="-457200">
              <a:buSzPct val="150000"/>
              <a:buBlip>
                <a:blip r:embed="rId4"/>
              </a:buBlip>
            </a:pPr>
            <a:endParaRPr lang="en-GB" sz="2000" dirty="0" smtClean="0"/>
          </a:p>
          <a:p>
            <a:pPr marL="457200" indent="-457200">
              <a:buSzPct val="150000"/>
              <a:buBlip>
                <a:blip r:embed="rId4"/>
              </a:buBlip>
            </a:pPr>
            <a:endParaRPr lang="en-GB" sz="2400" dirty="0" smtClean="0"/>
          </a:p>
          <a:p>
            <a:pPr marL="801688" lvl="1" indent="-457200">
              <a:buSzPct val="150000"/>
              <a:buBlip>
                <a:blip r:embed="rId4"/>
              </a:buBlip>
            </a:pPr>
            <a:endParaRPr lang="en-GB" sz="2400" dirty="0" smtClean="0"/>
          </a:p>
          <a:p>
            <a:pPr marL="801688" lvl="1" indent="-457200">
              <a:buSzPct val="150000"/>
              <a:buBlip>
                <a:blip r:embed="rId4"/>
              </a:buBlip>
            </a:pPr>
            <a:endParaRPr lang="en-GB" sz="2400" dirty="0" smtClean="0"/>
          </a:p>
          <a:p>
            <a:pPr marL="457200" indent="-457200">
              <a:buSzPct val="150000"/>
            </a:pPr>
            <a:endParaRPr lang="en-GB" sz="2400" dirty="0" smtClean="0"/>
          </a:p>
          <a:p>
            <a:pPr marL="457200" indent="-457200">
              <a:buSzPct val="150000"/>
              <a:buBlip>
                <a:blip r:embed="rId4"/>
              </a:buBlip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6811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0340" y="214466"/>
            <a:ext cx="8462842" cy="818240"/>
          </a:xfrm>
        </p:spPr>
        <p:txBody>
          <a:bodyPr/>
          <a:lstStyle/>
          <a:p>
            <a:r>
              <a:rPr lang="en-US" sz="3200" dirty="0" smtClean="0"/>
              <a:t>Some thoughts for the </a:t>
            </a:r>
            <a:r>
              <a:rPr lang="en-US" sz="3200" dirty="0" smtClean="0"/>
              <a:t>day: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88211" y="834501"/>
            <a:ext cx="8474971" cy="449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defRPr sz="2800" kern="1200">
                <a:solidFill>
                  <a:srgbClr val="2C4054"/>
                </a:solidFill>
                <a:latin typeface="Verdana"/>
                <a:ea typeface="ＭＳ Ｐゴシック" charset="0"/>
                <a:cs typeface="Verdana"/>
              </a:defRPr>
            </a:lvl1pPr>
            <a:lvl2pPr marL="344488" indent="-28575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72C6"/>
              </a:buClr>
              <a:buSzPct val="100000"/>
              <a:buBlip>
                <a:blip r:embed="rId3"/>
              </a:buBlip>
              <a:defRPr sz="2800" kern="1200">
                <a:solidFill>
                  <a:srgbClr val="2C4054"/>
                </a:solidFill>
                <a:latin typeface="Verdana"/>
                <a:ea typeface="ＭＳ Ｐゴシック" charset="0"/>
                <a:cs typeface="Verdana"/>
              </a:defRPr>
            </a:lvl2pPr>
            <a:lvl3pPr marL="736600" indent="-34290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72C6"/>
              </a:buClr>
              <a:buFont typeface="Arial" charset="0"/>
              <a:buChar char="•"/>
              <a:defRPr sz="2800" kern="1200">
                <a:solidFill>
                  <a:srgbClr val="2C4054"/>
                </a:solidFill>
                <a:latin typeface="Verdana"/>
                <a:ea typeface="ＭＳ Ｐゴシック" charset="0"/>
                <a:cs typeface="Verdana"/>
              </a:defRPr>
            </a:lvl3pPr>
            <a:lvl4pPr marL="1600200" indent="-22860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C4054"/>
                </a:solidFill>
                <a:latin typeface="Lato Regular"/>
                <a:ea typeface="Geneva" charset="0"/>
                <a:cs typeface="Lato Regular"/>
              </a:defRPr>
            </a:lvl4pPr>
            <a:lvl5pPr marL="2057400" indent="-22860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C4054"/>
                </a:solidFill>
                <a:latin typeface="Lato Regular"/>
                <a:ea typeface="Lato Regular" charset="0"/>
                <a:cs typeface="Lato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</a:pPr>
            <a:r>
              <a:rPr lang="en-US" sz="3200" dirty="0" smtClean="0">
                <a:latin typeface="Calibri"/>
                <a:cs typeface="Calibri"/>
              </a:rPr>
              <a:t>So </a:t>
            </a:r>
            <a:r>
              <a:rPr lang="en-US" sz="3200" dirty="0">
                <a:latin typeface="Calibri"/>
                <a:cs typeface="Calibri"/>
              </a:rPr>
              <a:t>we need a </a:t>
            </a:r>
            <a:r>
              <a:rPr lang="en-US" sz="3200" b="1" dirty="0">
                <a:latin typeface="Calibri"/>
                <a:cs typeface="Calibri"/>
              </a:rPr>
              <a:t>step change </a:t>
            </a:r>
            <a:r>
              <a:rPr lang="en-US" sz="3200" dirty="0">
                <a:latin typeface="Calibri"/>
                <a:cs typeface="Calibri"/>
              </a:rPr>
              <a:t>in the way we support patients to use their medicines well.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</a:pPr>
            <a:r>
              <a:rPr lang="en-US" sz="3200" dirty="0">
                <a:latin typeface="Calibri"/>
                <a:cs typeface="Calibri"/>
              </a:rPr>
              <a:t>Medicines </a:t>
            </a:r>
            <a:r>
              <a:rPr lang="en-US" sz="3200" dirty="0" err="1">
                <a:latin typeface="Calibri"/>
                <a:cs typeface="Calibri"/>
              </a:rPr>
              <a:t>Optimisation</a:t>
            </a:r>
            <a:r>
              <a:rPr lang="en-US" sz="3200" dirty="0">
                <a:latin typeface="Calibri"/>
                <a:cs typeface="Calibri"/>
              </a:rPr>
              <a:t> offers us the opportunity to </a:t>
            </a:r>
            <a:r>
              <a:rPr lang="en-US" sz="3200" b="1" dirty="0">
                <a:latin typeface="Calibri"/>
                <a:cs typeface="Calibri"/>
              </a:rPr>
              <a:t>collaborate with patients</a:t>
            </a:r>
            <a:r>
              <a:rPr lang="en-US" sz="3200" dirty="0">
                <a:latin typeface="Calibri"/>
                <a:cs typeface="Calibri"/>
              </a:rPr>
              <a:t>, the public and Pharma to get better outcomes.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</a:pPr>
            <a:r>
              <a:rPr lang="en-US" sz="3200" dirty="0">
                <a:latin typeface="Calibri"/>
                <a:cs typeface="Calibri"/>
              </a:rPr>
              <a:t>We must move the focus from </a:t>
            </a:r>
            <a:r>
              <a:rPr lang="en-US" sz="3200" b="1" dirty="0">
                <a:latin typeface="Calibri"/>
                <a:cs typeface="Calibri"/>
              </a:rPr>
              <a:t>cost to </a:t>
            </a:r>
            <a:r>
              <a:rPr lang="en-US" sz="3200" b="1" dirty="0" smtClean="0">
                <a:latin typeface="Calibri"/>
                <a:cs typeface="Calibri"/>
              </a:rPr>
              <a:t>value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Blip>
                <a:blip r:embed="rId4"/>
              </a:buBlip>
            </a:pPr>
            <a:r>
              <a:rPr lang="en-US" sz="3200" dirty="0" smtClean="0">
                <a:latin typeface="Calibri"/>
                <a:cs typeface="Calibri"/>
              </a:rPr>
              <a:t>Embrace </a:t>
            </a:r>
            <a:r>
              <a:rPr lang="en-US" sz="3200" b="1" dirty="0" smtClean="0">
                <a:latin typeface="Calibri"/>
                <a:cs typeface="Calibri"/>
              </a:rPr>
              <a:t>innovations </a:t>
            </a:r>
            <a:r>
              <a:rPr lang="en-US" sz="3200" dirty="0" smtClean="0">
                <a:latin typeface="Calibri"/>
                <a:cs typeface="Calibri"/>
              </a:rPr>
              <a:t>and new technologies</a:t>
            </a:r>
            <a:endParaRPr lang="en-US"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71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14466"/>
            <a:ext cx="9144000" cy="818240"/>
          </a:xfrm>
        </p:spPr>
        <p:txBody>
          <a:bodyPr/>
          <a:lstStyle/>
          <a:p>
            <a:pPr algn="ctr"/>
            <a:r>
              <a:rPr lang="en-US" sz="3200" dirty="0" smtClean="0"/>
              <a:t>Background: why are we </a:t>
            </a:r>
            <a:r>
              <a:rPr lang="en-US" sz="3200" dirty="0" smtClean="0"/>
              <a:t>here?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88211" y="811369"/>
            <a:ext cx="5504391" cy="452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defRPr sz="2800" kern="1200">
                <a:solidFill>
                  <a:srgbClr val="2C4054"/>
                </a:solidFill>
                <a:latin typeface="Verdana"/>
                <a:ea typeface="ＭＳ Ｐゴシック" charset="0"/>
                <a:cs typeface="Verdana"/>
              </a:defRPr>
            </a:lvl1pPr>
            <a:lvl2pPr marL="344488" indent="-28575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72C6"/>
              </a:buClr>
              <a:buSzPct val="100000"/>
              <a:buBlip>
                <a:blip r:embed="rId3"/>
              </a:buBlip>
              <a:defRPr sz="2800" kern="1200">
                <a:solidFill>
                  <a:srgbClr val="2C4054"/>
                </a:solidFill>
                <a:latin typeface="Verdana"/>
                <a:ea typeface="ＭＳ Ｐゴシック" charset="0"/>
                <a:cs typeface="Verdana"/>
              </a:defRPr>
            </a:lvl2pPr>
            <a:lvl3pPr marL="736600" indent="-34290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72C6"/>
              </a:buClr>
              <a:buFont typeface="Arial" charset="0"/>
              <a:buChar char="•"/>
              <a:defRPr sz="2800" kern="1200">
                <a:solidFill>
                  <a:srgbClr val="2C4054"/>
                </a:solidFill>
                <a:latin typeface="Verdana"/>
                <a:ea typeface="ＭＳ Ｐゴシック" charset="0"/>
                <a:cs typeface="Verdana"/>
              </a:defRPr>
            </a:lvl3pPr>
            <a:lvl4pPr marL="1600200" indent="-22860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C4054"/>
                </a:solidFill>
                <a:latin typeface="Lato Regular"/>
                <a:ea typeface="Geneva" charset="0"/>
                <a:cs typeface="Lato Regular"/>
              </a:defRPr>
            </a:lvl4pPr>
            <a:lvl5pPr marL="2057400" indent="-22860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C4054"/>
                </a:solidFill>
                <a:latin typeface="Lato Regular"/>
                <a:ea typeface="Lato Regular" charset="0"/>
                <a:cs typeface="Lato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50000"/>
              <a:buBlip>
                <a:blip r:embed="rId4"/>
              </a:buBlip>
            </a:pPr>
            <a:r>
              <a:rPr lang="en-GB" sz="2400" dirty="0" smtClean="0"/>
              <a:t>MAW = one of the greatest </a:t>
            </a:r>
            <a:r>
              <a:rPr lang="en-GB" sz="2400" dirty="0" smtClean="0"/>
              <a:t> </a:t>
            </a:r>
            <a:r>
              <a:rPr lang="en-GB" sz="2400" dirty="0" smtClean="0"/>
              <a:t>challenges to patient care and safety.</a:t>
            </a:r>
          </a:p>
          <a:p>
            <a:pPr marL="457200" indent="-457200">
              <a:buSzPct val="150000"/>
              <a:buBlip>
                <a:blip r:embed="rId4"/>
              </a:buBlip>
            </a:pPr>
            <a:r>
              <a:rPr lang="en-GB" sz="2400" dirty="0" smtClean="0"/>
              <a:t>… and it’s only going to get worse without intervention.</a:t>
            </a:r>
          </a:p>
          <a:p>
            <a:pPr marL="457200" indent="-457200">
              <a:buSzPct val="150000"/>
              <a:buBlip>
                <a:blip r:embed="rId4"/>
              </a:buBlip>
            </a:pPr>
            <a:r>
              <a:rPr lang="en-GB" sz="2400" dirty="0" smtClean="0"/>
              <a:t>We’re all stakeholders.</a:t>
            </a:r>
          </a:p>
          <a:p>
            <a:pPr marL="457200" indent="-457200">
              <a:buSzPct val="150000"/>
              <a:buBlip>
                <a:blip r:embed="rId4"/>
              </a:buBlip>
            </a:pPr>
            <a:r>
              <a:rPr lang="en-GB" sz="2400" dirty="0" smtClean="0"/>
              <a:t>We all benefit from improved outcomes.</a:t>
            </a:r>
          </a:p>
          <a:p>
            <a:pPr marL="457200" indent="-457200">
              <a:buSzPct val="150000"/>
              <a:buBlip>
                <a:blip r:embed="rId4"/>
              </a:buBlip>
            </a:pPr>
            <a:r>
              <a:rPr lang="en-GB" sz="2400" dirty="0" smtClean="0"/>
              <a:t>NHS and Industry collaboration could really make a real difference!</a:t>
            </a:r>
            <a:endParaRPr lang="en-US" sz="2400" i="1" dirty="0"/>
          </a:p>
        </p:txBody>
      </p:sp>
      <p:pic>
        <p:nvPicPr>
          <p:cNvPr id="2" name="Picture 1" descr="your_country_needs_you_poster_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602" y="1864465"/>
            <a:ext cx="2692400" cy="3302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246028" y="2041235"/>
            <a:ext cx="1417455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972549" y="1370409"/>
            <a:ext cx="19415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merican Typewriter"/>
                <a:cs typeface="American Typewriter"/>
              </a:rPr>
              <a:t>PATIENT</a:t>
            </a:r>
            <a:endParaRPr lang="en-GB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6811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9739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 smtClean="0"/>
              <a:t>Multimorbidity</a:t>
            </a:r>
            <a:r>
              <a:rPr lang="en-GB" sz="3200" dirty="0" smtClean="0"/>
              <a:t> </a:t>
            </a:r>
            <a:r>
              <a:rPr lang="en-GB" sz="3200" dirty="0"/>
              <a:t>is common in </a:t>
            </a:r>
            <a:r>
              <a:rPr lang="en-GB" sz="3200" dirty="0" smtClean="0"/>
              <a:t>Scotland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8941"/>
            <a:ext cx="8229600" cy="566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36880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this mean?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Only 18% of patients with COPD have just COPD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Only 14% of patients with Diabetes just have Diabetes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Only 5 % of patients with Dementia have just Dementia</a:t>
            </a:r>
          </a:p>
        </p:txBody>
      </p:sp>
    </p:spTree>
    <p:extLst>
      <p:ext uri="{BB962C8B-B14F-4D97-AF65-F5344CB8AC3E}">
        <p14:creationId xmlns:p14="http://schemas.microsoft.com/office/powerpoint/2010/main" val="257134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15888" y="92075"/>
            <a:ext cx="8115300" cy="8191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MS PGothic" charset="0"/>
              </a:rPr>
              <a:t>Medicines </a:t>
            </a:r>
            <a:r>
              <a:rPr lang="en-US" dirty="0" err="1" smtClean="0">
                <a:ea typeface="MS PGothic" charset="0"/>
              </a:rPr>
              <a:t>utilisation</a:t>
            </a:r>
            <a:r>
              <a:rPr lang="en-US" dirty="0" smtClean="0">
                <a:ea typeface="MS PGothic" charset="0"/>
              </a:rPr>
              <a:t> in practice</a:t>
            </a:r>
            <a:endParaRPr lang="en-US" dirty="0">
              <a:ea typeface="MS PGothic" charset="0"/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230188" y="807543"/>
            <a:ext cx="8705850" cy="516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US" sz="2400" dirty="0">
                <a:solidFill>
                  <a:srgbClr val="2C4054"/>
                </a:solidFill>
                <a:latin typeface="Calibri"/>
                <a:cs typeface="Calibri"/>
              </a:rPr>
              <a:t>Medicines - most common therapeutic intervention and </a:t>
            </a:r>
            <a:r>
              <a:rPr lang="en-US" sz="2400" dirty="0" smtClean="0">
                <a:solidFill>
                  <a:srgbClr val="2C4054"/>
                </a:solidFill>
                <a:latin typeface="Calibri"/>
                <a:cs typeface="Calibri"/>
              </a:rPr>
              <a:t>biggest </a:t>
            </a:r>
            <a:r>
              <a:rPr lang="en-US" sz="2400" dirty="0">
                <a:solidFill>
                  <a:srgbClr val="2C4054"/>
                </a:solidFill>
                <a:latin typeface="Calibri"/>
                <a:cs typeface="Calibri"/>
              </a:rPr>
              <a:t>cost after staff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US" sz="2400" b="1" dirty="0">
                <a:solidFill>
                  <a:srgbClr val="2C4054"/>
                </a:solidFill>
                <a:latin typeface="Calibri"/>
                <a:cs typeface="Calibri"/>
              </a:rPr>
              <a:t>30 to 50% </a:t>
            </a:r>
            <a:r>
              <a:rPr lang="en-US" sz="2400" dirty="0">
                <a:solidFill>
                  <a:srgbClr val="2C4054"/>
                </a:solidFill>
                <a:latin typeface="Calibri"/>
                <a:cs typeface="Calibri"/>
              </a:rPr>
              <a:t>not taken as intended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2C4054"/>
                </a:solidFill>
                <a:latin typeface="Calibri"/>
                <a:cs typeface="Calibri"/>
              </a:rPr>
              <a:t>Patients </a:t>
            </a:r>
            <a:r>
              <a:rPr lang="en-US" sz="2400" dirty="0">
                <a:solidFill>
                  <a:srgbClr val="2C4054"/>
                </a:solidFill>
                <a:latin typeface="Calibri"/>
                <a:cs typeface="Calibri"/>
              </a:rPr>
              <a:t>have insufficient supporting information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US" sz="2400" b="1" dirty="0" smtClean="0">
                <a:solidFill>
                  <a:srgbClr val="2C4054"/>
                </a:solidFill>
                <a:latin typeface="Calibri"/>
                <a:cs typeface="Calibri"/>
              </a:rPr>
              <a:t>5 </a:t>
            </a:r>
            <a:r>
              <a:rPr lang="en-US" sz="2400" b="1" dirty="0">
                <a:solidFill>
                  <a:srgbClr val="2C4054"/>
                </a:solidFill>
                <a:latin typeface="Calibri"/>
                <a:cs typeface="Calibri"/>
              </a:rPr>
              <a:t>to 8% </a:t>
            </a:r>
            <a:r>
              <a:rPr lang="en-US" sz="2400" dirty="0">
                <a:solidFill>
                  <a:srgbClr val="2C4054"/>
                </a:solidFill>
                <a:latin typeface="Calibri"/>
                <a:cs typeface="Calibri"/>
              </a:rPr>
              <a:t>of hospital admissions due to preventable adverse effects of medicines 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US" sz="2400" dirty="0">
                <a:solidFill>
                  <a:srgbClr val="2C4054"/>
                </a:solidFill>
                <a:latin typeface="Calibri"/>
                <a:cs typeface="Calibri"/>
              </a:rPr>
              <a:t>Medication errors across all sectors and age groups at unacceptable levels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US" sz="2400" dirty="0">
                <a:solidFill>
                  <a:srgbClr val="2C4054"/>
                </a:solidFill>
                <a:latin typeface="Calibri"/>
                <a:cs typeface="Calibri"/>
              </a:rPr>
              <a:t>Medicines wastage in primary care: </a:t>
            </a:r>
            <a:r>
              <a:rPr lang="en-US" sz="2400" b="1" dirty="0">
                <a:solidFill>
                  <a:srgbClr val="2C4054"/>
                </a:solidFill>
                <a:latin typeface="Calibri"/>
                <a:cs typeface="Calibri"/>
              </a:rPr>
              <a:t>£300M pa with £150M </a:t>
            </a:r>
            <a:r>
              <a:rPr lang="en-US" sz="2400" dirty="0">
                <a:solidFill>
                  <a:srgbClr val="2C4054"/>
                </a:solidFill>
                <a:latin typeface="Calibri"/>
                <a:cs typeface="Calibri"/>
              </a:rPr>
              <a:t>pa avoidable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2C4054"/>
                </a:solidFill>
                <a:latin typeface="Calibri"/>
                <a:cs typeface="Calibri"/>
              </a:rPr>
              <a:t>The </a:t>
            </a:r>
            <a:r>
              <a:rPr lang="en-US" sz="2400" dirty="0">
                <a:solidFill>
                  <a:srgbClr val="2C4054"/>
                </a:solidFill>
                <a:latin typeface="Calibri"/>
                <a:cs typeface="Calibri"/>
              </a:rPr>
              <a:t>threat of antimicrobial resistance</a:t>
            </a:r>
          </a:p>
          <a:p>
            <a:pPr marL="45720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US" sz="2400" dirty="0">
                <a:solidFill>
                  <a:srgbClr val="2C4054"/>
                </a:solidFill>
                <a:latin typeface="Calibri"/>
                <a:cs typeface="Calibri"/>
              </a:rPr>
              <a:t>Appropriate vs inappropriate </a:t>
            </a:r>
            <a:r>
              <a:rPr lang="en-US" sz="2400" b="1" dirty="0">
                <a:solidFill>
                  <a:srgbClr val="2C4054"/>
                </a:solidFill>
                <a:latin typeface="Calibri"/>
                <a:cs typeface="Calibri"/>
              </a:rPr>
              <a:t>P</a:t>
            </a:r>
            <a:r>
              <a:rPr lang="en-US" sz="2400" b="1" dirty="0" smtClean="0">
                <a:solidFill>
                  <a:srgbClr val="2C4054"/>
                </a:solidFill>
                <a:latin typeface="Calibri"/>
                <a:cs typeface="Calibri"/>
              </a:rPr>
              <a:t>olypharmacy</a:t>
            </a:r>
            <a:endParaRPr lang="en-US" sz="2400" b="1" dirty="0">
              <a:solidFill>
                <a:srgbClr val="2C4054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216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0340" y="214466"/>
            <a:ext cx="8115991" cy="818240"/>
          </a:xfrm>
        </p:spPr>
        <p:txBody>
          <a:bodyPr/>
          <a:lstStyle/>
          <a:p>
            <a:pPr algn="ctr"/>
            <a:r>
              <a:rPr lang="en-US" sz="3200" dirty="0" smtClean="0"/>
              <a:t>Key Driver – Medicines Optimisation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241701" y="4443210"/>
            <a:ext cx="3821481" cy="89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defRPr sz="2800" kern="1200">
                <a:solidFill>
                  <a:srgbClr val="2C4054"/>
                </a:solidFill>
                <a:latin typeface="Verdana"/>
                <a:ea typeface="ＭＳ Ｐゴシック" charset="0"/>
                <a:cs typeface="Verdana"/>
              </a:defRPr>
            </a:lvl1pPr>
            <a:lvl2pPr marL="344488" indent="-28575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72C6"/>
              </a:buClr>
              <a:buSzPct val="100000"/>
              <a:buBlip>
                <a:blip r:embed="rId2"/>
              </a:buBlip>
              <a:defRPr sz="2800" kern="1200">
                <a:solidFill>
                  <a:srgbClr val="2C4054"/>
                </a:solidFill>
                <a:latin typeface="Verdana"/>
                <a:ea typeface="ＭＳ Ｐゴシック" charset="0"/>
                <a:cs typeface="Verdana"/>
              </a:defRPr>
            </a:lvl2pPr>
            <a:lvl3pPr marL="736600" indent="-34290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72C6"/>
              </a:buClr>
              <a:buFont typeface="Arial" charset="0"/>
              <a:buChar char="•"/>
              <a:defRPr sz="2800" kern="1200">
                <a:solidFill>
                  <a:srgbClr val="2C4054"/>
                </a:solidFill>
                <a:latin typeface="Verdana"/>
                <a:ea typeface="ＭＳ Ｐゴシック" charset="0"/>
                <a:cs typeface="Verdana"/>
              </a:defRPr>
            </a:lvl3pPr>
            <a:lvl4pPr marL="1600200" indent="-22860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2C4054"/>
                </a:solidFill>
                <a:latin typeface="Lato Regular"/>
                <a:ea typeface="Geneva" charset="0"/>
                <a:cs typeface="Lato Regular"/>
              </a:defRPr>
            </a:lvl4pPr>
            <a:lvl5pPr marL="2057400" indent="-228600" algn="l" defTabSz="457200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2C4054"/>
                </a:solidFill>
                <a:latin typeface="Lato Regular"/>
                <a:ea typeface="Lato Regular" charset="0"/>
                <a:cs typeface="Lato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150000"/>
              <a:buFont typeface="Arial" charset="0"/>
              <a:buBlip>
                <a:blip r:embed="rId3"/>
              </a:buBlip>
            </a:pPr>
            <a:endParaRPr lang="en-US" dirty="0" smtClean="0"/>
          </a:p>
        </p:txBody>
      </p:sp>
      <p:pic>
        <p:nvPicPr>
          <p:cNvPr id="2" name="Picture 1" descr="Screen Shot 2014-10-01 at 16.17.4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5" t="3564" r="3066" b="1591"/>
          <a:stretch/>
        </p:blipFill>
        <p:spPr>
          <a:xfrm>
            <a:off x="2097835" y="964666"/>
            <a:ext cx="4921402" cy="488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Vision for Medicines Optimisation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7" y="301829"/>
            <a:ext cx="8312727" cy="576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8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The causes of waste and lost therapeutic value</a:t>
            </a:r>
            <a:endParaRPr lang="en-GB" sz="2800" dirty="0"/>
          </a:p>
        </p:txBody>
      </p:sp>
      <p:pic>
        <p:nvPicPr>
          <p:cNvPr id="2" name="Picture 1" descr="Screen Shot 2014-10-01 at 16.14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02" y="664248"/>
            <a:ext cx="7557025" cy="51807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715" y="4779319"/>
            <a:ext cx="3413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Source: Evaluation of the Scale, Causes and Costs of Waste Medicines  London School of Pharmacy/ York Health Economics Consortium  November 2010. </a:t>
            </a:r>
            <a:endParaRPr lang="en-GB" sz="1400" dirty="0"/>
          </a:p>
        </p:txBody>
      </p:sp>
      <p:sp>
        <p:nvSpPr>
          <p:cNvPr id="10" name="Smiley Face 9"/>
          <p:cNvSpPr/>
          <p:nvPr/>
        </p:nvSpPr>
        <p:spPr>
          <a:xfrm>
            <a:off x="2324624" y="1927838"/>
            <a:ext cx="822960" cy="822960"/>
          </a:xfrm>
          <a:prstGeom prst="smileyFace">
            <a:avLst/>
          </a:prstGeom>
          <a:solidFill>
            <a:schemeClr val="accent3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. Peter Rowe">
  <a:themeElements>
    <a:clrScheme name="PQ master">
      <a:dk1>
        <a:srgbClr val="2C4054"/>
      </a:dk1>
      <a:lt1>
        <a:sysClr val="window" lastClr="FFFFFF"/>
      </a:lt1>
      <a:dk2>
        <a:srgbClr val="0072C6"/>
      </a:dk2>
      <a:lt2>
        <a:srgbClr val="EEECE1"/>
      </a:lt2>
      <a:accent1>
        <a:srgbClr val="6AA84F"/>
      </a:accent1>
      <a:accent2>
        <a:srgbClr val="E2AF05"/>
      </a:accent2>
      <a:accent3>
        <a:srgbClr val="F7BF14"/>
      </a:accent3>
      <a:accent4>
        <a:srgbClr val="00ADC6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1. Peter Rowe.pot</Template>
  <TotalTime>7744</TotalTime>
  <Words>573</Words>
  <Application>Microsoft Office PowerPoint</Application>
  <PresentationFormat>On-screen Show (4:3)</PresentationFormat>
  <Paragraphs>110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1. Peter Rowe</vt:lpstr>
      <vt:lpstr>The Medicines Adherence and Waste Challenge</vt:lpstr>
      <vt:lpstr>Background: why are we here?</vt:lpstr>
      <vt:lpstr>PowerPoint Presentation</vt:lpstr>
      <vt:lpstr>Multimorbidity is common in Scotland</vt:lpstr>
      <vt:lpstr>What does this mean?</vt:lpstr>
      <vt:lpstr>Medicines utilisation in practice</vt:lpstr>
      <vt:lpstr>Key Driver – Medicines Optimisation</vt:lpstr>
      <vt:lpstr>PowerPoint Presentation</vt:lpstr>
      <vt:lpstr>The causes of waste and lost therapeutic value</vt:lpstr>
      <vt:lpstr>How we established a framework</vt:lpstr>
      <vt:lpstr>So we asked the patients for their input</vt:lpstr>
      <vt:lpstr>… and so the survey said</vt:lpstr>
      <vt:lpstr>“Now do you understand why taking a medicine is confusing ...?</vt:lpstr>
      <vt:lpstr>July – The MAW framework report</vt:lpstr>
      <vt:lpstr>Focus on the whole pathway</vt:lpstr>
      <vt:lpstr>Our 6 Challenges &amp; Themes for MAW</vt:lpstr>
      <vt:lpstr>PowerPoint Presentation</vt:lpstr>
      <vt:lpstr>PowerPoint Presentation</vt:lpstr>
      <vt:lpstr>Some thoughts for the day: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Carol Roberts</cp:lastModifiedBy>
  <cp:revision>166</cp:revision>
  <dcterms:created xsi:type="dcterms:W3CDTF">2013-08-15T08:54:49Z</dcterms:created>
  <dcterms:modified xsi:type="dcterms:W3CDTF">2014-10-01T23:18:08Z</dcterms:modified>
</cp:coreProperties>
</file>