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ecdc.europa.eu/en/eaad/Pages/Home.aspx" TargetMode="External"/><Relationship Id="rId2" Type="http://schemas.openxmlformats.org/officeDocument/2006/relationships/hyperlink" Target="http://antibioticguardian.com/" TargetMode="External"/><Relationship Id="rId1" Type="http://schemas.openxmlformats.org/officeDocument/2006/relationships/slideLayout" Target="../slideLayouts/slideLayout2.xml"/><Relationship Id="rId4" Type="http://schemas.openxmlformats.org/officeDocument/2006/relationships/hyperlink" Target="http://www.who.int/mediacentre/events/2015/world-antibiotic-awareness-week/en/"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www.antibioticguardi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hyperlink" Target="http://youtu.be/7PhmyNBWGik" TargetMode="External"/><Relationship Id="rId2" Type="http://schemas.openxmlformats.org/officeDocument/2006/relationships/hyperlink" Target="http://bit.ly/ABGuardian" TargetMode="External"/><Relationship Id="rId1" Type="http://schemas.openxmlformats.org/officeDocument/2006/relationships/slideLayout" Target="../slideLayouts/slideLayout2.xml"/><Relationship Id="rId4" Type="http://schemas.openxmlformats.org/officeDocument/2006/relationships/hyperlink" Target="http://bit.ly/11fB4ck"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youtu.be/7PhmyNBWGik" TargetMode="External"/><Relationship Id="rId2" Type="http://schemas.openxmlformats.org/officeDocument/2006/relationships/hyperlink" Target="http://bit.ly/ABGuardian" TargetMode="External"/><Relationship Id="rId1" Type="http://schemas.openxmlformats.org/officeDocument/2006/relationships/slideLayout" Target="../slideLayouts/slideLayout2.xml"/><Relationship Id="rId4" Type="http://schemas.openxmlformats.org/officeDocument/2006/relationships/hyperlink" Target="http://bit.ly/11fB4ck"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amr-review.org/" TargetMode="External"/><Relationship Id="rId2" Type="http://schemas.openxmlformats.org/officeDocument/2006/relationships/hyperlink" Target="https://publichealthmatters.blog.gov.uk/category/priority3/antimicrobial-resistance/" TargetMode="External"/><Relationship Id="rId1" Type="http://schemas.openxmlformats.org/officeDocument/2006/relationships/slideLayout" Target="../slideLayouts/slideLayout2.xml"/><Relationship Id="rId4" Type="http://schemas.openxmlformats.org/officeDocument/2006/relationships/hyperlink" Target="http://www.antibioticguardian.co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759130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TextBox 3"/>
          <p:cNvSpPr txBox="1"/>
          <p:nvPr/>
        </p:nvSpPr>
        <p:spPr>
          <a:xfrm>
            <a:off x="304800" y="381000"/>
            <a:ext cx="8305800" cy="477054"/>
          </a:xfrm>
          <a:prstGeom prst="rect">
            <a:avLst/>
          </a:prstGeom>
          <a:noFill/>
        </p:spPr>
        <p:txBody>
          <a:bodyPr wrap="square" rtlCol="0">
            <a:spAutoFit/>
          </a:bodyPr>
          <a:lstStyle/>
          <a:p>
            <a:r>
              <a:rPr lang="en-GB" sz="2500" b="1" dirty="0" smtClean="0"/>
              <a:t>What is #</a:t>
            </a:r>
            <a:r>
              <a:rPr lang="en-GB" sz="2500" b="1" dirty="0" err="1" smtClean="0"/>
              <a:t>AntibioticGuardian</a:t>
            </a:r>
            <a:r>
              <a:rPr lang="en-GB" sz="2500" b="1" dirty="0" smtClean="0"/>
              <a:t>?</a:t>
            </a:r>
            <a:endParaRPr lang="en-GB" sz="2500" b="1" dirty="0"/>
          </a:p>
        </p:txBody>
      </p:sp>
      <p:sp>
        <p:nvSpPr>
          <p:cNvPr id="5" name="TextBox 4"/>
          <p:cNvSpPr txBox="1"/>
          <p:nvPr/>
        </p:nvSpPr>
        <p:spPr>
          <a:xfrm>
            <a:off x="332509" y="1219200"/>
            <a:ext cx="8382000" cy="5078313"/>
          </a:xfrm>
          <a:prstGeom prst="rect">
            <a:avLst/>
          </a:prstGeom>
          <a:noFill/>
        </p:spPr>
        <p:txBody>
          <a:bodyPr wrap="square" rtlCol="0">
            <a:spAutoFit/>
          </a:bodyPr>
          <a:lstStyle/>
          <a:p>
            <a:r>
              <a:rPr lang="en-GB" u="sng" dirty="0" smtClean="0">
                <a:hlinkClick r:id="rId2"/>
              </a:rPr>
              <a:t>Antibiotic Guardian</a:t>
            </a:r>
            <a:r>
              <a:rPr lang="en-GB" dirty="0"/>
              <a:t> </a:t>
            </a:r>
            <a:r>
              <a:rPr lang="en-GB" dirty="0" smtClean="0"/>
              <a:t>is a </a:t>
            </a:r>
            <a:r>
              <a:rPr lang="en-GB" dirty="0"/>
              <a:t>pledge campaign which </a:t>
            </a:r>
            <a:r>
              <a:rPr lang="en-GB" dirty="0" smtClean="0"/>
              <a:t>supports the UK </a:t>
            </a:r>
            <a:r>
              <a:rPr lang="en-GB" dirty="0"/>
              <a:t>5year AMR </a:t>
            </a:r>
            <a:r>
              <a:rPr lang="en-GB" dirty="0" smtClean="0"/>
              <a:t>strategy, forms </a:t>
            </a:r>
            <a:r>
              <a:rPr lang="en-GB" dirty="0"/>
              <a:t>a key part of the UK’s support for </a:t>
            </a:r>
            <a:r>
              <a:rPr lang="en-GB" u="sng" dirty="0">
                <a:hlinkClick r:id="rId3"/>
              </a:rPr>
              <a:t>European Antibiotic Awareness </a:t>
            </a:r>
            <a:r>
              <a:rPr lang="en-GB" u="sng" dirty="0" smtClean="0">
                <a:hlinkClick r:id="rId3"/>
              </a:rPr>
              <a:t>Day</a:t>
            </a:r>
            <a:r>
              <a:rPr lang="en-GB" dirty="0" smtClean="0"/>
              <a:t>, the new </a:t>
            </a:r>
            <a:r>
              <a:rPr lang="en-GB" dirty="0" smtClean="0">
                <a:hlinkClick r:id="rId4"/>
              </a:rPr>
              <a:t>World Antibiotic Awareness Week </a:t>
            </a:r>
            <a:r>
              <a:rPr lang="en-GB" dirty="0" smtClean="0"/>
              <a:t>and </a:t>
            </a:r>
            <a:r>
              <a:rPr lang="en-GB" dirty="0"/>
              <a:t>the wider fight against antibiotic resistance</a:t>
            </a:r>
            <a:r>
              <a:rPr lang="en-GB" dirty="0" smtClean="0"/>
              <a:t>.</a:t>
            </a:r>
          </a:p>
          <a:p>
            <a:endParaRPr lang="en-GB" dirty="0"/>
          </a:p>
          <a:p>
            <a:r>
              <a:rPr lang="en-GB" dirty="0"/>
              <a:t>This campaign matters because we have to stop the overuse and misuse of antibiotics which is leading to many bacteria becoming resistant to these essential medicines. </a:t>
            </a:r>
            <a:endParaRPr lang="en-GB" dirty="0" smtClean="0"/>
          </a:p>
          <a:p>
            <a:endParaRPr lang="en-GB" dirty="0"/>
          </a:p>
          <a:p>
            <a:r>
              <a:rPr lang="en-GB" dirty="0" smtClean="0"/>
              <a:t>We </a:t>
            </a:r>
            <a:r>
              <a:rPr lang="en-GB" dirty="0"/>
              <a:t>need people to know that our antibiotics could soon be useless unless we all work together to preserve them</a:t>
            </a:r>
            <a:r>
              <a:rPr lang="en-GB" dirty="0" smtClean="0"/>
              <a:t>.</a:t>
            </a:r>
          </a:p>
          <a:p>
            <a:endParaRPr lang="en-GB" dirty="0"/>
          </a:p>
          <a:p>
            <a:r>
              <a:rPr lang="en-GB" u="sng" dirty="0" smtClean="0">
                <a:hlinkClick r:id="rId2"/>
              </a:rPr>
              <a:t>Antibiotic </a:t>
            </a:r>
            <a:r>
              <a:rPr lang="en-GB" u="sng" dirty="0">
                <a:hlinkClick r:id="rId2"/>
              </a:rPr>
              <a:t>Guardian</a:t>
            </a:r>
            <a:r>
              <a:rPr lang="en-GB" dirty="0"/>
              <a:t> </a:t>
            </a:r>
            <a:r>
              <a:rPr lang="en-GB" dirty="0" smtClean="0"/>
              <a:t>asks health leaders, health professionals and the public to make one simple pledge that they can take forward and help to save modern medicine</a:t>
            </a:r>
          </a:p>
          <a:p>
            <a:endParaRPr lang="en-GB" dirty="0"/>
          </a:p>
          <a:p>
            <a:r>
              <a:rPr lang="en-GB" dirty="0" smtClean="0"/>
              <a:t>The campaign is live throughout the year, but reaches a peak in mid-November because of the awareness events mentioned above.</a:t>
            </a:r>
          </a:p>
          <a:p>
            <a:endParaRPr lang="en-GB" dirty="0"/>
          </a:p>
          <a:p>
            <a:r>
              <a:rPr lang="en-GB" b="1" dirty="0" smtClean="0"/>
              <a:t>Please help us spread the word!</a:t>
            </a:r>
            <a:endParaRPr lang="en-GB" b="1" dirty="0"/>
          </a:p>
          <a:p>
            <a:endParaRPr lang="en-GB" dirty="0"/>
          </a:p>
        </p:txBody>
      </p:sp>
    </p:spTree>
    <p:extLst>
      <p:ext uri="{BB962C8B-B14F-4D97-AF65-F5344CB8AC3E}">
        <p14:creationId xmlns:p14="http://schemas.microsoft.com/office/powerpoint/2010/main" val="21237720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TextBox 3"/>
          <p:cNvSpPr txBox="1"/>
          <p:nvPr/>
        </p:nvSpPr>
        <p:spPr>
          <a:xfrm>
            <a:off x="304800" y="381000"/>
            <a:ext cx="8305800" cy="477054"/>
          </a:xfrm>
          <a:prstGeom prst="rect">
            <a:avLst/>
          </a:prstGeom>
          <a:noFill/>
        </p:spPr>
        <p:txBody>
          <a:bodyPr wrap="square" rtlCol="0">
            <a:spAutoFit/>
          </a:bodyPr>
          <a:lstStyle/>
          <a:p>
            <a:r>
              <a:rPr lang="en-GB" sz="2500" b="1" dirty="0" smtClean="0"/>
              <a:t>What can organisations/people do?</a:t>
            </a:r>
            <a:endParaRPr lang="en-GB" sz="2500" b="1" dirty="0"/>
          </a:p>
        </p:txBody>
      </p:sp>
      <p:sp>
        <p:nvSpPr>
          <p:cNvPr id="5" name="TextBox 4"/>
          <p:cNvSpPr txBox="1"/>
          <p:nvPr/>
        </p:nvSpPr>
        <p:spPr>
          <a:xfrm>
            <a:off x="332509" y="1066800"/>
            <a:ext cx="8382000" cy="5078313"/>
          </a:xfrm>
          <a:prstGeom prst="rect">
            <a:avLst/>
          </a:prstGeom>
          <a:noFill/>
        </p:spPr>
        <p:txBody>
          <a:bodyPr wrap="square" rtlCol="0">
            <a:spAutoFit/>
          </a:bodyPr>
          <a:lstStyle/>
          <a:p>
            <a:r>
              <a:rPr lang="en-GB" dirty="0" smtClean="0"/>
              <a:t>A range of materials and guidance is available covering PR, events and other communication activity but this document focusses on digital communication:</a:t>
            </a:r>
          </a:p>
          <a:p>
            <a:endParaRPr lang="en-GB" dirty="0"/>
          </a:p>
          <a:p>
            <a:r>
              <a:rPr lang="en-GB" dirty="0" smtClean="0"/>
              <a:t>You can help by:</a:t>
            </a:r>
          </a:p>
          <a:p>
            <a:endParaRPr lang="en-GB" dirty="0"/>
          </a:p>
          <a:p>
            <a:pPr marL="285750" indent="-285750">
              <a:buFont typeface="Arial" panose="020B0604020202020204" pitchFamily="34" charset="0"/>
              <a:buChar char="•"/>
            </a:pPr>
            <a:r>
              <a:rPr lang="en-GB" dirty="0" smtClean="0"/>
              <a:t>Becoming an #</a:t>
            </a:r>
            <a:r>
              <a:rPr lang="en-GB" dirty="0" err="1" smtClean="0"/>
              <a:t>AntibioticGuardian</a:t>
            </a:r>
            <a:r>
              <a:rPr lang="en-GB" dirty="0" smtClean="0"/>
              <a:t> yourself at </a:t>
            </a:r>
            <a:r>
              <a:rPr lang="en-GB" dirty="0" smtClean="0">
                <a:hlinkClick r:id="rId2"/>
              </a:rPr>
              <a:t>www.antibioticguardian.com</a:t>
            </a: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Placing an article on your website or intranet (sample articles in this pack)</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Tweeting your support, retweeting @</a:t>
            </a:r>
            <a:r>
              <a:rPr lang="en-GB" dirty="0" err="1" smtClean="0"/>
              <a:t>PHE_uk</a:t>
            </a:r>
            <a:r>
              <a:rPr lang="en-GB" dirty="0" smtClean="0"/>
              <a:t> tweets or using the suggested Tweets available in this pack – we value Tweets from individuals as much as organisational </a:t>
            </a:r>
            <a:r>
              <a:rPr lang="en-GB" dirty="0" smtClean="0"/>
              <a:t>accounts – use the #</a:t>
            </a:r>
            <a:r>
              <a:rPr lang="en-GB" dirty="0" err="1" smtClean="0"/>
              <a:t>AntibioticGuardian</a:t>
            </a:r>
            <a:r>
              <a:rPr lang="en-GB" dirty="0" smtClean="0"/>
              <a:t> hashtag.</a:t>
            </a: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Posting on Facebook (suggested posts available in this pack). Our evaluation shows that individuals posting to their friends and family are just as valuable as organisations Tweeting to their followers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Emailing information or resources to your staff or stakeholders</a:t>
            </a:r>
          </a:p>
        </p:txBody>
      </p:sp>
    </p:spTree>
    <p:extLst>
      <p:ext uri="{BB962C8B-B14F-4D97-AF65-F5344CB8AC3E}">
        <p14:creationId xmlns:p14="http://schemas.microsoft.com/office/powerpoint/2010/main" val="34593479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TextBox 3"/>
          <p:cNvSpPr txBox="1"/>
          <p:nvPr/>
        </p:nvSpPr>
        <p:spPr>
          <a:xfrm>
            <a:off x="304800" y="381000"/>
            <a:ext cx="8305800" cy="477054"/>
          </a:xfrm>
          <a:prstGeom prst="rect">
            <a:avLst/>
          </a:prstGeom>
          <a:noFill/>
        </p:spPr>
        <p:txBody>
          <a:bodyPr wrap="square" rtlCol="0">
            <a:spAutoFit/>
          </a:bodyPr>
          <a:lstStyle/>
          <a:p>
            <a:r>
              <a:rPr lang="en-GB" sz="2500" b="1" dirty="0" smtClean="0"/>
              <a:t>What digital material/assets are available?</a:t>
            </a:r>
            <a:endParaRPr lang="en-GB" sz="2500" b="1" dirty="0"/>
          </a:p>
        </p:txBody>
      </p:sp>
      <p:sp>
        <p:nvSpPr>
          <p:cNvPr id="5" name="TextBox 4"/>
          <p:cNvSpPr txBox="1"/>
          <p:nvPr/>
        </p:nvSpPr>
        <p:spPr>
          <a:xfrm>
            <a:off x="332509" y="1219200"/>
            <a:ext cx="8382000" cy="923330"/>
          </a:xfrm>
          <a:prstGeom prst="rect">
            <a:avLst/>
          </a:prstGeom>
          <a:noFill/>
        </p:spPr>
        <p:txBody>
          <a:bodyPr wrap="square" rtlCol="0">
            <a:spAutoFit/>
          </a:bodyPr>
          <a:lstStyle/>
          <a:p>
            <a:r>
              <a:rPr lang="en-GB" dirty="0" smtClean="0"/>
              <a:t>This pack comes with links to graphics, blogs, web links, logos and a video. An editorial calendar (see final slide) also suggests future content we hope to issue periodically until mid-November.</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239881">
            <a:off x="432790" y="2476748"/>
            <a:ext cx="3759398" cy="2115178"/>
          </a:xfrm>
          <a:prstGeom prst="rect">
            <a:avLst/>
          </a:prstGeom>
          <a:effectLst>
            <a:outerShdw blurRad="50800" dist="38100" dir="2700000" algn="tl" rotWithShape="0">
              <a:prstClr val="black">
                <a:alpha val="40000"/>
              </a:prst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55814">
            <a:off x="6458562" y="2247187"/>
            <a:ext cx="1802825" cy="4354324"/>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3509" y="2103004"/>
            <a:ext cx="1858634" cy="16002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2727" y="4191000"/>
            <a:ext cx="3871675" cy="2390032"/>
          </a:xfrm>
          <a:prstGeom prst="rect">
            <a:avLst/>
          </a:prstGeom>
        </p:spPr>
      </p:pic>
    </p:spTree>
    <p:extLst>
      <p:ext uri="{BB962C8B-B14F-4D97-AF65-F5344CB8AC3E}">
        <p14:creationId xmlns:p14="http://schemas.microsoft.com/office/powerpoint/2010/main" val="141068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TextBox 3"/>
          <p:cNvSpPr txBox="1"/>
          <p:nvPr/>
        </p:nvSpPr>
        <p:spPr>
          <a:xfrm>
            <a:off x="304800" y="381000"/>
            <a:ext cx="8305800" cy="477054"/>
          </a:xfrm>
          <a:prstGeom prst="rect">
            <a:avLst/>
          </a:prstGeom>
          <a:noFill/>
        </p:spPr>
        <p:txBody>
          <a:bodyPr wrap="square" rtlCol="0">
            <a:spAutoFit/>
          </a:bodyPr>
          <a:lstStyle/>
          <a:p>
            <a:r>
              <a:rPr lang="en-GB" sz="2500" dirty="0" smtClean="0"/>
              <a:t>Suggested Tweets (please copy and paste)</a:t>
            </a:r>
            <a:endParaRPr lang="en-GB" sz="2500" dirty="0"/>
          </a:p>
        </p:txBody>
      </p:sp>
      <p:sp>
        <p:nvSpPr>
          <p:cNvPr id="5" name="TextBox 4"/>
          <p:cNvSpPr txBox="1"/>
          <p:nvPr/>
        </p:nvSpPr>
        <p:spPr>
          <a:xfrm>
            <a:off x="315036" y="1295400"/>
            <a:ext cx="8382000" cy="5093702"/>
          </a:xfrm>
          <a:prstGeom prst="rect">
            <a:avLst/>
          </a:prstGeom>
          <a:noFill/>
        </p:spPr>
        <p:txBody>
          <a:bodyPr wrap="square" rtlCol="0">
            <a:spAutoFit/>
          </a:bodyPr>
          <a:lstStyle/>
          <a:p>
            <a:r>
              <a:rPr lang="en-GB" sz="1300" i="1" dirty="0" smtClean="0"/>
              <a:t>Antibiotic </a:t>
            </a:r>
            <a:r>
              <a:rPr lang="en-GB" sz="1300" i="1" dirty="0"/>
              <a:t>resistance is one of the biggest threats facing us today. You can help by becoming an #</a:t>
            </a:r>
            <a:r>
              <a:rPr lang="en-GB" sz="1300" i="1" dirty="0" err="1"/>
              <a:t>AntibioticGuardian</a:t>
            </a:r>
            <a:r>
              <a:rPr lang="en-GB" sz="1300" i="1" dirty="0"/>
              <a:t> </a:t>
            </a:r>
            <a:r>
              <a:rPr lang="en-GB" sz="1300" i="1" u="sng" dirty="0">
                <a:hlinkClick r:id="rId2"/>
              </a:rPr>
              <a:t>http://bit.ly/ABGuardian</a:t>
            </a:r>
            <a:endParaRPr lang="en-GB" sz="1300" dirty="0"/>
          </a:p>
          <a:p>
            <a:r>
              <a:rPr lang="en-GB" sz="1300" i="1" dirty="0"/>
              <a:t> </a:t>
            </a:r>
            <a:endParaRPr lang="en-GB" sz="1300" dirty="0"/>
          </a:p>
          <a:p>
            <a:r>
              <a:rPr lang="en-GB" sz="1300" i="1" dirty="0"/>
              <a:t>What is </a:t>
            </a:r>
            <a:r>
              <a:rPr lang="en-GB" sz="1300" i="1" dirty="0" smtClean="0"/>
              <a:t>antibiotic </a:t>
            </a:r>
            <a:r>
              <a:rPr lang="en-GB" sz="1300" i="1" dirty="0"/>
              <a:t>resistance and why is it a problem? Please help us fight back #</a:t>
            </a:r>
            <a:r>
              <a:rPr lang="en-GB" sz="1300" i="1" dirty="0" err="1"/>
              <a:t>AntibioticGuardian</a:t>
            </a:r>
            <a:r>
              <a:rPr lang="en-GB" sz="1300" i="1" dirty="0"/>
              <a:t> </a:t>
            </a:r>
            <a:r>
              <a:rPr lang="en-GB" sz="1300" i="1" u="sng" dirty="0">
                <a:hlinkClick r:id="rId3"/>
              </a:rPr>
              <a:t>http://youtu.be/7PhmyNBWGik</a:t>
            </a:r>
            <a:endParaRPr lang="en-GB" sz="1300" dirty="0"/>
          </a:p>
          <a:p>
            <a:r>
              <a:rPr lang="en-GB" sz="1300" i="1" dirty="0"/>
              <a:t> </a:t>
            </a:r>
            <a:endParaRPr lang="en-GB" sz="1300" dirty="0"/>
          </a:p>
          <a:p>
            <a:r>
              <a:rPr lang="en-GB" sz="1300" i="1" dirty="0"/>
              <a:t>We’re supporting the #</a:t>
            </a:r>
            <a:r>
              <a:rPr lang="en-GB" sz="1300" i="1" dirty="0" err="1"/>
              <a:t>AntibioticGuardian</a:t>
            </a:r>
            <a:r>
              <a:rPr lang="en-GB" sz="1300" i="1" dirty="0"/>
              <a:t> campaign to save some of our most precious medicines. Sign up here: </a:t>
            </a:r>
            <a:r>
              <a:rPr lang="en-GB" sz="1300" i="1" u="sng" dirty="0">
                <a:hlinkClick r:id="rId2"/>
              </a:rPr>
              <a:t>http://bit.ly/ABGuardian</a:t>
            </a:r>
            <a:endParaRPr lang="en-GB" sz="1300" dirty="0"/>
          </a:p>
          <a:p>
            <a:r>
              <a:rPr lang="en-GB" sz="1300" i="1" dirty="0"/>
              <a:t> </a:t>
            </a:r>
            <a:endParaRPr lang="en-GB" sz="1300" dirty="0"/>
          </a:p>
          <a:p>
            <a:r>
              <a:rPr lang="en-GB" sz="1300" i="1" dirty="0"/>
              <a:t>Patients, the public, health profs/leaders can all sign up to become an #</a:t>
            </a:r>
            <a:r>
              <a:rPr lang="en-GB" sz="1300" i="1" dirty="0" err="1"/>
              <a:t>AntibioticGuardian</a:t>
            </a:r>
            <a:r>
              <a:rPr lang="en-GB" sz="1300" i="1" dirty="0"/>
              <a:t> and save our antibiotics </a:t>
            </a:r>
            <a:r>
              <a:rPr lang="en-GB" sz="1300" i="1" u="sng" dirty="0">
                <a:hlinkClick r:id="rId2"/>
              </a:rPr>
              <a:t>http://bit.ly/ABGuardian</a:t>
            </a:r>
            <a:endParaRPr lang="en-GB" sz="1300" dirty="0"/>
          </a:p>
          <a:p>
            <a:r>
              <a:rPr lang="en-GB" sz="1300" i="1" dirty="0"/>
              <a:t> </a:t>
            </a:r>
            <a:endParaRPr lang="en-GB" sz="1300" dirty="0"/>
          </a:p>
          <a:p>
            <a:r>
              <a:rPr lang="en-GB" sz="1300" i="1" dirty="0"/>
              <a:t>Help save </a:t>
            </a:r>
            <a:r>
              <a:rPr lang="en-GB" sz="1300" i="1"/>
              <a:t>our </a:t>
            </a:r>
            <a:r>
              <a:rPr lang="en-GB" sz="1300" i="1" smtClean="0"/>
              <a:t>antibiotics</a:t>
            </a:r>
            <a:r>
              <a:rPr lang="en-GB" sz="1300" i="1" dirty="0"/>
              <a:t>: Watch this video </a:t>
            </a:r>
            <a:r>
              <a:rPr lang="en-GB" sz="1300" i="1" u="sng" dirty="0">
                <a:hlinkClick r:id="rId3"/>
              </a:rPr>
              <a:t>http://youtu.be/7PhmyNBWGik</a:t>
            </a:r>
            <a:r>
              <a:rPr lang="en-GB" sz="1300" i="1" dirty="0"/>
              <a:t> then sign up to be an #</a:t>
            </a:r>
            <a:r>
              <a:rPr lang="en-GB" sz="1300" i="1" dirty="0" err="1"/>
              <a:t>AntibioticGuardian</a:t>
            </a:r>
            <a:r>
              <a:rPr lang="en-GB" sz="1300" i="1" dirty="0"/>
              <a:t> </a:t>
            </a:r>
            <a:r>
              <a:rPr lang="en-GB" sz="1300" i="1" u="sng" dirty="0">
                <a:hlinkClick r:id="rId2"/>
              </a:rPr>
              <a:t>http://bit.ly/ABGuardian</a:t>
            </a:r>
            <a:endParaRPr lang="en-GB" sz="1300" dirty="0"/>
          </a:p>
          <a:p>
            <a:r>
              <a:rPr lang="en-GB" sz="1300" i="1" dirty="0"/>
              <a:t> </a:t>
            </a:r>
            <a:endParaRPr lang="en-GB" sz="1300" dirty="0"/>
          </a:p>
          <a:p>
            <a:r>
              <a:rPr lang="en-GB" sz="1300" i="1" dirty="0" smtClean="0"/>
              <a:t>Antibiotic </a:t>
            </a:r>
            <a:r>
              <a:rPr lang="en-GB" sz="1300" i="1" dirty="0"/>
              <a:t>resistance is one of the biggest threats facing us today #</a:t>
            </a:r>
            <a:r>
              <a:rPr lang="en-GB" sz="1300" i="1" dirty="0" err="1"/>
              <a:t>AntibioticGuardian</a:t>
            </a:r>
            <a:r>
              <a:rPr lang="en-GB" sz="1300" i="1" dirty="0"/>
              <a:t> </a:t>
            </a:r>
            <a:r>
              <a:rPr lang="en-GB" sz="1300" i="1" u="sng" dirty="0">
                <a:hlinkClick r:id="rId2"/>
              </a:rPr>
              <a:t>http://bit.ly/ABGuardian</a:t>
            </a:r>
            <a:r>
              <a:rPr lang="en-GB" sz="1300" i="1" dirty="0"/>
              <a:t> </a:t>
            </a:r>
            <a:r>
              <a:rPr lang="en-GB" sz="1300" i="1" dirty="0">
                <a:solidFill>
                  <a:srgbClr val="FF0000"/>
                </a:solidFill>
              </a:rPr>
              <a:t>(attach a graphic)</a:t>
            </a:r>
            <a:br>
              <a:rPr lang="en-GB" sz="1300" i="1" dirty="0">
                <a:solidFill>
                  <a:srgbClr val="FF0000"/>
                </a:solidFill>
              </a:rPr>
            </a:br>
            <a:r>
              <a:rPr lang="en-GB" sz="1300" i="1" dirty="0">
                <a:solidFill>
                  <a:srgbClr val="FF0000"/>
                </a:solidFill>
              </a:rPr>
              <a:t/>
            </a:r>
            <a:br>
              <a:rPr lang="en-GB" sz="1300" i="1" dirty="0">
                <a:solidFill>
                  <a:srgbClr val="FF0000"/>
                </a:solidFill>
              </a:rPr>
            </a:br>
            <a:r>
              <a:rPr lang="en-GB" sz="1300" i="1" dirty="0"/>
              <a:t>10 reasons you should be worried about antibiotic resistance: </a:t>
            </a:r>
            <a:r>
              <a:rPr lang="en-GB" sz="1300" i="1" dirty="0">
                <a:hlinkClick r:id="rId4"/>
              </a:rPr>
              <a:t>http://</a:t>
            </a:r>
            <a:r>
              <a:rPr lang="en-GB" sz="1300" i="1" dirty="0" smtClean="0">
                <a:hlinkClick r:id="rId4"/>
              </a:rPr>
              <a:t>bit.ly/11fB4ck</a:t>
            </a:r>
            <a:r>
              <a:rPr lang="en-GB" sz="1300" i="1" dirty="0" smtClean="0"/>
              <a:t>  #</a:t>
            </a:r>
            <a:r>
              <a:rPr lang="en-GB" sz="1300" i="1" dirty="0" err="1" smtClean="0"/>
              <a:t>AntibioticGuardian</a:t>
            </a:r>
            <a:r>
              <a:rPr lang="en-GB" sz="1300" i="1" dirty="0" smtClean="0"/>
              <a:t> </a:t>
            </a:r>
            <a:r>
              <a:rPr lang="en-GB" sz="1300" i="1" dirty="0" smtClean="0">
                <a:solidFill>
                  <a:srgbClr val="FF0000"/>
                </a:solidFill>
              </a:rPr>
              <a:t>(attach 10 reasons graphic)</a:t>
            </a:r>
          </a:p>
          <a:p>
            <a:endParaRPr lang="en-GB" sz="1300" i="1" dirty="0">
              <a:solidFill>
                <a:srgbClr val="FF0000"/>
              </a:solidFill>
            </a:endParaRPr>
          </a:p>
          <a:p>
            <a:r>
              <a:rPr lang="en-GB" sz="1300" i="1" dirty="0"/>
              <a:t>We risk losing some of our most precious medicines unless we work together. Sign up to be an #</a:t>
            </a:r>
            <a:r>
              <a:rPr lang="en-GB" sz="1300" i="1" dirty="0" err="1"/>
              <a:t>AntibioticGuardian</a:t>
            </a:r>
            <a:r>
              <a:rPr lang="en-GB" sz="1300" i="1" dirty="0" smtClean="0"/>
              <a:t>: </a:t>
            </a:r>
            <a:r>
              <a:rPr lang="en-GB" sz="1300" i="1" u="sng" dirty="0">
                <a:hlinkClick r:id="rId2"/>
              </a:rPr>
              <a:t>http://</a:t>
            </a:r>
            <a:r>
              <a:rPr lang="en-GB" sz="1300" i="1" u="sng" dirty="0" smtClean="0">
                <a:hlinkClick r:id="rId2"/>
              </a:rPr>
              <a:t>bit.ly/ABGuardian</a:t>
            </a:r>
            <a:endParaRPr lang="en-GB" sz="1300" i="1" u="sng" dirty="0" smtClean="0"/>
          </a:p>
          <a:p>
            <a:endParaRPr lang="en-GB" sz="1300" i="1" u="sng" dirty="0"/>
          </a:p>
          <a:p>
            <a:r>
              <a:rPr lang="en-GB" sz="1300" i="1" dirty="0"/>
              <a:t>#</a:t>
            </a:r>
            <a:r>
              <a:rPr lang="en-GB" sz="1300" i="1" dirty="0" err="1"/>
              <a:t>AntibioticGuardian</a:t>
            </a:r>
            <a:r>
              <a:rPr lang="en-GB" sz="1300" i="1" dirty="0"/>
              <a:t>: Please retweet, sign up &amp; save our #antibiotics </a:t>
            </a:r>
            <a:r>
              <a:rPr lang="en-GB" sz="1300" i="1" u="sng" dirty="0">
                <a:hlinkClick r:id="rId2"/>
              </a:rPr>
              <a:t>http://</a:t>
            </a:r>
            <a:r>
              <a:rPr lang="en-GB" sz="1300" i="1" u="sng" dirty="0" smtClean="0">
                <a:hlinkClick r:id="rId2"/>
              </a:rPr>
              <a:t>bit.ly/ABGuardian</a:t>
            </a:r>
            <a:r>
              <a:rPr lang="en-GB" sz="1300" i="1" dirty="0" smtClean="0"/>
              <a:t>  </a:t>
            </a:r>
            <a:r>
              <a:rPr lang="en-GB" sz="1300" i="1" dirty="0">
                <a:solidFill>
                  <a:srgbClr val="FF0000"/>
                </a:solidFill>
              </a:rPr>
              <a:t>(attach </a:t>
            </a:r>
            <a:r>
              <a:rPr lang="en-GB" sz="1300" i="1" dirty="0" smtClean="0">
                <a:solidFill>
                  <a:srgbClr val="FF0000"/>
                </a:solidFill>
              </a:rPr>
              <a:t>a graphic)</a:t>
            </a:r>
            <a:endParaRPr lang="en-GB" sz="1300" i="1" dirty="0">
              <a:solidFill>
                <a:srgbClr val="FF0000"/>
              </a:solidFill>
            </a:endParaRPr>
          </a:p>
        </p:txBody>
      </p:sp>
    </p:spTree>
    <p:extLst>
      <p:ext uri="{BB962C8B-B14F-4D97-AF65-F5344CB8AC3E}">
        <p14:creationId xmlns:p14="http://schemas.microsoft.com/office/powerpoint/2010/main" val="11138704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TextBox 3"/>
          <p:cNvSpPr txBox="1"/>
          <p:nvPr/>
        </p:nvSpPr>
        <p:spPr>
          <a:xfrm>
            <a:off x="304800" y="381000"/>
            <a:ext cx="8305800" cy="477054"/>
          </a:xfrm>
          <a:prstGeom prst="rect">
            <a:avLst/>
          </a:prstGeom>
          <a:noFill/>
        </p:spPr>
        <p:txBody>
          <a:bodyPr wrap="square" rtlCol="0">
            <a:spAutoFit/>
          </a:bodyPr>
          <a:lstStyle/>
          <a:p>
            <a:r>
              <a:rPr lang="en-GB" sz="2500" dirty="0" smtClean="0"/>
              <a:t>Suggested Facebook posts (please copy and paste)</a:t>
            </a:r>
            <a:endParaRPr lang="en-GB" sz="2500" dirty="0"/>
          </a:p>
        </p:txBody>
      </p:sp>
      <p:sp>
        <p:nvSpPr>
          <p:cNvPr id="5" name="TextBox 4"/>
          <p:cNvSpPr txBox="1"/>
          <p:nvPr/>
        </p:nvSpPr>
        <p:spPr>
          <a:xfrm>
            <a:off x="332509" y="1828800"/>
            <a:ext cx="8382000" cy="2554545"/>
          </a:xfrm>
          <a:prstGeom prst="rect">
            <a:avLst/>
          </a:prstGeom>
          <a:noFill/>
        </p:spPr>
        <p:txBody>
          <a:bodyPr wrap="square" rtlCol="0">
            <a:spAutoFit/>
          </a:bodyPr>
          <a:lstStyle/>
          <a:p>
            <a:r>
              <a:rPr lang="en-GB" sz="1600" i="1" dirty="0"/>
              <a:t>Antibiotic resistance is one of the biggest threats facing us today – if we don’t work together and take action we risk losing some of our most precious medicines. You can help by becoming an #</a:t>
            </a:r>
            <a:r>
              <a:rPr lang="en-GB" sz="1600" i="1" dirty="0" err="1"/>
              <a:t>AntibioticGuardian</a:t>
            </a:r>
            <a:r>
              <a:rPr lang="en-GB" sz="1600" i="1" dirty="0"/>
              <a:t> </a:t>
            </a:r>
            <a:r>
              <a:rPr lang="en-GB" sz="1600" i="1" dirty="0">
                <a:hlinkClick r:id="rId2"/>
              </a:rPr>
              <a:t>http://</a:t>
            </a:r>
            <a:r>
              <a:rPr lang="en-GB" sz="1600" i="1" dirty="0" smtClean="0">
                <a:hlinkClick r:id="rId2"/>
              </a:rPr>
              <a:t>bit.ly/ABGuardian</a:t>
            </a:r>
            <a:r>
              <a:rPr lang="en-GB" sz="1600" i="1" dirty="0" smtClean="0"/>
              <a:t> </a:t>
            </a:r>
            <a:endParaRPr lang="en-GB" sz="1600" i="1" dirty="0"/>
          </a:p>
          <a:p>
            <a:r>
              <a:rPr lang="en-GB" sz="1600" i="1" dirty="0"/>
              <a:t> </a:t>
            </a:r>
          </a:p>
          <a:p>
            <a:r>
              <a:rPr lang="en-GB" sz="1600" i="1" dirty="0"/>
              <a:t>What is antibiotic resistance and why is it a problem? Watch this video to find out then sign up to become an #</a:t>
            </a:r>
            <a:r>
              <a:rPr lang="en-GB" sz="1600" i="1" dirty="0" err="1"/>
              <a:t>AntibioticGuardian</a:t>
            </a:r>
            <a:r>
              <a:rPr lang="en-GB" sz="1600" i="1" dirty="0"/>
              <a:t> </a:t>
            </a:r>
            <a:r>
              <a:rPr lang="en-GB" sz="1600" i="1" dirty="0">
                <a:hlinkClick r:id="rId3"/>
              </a:rPr>
              <a:t>http://</a:t>
            </a:r>
            <a:r>
              <a:rPr lang="en-GB" sz="1600" i="1" dirty="0" smtClean="0">
                <a:hlinkClick r:id="rId3"/>
              </a:rPr>
              <a:t>youtu.be/7PhmyNBWGik</a:t>
            </a:r>
            <a:r>
              <a:rPr lang="en-GB" sz="1600" i="1" dirty="0" smtClean="0"/>
              <a:t> </a:t>
            </a:r>
            <a:endParaRPr lang="en-GB" sz="1600" i="1" dirty="0"/>
          </a:p>
          <a:p>
            <a:endParaRPr lang="en-GB" sz="1600" i="1" dirty="0"/>
          </a:p>
          <a:p>
            <a:r>
              <a:rPr lang="en-GB" sz="1600" i="1" dirty="0"/>
              <a:t>Did you know that </a:t>
            </a:r>
            <a:r>
              <a:rPr lang="en-GB" sz="1600" i="1" dirty="0" smtClean="0"/>
              <a:t>antibiotic </a:t>
            </a:r>
            <a:r>
              <a:rPr lang="en-GB" sz="1600" i="1" dirty="0"/>
              <a:t>resistance is one of the biggest threats facing us today? Here are 10 reasons you should be worried about it: </a:t>
            </a:r>
            <a:r>
              <a:rPr lang="en-GB" sz="1600" i="1" dirty="0">
                <a:hlinkClick r:id="rId4"/>
              </a:rPr>
              <a:t>http://</a:t>
            </a:r>
            <a:r>
              <a:rPr lang="en-GB" sz="1600" i="1" dirty="0" smtClean="0">
                <a:hlinkClick r:id="rId4"/>
              </a:rPr>
              <a:t>bit.ly/11fB4ck</a:t>
            </a:r>
            <a:r>
              <a:rPr lang="en-GB" sz="1600" i="1" dirty="0" smtClean="0"/>
              <a:t> </a:t>
            </a:r>
            <a:endParaRPr lang="en-GB" sz="1600" i="1" dirty="0"/>
          </a:p>
          <a:p>
            <a:endParaRPr lang="en-GB" sz="1600" i="1" dirty="0"/>
          </a:p>
        </p:txBody>
      </p:sp>
    </p:spTree>
    <p:extLst>
      <p:ext uri="{BB962C8B-B14F-4D97-AF65-F5344CB8AC3E}">
        <p14:creationId xmlns:p14="http://schemas.microsoft.com/office/powerpoint/2010/main" val="2609280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TextBox 3"/>
          <p:cNvSpPr txBox="1"/>
          <p:nvPr/>
        </p:nvSpPr>
        <p:spPr>
          <a:xfrm>
            <a:off x="304800" y="381000"/>
            <a:ext cx="8305800" cy="1754326"/>
          </a:xfrm>
          <a:prstGeom prst="rect">
            <a:avLst/>
          </a:prstGeom>
          <a:noFill/>
        </p:spPr>
        <p:txBody>
          <a:bodyPr wrap="square" rtlCol="0">
            <a:spAutoFit/>
          </a:bodyPr>
          <a:lstStyle/>
          <a:p>
            <a:r>
              <a:rPr lang="en-GB" sz="2500" dirty="0" smtClean="0"/>
              <a:t>Intranet or web article copy – please amend/use as necessary</a:t>
            </a:r>
          </a:p>
          <a:p>
            <a:endParaRPr lang="en-GB" b="1" dirty="0" smtClean="0"/>
          </a:p>
          <a:p>
            <a:endParaRPr lang="en-GB" sz="1300" dirty="0" smtClean="0"/>
          </a:p>
          <a:p>
            <a:r>
              <a:rPr lang="en-GB" sz="1300" dirty="0" smtClean="0"/>
              <a:t>If you want to research or write more in depth articles these are good sources of information:</a:t>
            </a:r>
          </a:p>
          <a:p>
            <a:r>
              <a:rPr lang="en-GB" sz="1300" dirty="0">
                <a:hlinkClick r:id="rId2"/>
              </a:rPr>
              <a:t>https://publichealthmatters.blog.gov.uk/category/priority3/antimicrobial-resistance</a:t>
            </a:r>
            <a:r>
              <a:rPr lang="en-GB" sz="1300" dirty="0" smtClean="0">
                <a:hlinkClick r:id="rId2"/>
              </a:rPr>
              <a:t>/</a:t>
            </a:r>
            <a:r>
              <a:rPr lang="en-GB" sz="1300" dirty="0" smtClean="0"/>
              <a:t> </a:t>
            </a:r>
          </a:p>
          <a:p>
            <a:r>
              <a:rPr lang="en-GB" sz="1300" dirty="0">
                <a:hlinkClick r:id="rId3"/>
              </a:rPr>
              <a:t>http://amr-review.org</a:t>
            </a:r>
            <a:r>
              <a:rPr lang="en-GB" sz="1300" dirty="0" smtClean="0">
                <a:hlinkClick r:id="rId3"/>
              </a:rPr>
              <a:t>/</a:t>
            </a:r>
            <a:endParaRPr lang="en-GB" sz="1300" dirty="0" smtClean="0"/>
          </a:p>
          <a:p>
            <a:r>
              <a:rPr lang="en-GB" sz="1300" dirty="0" smtClean="0">
                <a:hlinkClick r:id="rId4"/>
              </a:rPr>
              <a:t>www.antibioticguardian.com</a:t>
            </a:r>
            <a:r>
              <a:rPr lang="en-GB" sz="1300" dirty="0" smtClean="0"/>
              <a:t> </a:t>
            </a:r>
          </a:p>
        </p:txBody>
      </p:sp>
      <p:sp>
        <p:nvSpPr>
          <p:cNvPr id="5" name="TextBox 4"/>
          <p:cNvSpPr txBox="1"/>
          <p:nvPr/>
        </p:nvSpPr>
        <p:spPr>
          <a:xfrm>
            <a:off x="318655" y="2133600"/>
            <a:ext cx="8382000" cy="4447371"/>
          </a:xfrm>
          <a:prstGeom prst="rect">
            <a:avLst/>
          </a:prstGeom>
          <a:noFill/>
        </p:spPr>
        <p:txBody>
          <a:bodyPr wrap="square" rtlCol="0">
            <a:spAutoFit/>
          </a:bodyPr>
          <a:lstStyle/>
          <a:p>
            <a:r>
              <a:rPr lang="en-GB" sz="1300" b="1" i="1" dirty="0" smtClean="0"/>
              <a:t>Please become an antibiotic guardian    </a:t>
            </a:r>
            <a:r>
              <a:rPr lang="en-GB" sz="1300" b="1" i="1" dirty="0" smtClean="0">
                <a:solidFill>
                  <a:srgbClr val="FF0000"/>
                </a:solidFill>
              </a:rPr>
              <a:t>(121 words)</a:t>
            </a:r>
          </a:p>
          <a:p>
            <a:r>
              <a:rPr lang="en-GB" sz="1300" i="1" dirty="0" smtClean="0"/>
              <a:t>Antibiotic </a:t>
            </a:r>
            <a:r>
              <a:rPr lang="en-GB" sz="1300" i="1" dirty="0"/>
              <a:t>resistance is one of the biggest threats facing us today and the overuse or misuse of antibiotics is making the problem worse. Without effective antibiotics many routine treatments will become increasingly dangerous. Setting broken bones, basic operations, transplants, even chemotherapy all rely on access to antibiotics that work. To slow resistance we need to cut the use of unnecessary antibiotics.</a:t>
            </a:r>
            <a:endParaRPr lang="en-GB" sz="1300" dirty="0"/>
          </a:p>
          <a:p>
            <a:r>
              <a:rPr lang="en-GB" sz="1300" i="1" dirty="0"/>
              <a:t> </a:t>
            </a:r>
            <a:endParaRPr lang="en-GB" sz="1300" dirty="0"/>
          </a:p>
          <a:p>
            <a:r>
              <a:rPr lang="en-GB" sz="1300" i="1" dirty="0"/>
              <a:t>Antibiotic Guardian is a campaign run by Public Health England </a:t>
            </a:r>
            <a:r>
              <a:rPr lang="en-GB" sz="1300" i="1" dirty="0" smtClean="0"/>
              <a:t>and a range of partners. </a:t>
            </a:r>
            <a:r>
              <a:rPr lang="en-GB" sz="1300" dirty="0"/>
              <a:t> </a:t>
            </a:r>
            <a:r>
              <a:rPr lang="en-GB" sz="1300" i="1" dirty="0" smtClean="0"/>
              <a:t>Health </a:t>
            </a:r>
            <a:r>
              <a:rPr lang="en-GB" sz="1300" i="1" dirty="0"/>
              <a:t>professionals, patients, health leaders and those who work with, own or treat animals are being encouraged to visit </a:t>
            </a:r>
            <a:r>
              <a:rPr lang="en-GB" sz="1400" dirty="0"/>
              <a:t> </a:t>
            </a:r>
            <a:r>
              <a:rPr lang="en-GB" sz="1400" u="sng" dirty="0">
                <a:hlinkClick r:id="rId4"/>
              </a:rPr>
              <a:t>www.antibioticguardian.com</a:t>
            </a:r>
            <a:r>
              <a:rPr lang="en-GB" sz="1300" i="1" dirty="0" smtClean="0"/>
              <a:t>and </a:t>
            </a:r>
            <a:r>
              <a:rPr lang="en-GB" sz="1300" i="1" dirty="0"/>
              <a:t>choose a pledge that they can fulfil and play their part in protecting some of our most precious medicines</a:t>
            </a:r>
            <a:r>
              <a:rPr lang="en-GB" sz="1300" i="1" dirty="0" smtClean="0"/>
              <a:t>.</a:t>
            </a:r>
          </a:p>
          <a:p>
            <a:endParaRPr lang="en-GB" sz="1300" i="1" dirty="0"/>
          </a:p>
          <a:p>
            <a:r>
              <a:rPr lang="en-GB" sz="1300" b="1" i="1" dirty="0"/>
              <a:t>Please become an antibiotic </a:t>
            </a:r>
            <a:r>
              <a:rPr lang="en-GB" sz="1300" b="1" i="1" dirty="0" smtClean="0"/>
              <a:t>guardian     </a:t>
            </a:r>
            <a:r>
              <a:rPr lang="en-GB" sz="1300" b="1" i="1" dirty="0" smtClean="0">
                <a:solidFill>
                  <a:srgbClr val="FF0000"/>
                </a:solidFill>
              </a:rPr>
              <a:t>(75 words)</a:t>
            </a:r>
          </a:p>
          <a:p>
            <a:r>
              <a:rPr lang="en-GB" sz="1300" i="1" dirty="0"/>
              <a:t>Antibiotic resistance is one of the biggest threats facing us </a:t>
            </a:r>
            <a:r>
              <a:rPr lang="en-GB" sz="1300" i="1" dirty="0" smtClean="0"/>
              <a:t>today. Without </a:t>
            </a:r>
            <a:r>
              <a:rPr lang="en-GB" sz="1300" i="1" dirty="0"/>
              <a:t>effective antibiotics many routine treatments will become increasingly dangerous. Setting broken bones, basic operations, even chemotherapy all rely on access to antibiotics that </a:t>
            </a:r>
            <a:r>
              <a:rPr lang="en-GB" sz="1300" i="1" dirty="0" smtClean="0"/>
              <a:t>work. You can play your part by becoming an antibiotic guardian and choosing </a:t>
            </a:r>
            <a:r>
              <a:rPr lang="en-GB" sz="1300" i="1" dirty="0"/>
              <a:t>one simple pledge about how you’ll make better use of antibiotics and help </a:t>
            </a:r>
            <a:r>
              <a:rPr lang="en-GB" sz="1300" i="1" dirty="0" smtClean="0"/>
              <a:t>stop these </a:t>
            </a:r>
            <a:r>
              <a:rPr lang="en-GB" sz="1300" i="1" dirty="0"/>
              <a:t>vital </a:t>
            </a:r>
            <a:r>
              <a:rPr lang="en-GB" sz="1300" i="1" dirty="0" smtClean="0"/>
              <a:t>medicines </a:t>
            </a:r>
            <a:r>
              <a:rPr lang="en-GB" sz="1300" i="1" dirty="0"/>
              <a:t>from becoming </a:t>
            </a:r>
            <a:r>
              <a:rPr lang="en-GB" sz="1300" i="1" dirty="0" smtClean="0"/>
              <a:t>obsolete. Visit: </a:t>
            </a:r>
            <a:r>
              <a:rPr lang="en-GB" sz="1300" dirty="0" smtClean="0">
                <a:hlinkClick r:id="rId4"/>
              </a:rPr>
              <a:t>www.antibioticguardian.com</a:t>
            </a:r>
            <a:r>
              <a:rPr lang="en-GB" sz="1300" dirty="0" smtClean="0"/>
              <a:t> </a:t>
            </a:r>
            <a:endParaRPr lang="en-GB" sz="1300" i="1" dirty="0" smtClean="0"/>
          </a:p>
          <a:p>
            <a:endParaRPr lang="en-GB" sz="1300" i="1" dirty="0"/>
          </a:p>
          <a:p>
            <a:r>
              <a:rPr lang="en-GB" sz="1300" b="1" i="1" dirty="0" smtClean="0"/>
              <a:t>Have you heard of antibiotic resistance?    </a:t>
            </a:r>
            <a:r>
              <a:rPr lang="en-GB" sz="1300" b="1" i="1" dirty="0" smtClean="0">
                <a:solidFill>
                  <a:srgbClr val="FF0000"/>
                </a:solidFill>
              </a:rPr>
              <a:t>(30 words)</a:t>
            </a:r>
          </a:p>
          <a:p>
            <a:r>
              <a:rPr lang="en-GB" sz="1300" i="1" dirty="0" smtClean="0"/>
              <a:t>It’s one of the biggest threats facing us - we risk losing some of our most precious medicines. Visit </a:t>
            </a:r>
            <a:r>
              <a:rPr lang="en-GB" sz="1300" i="1" dirty="0" smtClean="0">
                <a:hlinkClick r:id="rId4"/>
              </a:rPr>
              <a:t>www.antibioticguardian.com</a:t>
            </a:r>
            <a:r>
              <a:rPr lang="en-GB" sz="1300" i="1" dirty="0" smtClean="0"/>
              <a:t> to find out more.</a:t>
            </a:r>
          </a:p>
        </p:txBody>
      </p:sp>
    </p:spTree>
    <p:extLst>
      <p:ext uri="{BB962C8B-B14F-4D97-AF65-F5344CB8AC3E}">
        <p14:creationId xmlns:p14="http://schemas.microsoft.com/office/powerpoint/2010/main" val="29918308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TextBox 3"/>
          <p:cNvSpPr txBox="1"/>
          <p:nvPr/>
        </p:nvSpPr>
        <p:spPr>
          <a:xfrm>
            <a:off x="304800" y="381000"/>
            <a:ext cx="8305800" cy="477054"/>
          </a:xfrm>
          <a:prstGeom prst="rect">
            <a:avLst/>
          </a:prstGeom>
          <a:noFill/>
        </p:spPr>
        <p:txBody>
          <a:bodyPr wrap="square" rtlCol="0">
            <a:spAutoFit/>
          </a:bodyPr>
          <a:lstStyle/>
          <a:p>
            <a:r>
              <a:rPr lang="en-GB" sz="2500" dirty="0" smtClean="0"/>
              <a:t>Key dates and further content (all timings tbc)</a:t>
            </a:r>
            <a:endParaRPr lang="en-GB" sz="2500" dirty="0"/>
          </a:p>
        </p:txBody>
      </p:sp>
      <p:sp>
        <p:nvSpPr>
          <p:cNvPr id="5" name="TextBox 4"/>
          <p:cNvSpPr txBox="1"/>
          <p:nvPr/>
        </p:nvSpPr>
        <p:spPr>
          <a:xfrm>
            <a:off x="332509" y="1066800"/>
            <a:ext cx="8382000" cy="5632311"/>
          </a:xfrm>
          <a:prstGeom prst="rect">
            <a:avLst/>
          </a:prstGeom>
          <a:noFill/>
        </p:spPr>
        <p:txBody>
          <a:bodyPr wrap="square" rtlCol="0">
            <a:spAutoFit/>
          </a:bodyPr>
          <a:lstStyle/>
          <a:p>
            <a:pPr marL="285750" indent="-285750">
              <a:buFont typeface="Arial" panose="020B0604020202020204" pitchFamily="34" charset="0"/>
              <a:buChar char="•"/>
            </a:pPr>
            <a:r>
              <a:rPr lang="en-GB" dirty="0" smtClean="0"/>
              <a:t>October: Campaign escalation – you’ll see much more activity from PHE and we would be grateful for your support during October</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Early October: Blog published about #</a:t>
            </a:r>
            <a:r>
              <a:rPr lang="en-GB" dirty="0" err="1" smtClean="0"/>
              <a:t>AntibioticGuardian</a:t>
            </a:r>
            <a:r>
              <a:rPr lang="en-GB" dirty="0" smtClean="0"/>
              <a:t> roadshows</a:t>
            </a: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Mid </a:t>
            </a:r>
            <a:r>
              <a:rPr lang="en-GB" dirty="0"/>
              <a:t>O</a:t>
            </a:r>
            <a:r>
              <a:rPr lang="en-GB" dirty="0" smtClean="0"/>
              <a:t>ctober: New PHE blog published on community approaches to antibiotic resistance</a:t>
            </a:r>
          </a:p>
          <a:p>
            <a:endParaRPr lang="en-GB" dirty="0"/>
          </a:p>
          <a:p>
            <a:pPr marL="285750" indent="-285750">
              <a:buFont typeface="Arial" panose="020B0604020202020204" pitchFamily="34" charset="0"/>
              <a:buChar char="•"/>
            </a:pPr>
            <a:r>
              <a:rPr lang="en-GB" dirty="0" smtClean="0"/>
              <a:t>Late October: A follow up blog  to the current “10 reasons you should be worried”</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Early November: “Worried professionals” content. We will be publishing blog/graphics articulating why professionals from recognisable front line services are worried about  antibiotic resistance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Early November: We will be hosting an #</a:t>
            </a:r>
            <a:r>
              <a:rPr lang="en-GB" dirty="0" err="1" smtClean="0"/>
              <a:t>AntibioticGuardian</a:t>
            </a:r>
            <a:r>
              <a:rPr lang="en-GB" dirty="0" smtClean="0"/>
              <a:t> Tweet chat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Mid November: Blog about the Wellbeing aspects of antibiotic resistance published on Huffington Post</a:t>
            </a:r>
          </a:p>
          <a:p>
            <a:endParaRPr lang="en-GB" dirty="0"/>
          </a:p>
          <a:p>
            <a:endParaRPr lang="en-GB" dirty="0" smtClean="0"/>
          </a:p>
        </p:txBody>
      </p:sp>
    </p:spTree>
    <p:extLst>
      <p:ext uri="{BB962C8B-B14F-4D97-AF65-F5344CB8AC3E}">
        <p14:creationId xmlns:p14="http://schemas.microsoft.com/office/powerpoint/2010/main" val="38575980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TotalTime>
  <Words>525</Words>
  <Application>Microsoft Office PowerPoint</Application>
  <PresentationFormat>On-screen Show (4:3)</PresentationFormat>
  <Paragraphs>81</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Spindlow</dc:creator>
  <cp:lastModifiedBy>Sam Spindlow</cp:lastModifiedBy>
  <cp:revision>18</cp:revision>
  <dcterms:created xsi:type="dcterms:W3CDTF">2006-08-16T00:00:00Z</dcterms:created>
  <dcterms:modified xsi:type="dcterms:W3CDTF">2015-10-06T08:20:53Z</dcterms:modified>
</cp:coreProperties>
</file>