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9" r:id="rId2"/>
  </p:sldIdLst>
  <p:sldSz cx="42808525" cy="30279975"/>
  <p:notesSz cx="6858000" cy="9144000"/>
  <p:defaultTextStyle>
    <a:defPPr>
      <a:defRPr lang="en-US"/>
    </a:defPPr>
    <a:lvl1pPr marL="0" algn="l" defTabSz="4176394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1pPr>
    <a:lvl2pPr marL="2088197" algn="l" defTabSz="4176394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2pPr>
    <a:lvl3pPr marL="4176394" algn="l" defTabSz="4176394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3pPr>
    <a:lvl4pPr marL="6264591" algn="l" defTabSz="4176394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4pPr>
    <a:lvl5pPr marL="8352788" algn="l" defTabSz="4176394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5pPr>
    <a:lvl6pPr marL="10440985" algn="l" defTabSz="4176394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6pPr>
    <a:lvl7pPr marL="12529182" algn="l" defTabSz="4176394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7pPr>
    <a:lvl8pPr marL="14617379" algn="l" defTabSz="4176394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8pPr>
    <a:lvl9pPr marL="16705576" algn="l" defTabSz="4176394" rtl="0" eaLnBrk="1" latinLnBrk="0" hangingPunct="1">
      <a:defRPr sz="8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537">
          <p15:clr>
            <a:srgbClr val="A4A3A4"/>
          </p15:clr>
        </p15:guide>
        <p15:guide id="2" pos="1348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5" autoAdjust="0"/>
  </p:normalViewPr>
  <p:slideViewPr>
    <p:cSldViewPr>
      <p:cViewPr varScale="1">
        <p:scale>
          <a:sx n="15" d="100"/>
          <a:sy n="15" d="100"/>
        </p:scale>
        <p:origin x="1428" y="144"/>
      </p:cViewPr>
      <p:guideLst>
        <p:guide orient="horz" pos="9537"/>
        <p:guide pos="134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34AAD-324C-4694-98E7-BB069534C3D4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6475" y="685800"/>
            <a:ext cx="48450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C8E55-FED5-4737-9F9E-DEBB23D65A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8943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C8E55-FED5-4737-9F9E-DEBB23D65AD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220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10640" y="9406423"/>
            <a:ext cx="36387246" cy="649056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1279" y="17158652"/>
            <a:ext cx="29965968" cy="773821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881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763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264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3527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440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529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6173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7055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9006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257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3455119" y="1696241"/>
            <a:ext cx="13481713" cy="3617475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95112" y="1696241"/>
            <a:ext cx="39746526" cy="3617475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5162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8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81578" y="19457693"/>
            <a:ext cx="36387246" cy="6013939"/>
          </a:xfrm>
        </p:spPr>
        <p:txBody>
          <a:bodyPr anchor="t"/>
          <a:lstStyle>
            <a:lvl1pPr algn="l">
              <a:defRPr sz="183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81578" y="12833948"/>
            <a:ext cx="36387246" cy="6623743"/>
          </a:xfrm>
        </p:spPr>
        <p:txBody>
          <a:bodyPr anchor="b"/>
          <a:lstStyle>
            <a:lvl1pPr marL="0" indent="0">
              <a:buNone/>
              <a:defRPr sz="9100">
                <a:solidFill>
                  <a:schemeClr val="tx1">
                    <a:tint val="75000"/>
                  </a:schemeClr>
                </a:solidFill>
              </a:defRPr>
            </a:lvl1pPr>
            <a:lvl2pPr marL="2088197" indent="0"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 marL="4176394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 marL="6264591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4pPr>
            <a:lvl5pPr marL="8352788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5pPr>
            <a:lvl6pPr marL="10440985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6pPr>
            <a:lvl7pPr marL="12529182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7pPr>
            <a:lvl8pPr marL="14617379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8pPr>
            <a:lvl9pPr marL="16705576" indent="0">
              <a:buNone/>
              <a:defRPr sz="6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325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95115" y="9890058"/>
            <a:ext cx="26614118" cy="27980940"/>
          </a:xfrm>
        </p:spPr>
        <p:txBody>
          <a:bodyPr/>
          <a:lstStyle>
            <a:lvl1pPr>
              <a:defRPr sz="12700"/>
            </a:lvl1pPr>
            <a:lvl2pPr>
              <a:defRPr sz="111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322707" y="9890058"/>
            <a:ext cx="26614121" cy="27980940"/>
          </a:xfrm>
        </p:spPr>
        <p:txBody>
          <a:bodyPr/>
          <a:lstStyle>
            <a:lvl1pPr>
              <a:defRPr sz="12700"/>
            </a:lvl1pPr>
            <a:lvl2pPr>
              <a:defRPr sz="111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  <a:lvl6pPr>
              <a:defRPr sz="8200"/>
            </a:lvl6pPr>
            <a:lvl7pPr>
              <a:defRPr sz="8200"/>
            </a:lvl7pPr>
            <a:lvl8pPr>
              <a:defRPr sz="8200"/>
            </a:lvl8pPr>
            <a:lvl9pPr>
              <a:defRPr sz="8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27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0426" y="1212602"/>
            <a:ext cx="38527673" cy="5046663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8" y="6777951"/>
            <a:ext cx="18914532" cy="2824728"/>
          </a:xfrm>
        </p:spPr>
        <p:txBody>
          <a:bodyPr anchor="b"/>
          <a:lstStyle>
            <a:lvl1pPr marL="0" indent="0">
              <a:buNone/>
              <a:defRPr sz="11100" b="1"/>
            </a:lvl1pPr>
            <a:lvl2pPr marL="2088197" indent="0">
              <a:buNone/>
              <a:defRPr sz="9100" b="1"/>
            </a:lvl2pPr>
            <a:lvl3pPr marL="4176394" indent="0">
              <a:buNone/>
              <a:defRPr sz="8200" b="1"/>
            </a:lvl3pPr>
            <a:lvl4pPr marL="6264591" indent="0">
              <a:buNone/>
              <a:defRPr sz="7200" b="1"/>
            </a:lvl4pPr>
            <a:lvl5pPr marL="8352788" indent="0">
              <a:buNone/>
              <a:defRPr sz="7200" b="1"/>
            </a:lvl5pPr>
            <a:lvl6pPr marL="10440985" indent="0">
              <a:buNone/>
              <a:defRPr sz="7200" b="1"/>
            </a:lvl6pPr>
            <a:lvl7pPr marL="12529182" indent="0">
              <a:buNone/>
              <a:defRPr sz="7200" b="1"/>
            </a:lvl7pPr>
            <a:lvl8pPr marL="14617379" indent="0">
              <a:buNone/>
              <a:defRPr sz="7200" b="1"/>
            </a:lvl8pPr>
            <a:lvl9pPr marL="16705576" indent="0">
              <a:buNone/>
              <a:defRPr sz="7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0428" y="9602679"/>
            <a:ext cx="18914532" cy="17446033"/>
          </a:xfrm>
        </p:spPr>
        <p:txBody>
          <a:bodyPr/>
          <a:lstStyle>
            <a:lvl1pPr>
              <a:defRPr sz="11100"/>
            </a:lvl1pPr>
            <a:lvl2pPr>
              <a:defRPr sz="9100"/>
            </a:lvl2pPr>
            <a:lvl3pPr>
              <a:defRPr sz="820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746141" y="6777951"/>
            <a:ext cx="18921963" cy="2824728"/>
          </a:xfrm>
        </p:spPr>
        <p:txBody>
          <a:bodyPr anchor="b"/>
          <a:lstStyle>
            <a:lvl1pPr marL="0" indent="0">
              <a:buNone/>
              <a:defRPr sz="11100" b="1"/>
            </a:lvl1pPr>
            <a:lvl2pPr marL="2088197" indent="0">
              <a:buNone/>
              <a:defRPr sz="9100" b="1"/>
            </a:lvl2pPr>
            <a:lvl3pPr marL="4176394" indent="0">
              <a:buNone/>
              <a:defRPr sz="8200" b="1"/>
            </a:lvl3pPr>
            <a:lvl4pPr marL="6264591" indent="0">
              <a:buNone/>
              <a:defRPr sz="7200" b="1"/>
            </a:lvl4pPr>
            <a:lvl5pPr marL="8352788" indent="0">
              <a:buNone/>
              <a:defRPr sz="7200" b="1"/>
            </a:lvl5pPr>
            <a:lvl6pPr marL="10440985" indent="0">
              <a:buNone/>
              <a:defRPr sz="7200" b="1"/>
            </a:lvl6pPr>
            <a:lvl7pPr marL="12529182" indent="0">
              <a:buNone/>
              <a:defRPr sz="7200" b="1"/>
            </a:lvl7pPr>
            <a:lvl8pPr marL="14617379" indent="0">
              <a:buNone/>
              <a:defRPr sz="7200" b="1"/>
            </a:lvl8pPr>
            <a:lvl9pPr marL="16705576" indent="0">
              <a:buNone/>
              <a:defRPr sz="7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746141" y="9602679"/>
            <a:ext cx="18921963" cy="17446033"/>
          </a:xfrm>
        </p:spPr>
        <p:txBody>
          <a:bodyPr/>
          <a:lstStyle>
            <a:lvl1pPr>
              <a:defRPr sz="11100"/>
            </a:lvl1pPr>
            <a:lvl2pPr>
              <a:defRPr sz="9100"/>
            </a:lvl2pPr>
            <a:lvl3pPr>
              <a:defRPr sz="820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354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103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60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0430" y="1205591"/>
            <a:ext cx="14083709" cy="5130774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36944" y="1205595"/>
            <a:ext cx="23931155" cy="25843119"/>
          </a:xfrm>
        </p:spPr>
        <p:txBody>
          <a:bodyPr/>
          <a:lstStyle>
            <a:lvl1pPr>
              <a:defRPr sz="14700"/>
            </a:lvl1pPr>
            <a:lvl2pPr>
              <a:defRPr sz="12700"/>
            </a:lvl2pPr>
            <a:lvl3pPr>
              <a:defRPr sz="11100"/>
            </a:lvl3pPr>
            <a:lvl4pPr>
              <a:defRPr sz="9100"/>
            </a:lvl4pPr>
            <a:lvl5pPr>
              <a:defRPr sz="9100"/>
            </a:lvl5pPr>
            <a:lvl6pPr>
              <a:defRPr sz="9100"/>
            </a:lvl6pPr>
            <a:lvl7pPr>
              <a:defRPr sz="9100"/>
            </a:lvl7pPr>
            <a:lvl8pPr>
              <a:defRPr sz="9100"/>
            </a:lvl8pPr>
            <a:lvl9pPr>
              <a:defRPr sz="9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0430" y="6336368"/>
            <a:ext cx="14083709" cy="20712346"/>
          </a:xfrm>
        </p:spPr>
        <p:txBody>
          <a:bodyPr/>
          <a:lstStyle>
            <a:lvl1pPr marL="0" indent="0">
              <a:buNone/>
              <a:defRPr sz="6500"/>
            </a:lvl1pPr>
            <a:lvl2pPr marL="2088197" indent="0">
              <a:buNone/>
              <a:defRPr sz="5500"/>
            </a:lvl2pPr>
            <a:lvl3pPr marL="4176394" indent="0">
              <a:buNone/>
              <a:defRPr sz="4600"/>
            </a:lvl3pPr>
            <a:lvl4pPr marL="6264591" indent="0">
              <a:buNone/>
              <a:defRPr sz="4200"/>
            </a:lvl4pPr>
            <a:lvl5pPr marL="8352788" indent="0">
              <a:buNone/>
              <a:defRPr sz="4200"/>
            </a:lvl5pPr>
            <a:lvl6pPr marL="10440985" indent="0">
              <a:buNone/>
              <a:defRPr sz="4200"/>
            </a:lvl6pPr>
            <a:lvl7pPr marL="12529182" indent="0">
              <a:buNone/>
              <a:defRPr sz="4200"/>
            </a:lvl7pPr>
            <a:lvl8pPr marL="14617379" indent="0">
              <a:buNone/>
              <a:defRPr sz="4200"/>
            </a:lvl8pPr>
            <a:lvl9pPr marL="1670557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387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770" y="21195984"/>
            <a:ext cx="25685115" cy="2502305"/>
          </a:xfrm>
        </p:spPr>
        <p:txBody>
          <a:bodyPr anchor="b"/>
          <a:lstStyle>
            <a:lvl1pPr algn="l">
              <a:defRPr sz="91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90770" y="2705572"/>
            <a:ext cx="25685115" cy="18167985"/>
          </a:xfrm>
        </p:spPr>
        <p:txBody>
          <a:bodyPr/>
          <a:lstStyle>
            <a:lvl1pPr marL="0" indent="0">
              <a:buNone/>
              <a:defRPr sz="14700"/>
            </a:lvl1pPr>
            <a:lvl2pPr marL="2088197" indent="0">
              <a:buNone/>
              <a:defRPr sz="12700"/>
            </a:lvl2pPr>
            <a:lvl3pPr marL="4176394" indent="0">
              <a:buNone/>
              <a:defRPr sz="11100"/>
            </a:lvl3pPr>
            <a:lvl4pPr marL="6264591" indent="0">
              <a:buNone/>
              <a:defRPr sz="9100"/>
            </a:lvl4pPr>
            <a:lvl5pPr marL="8352788" indent="0">
              <a:buNone/>
              <a:defRPr sz="9100"/>
            </a:lvl5pPr>
            <a:lvl6pPr marL="10440985" indent="0">
              <a:buNone/>
              <a:defRPr sz="9100"/>
            </a:lvl6pPr>
            <a:lvl7pPr marL="12529182" indent="0">
              <a:buNone/>
              <a:defRPr sz="9100"/>
            </a:lvl7pPr>
            <a:lvl8pPr marL="14617379" indent="0">
              <a:buNone/>
              <a:defRPr sz="9100"/>
            </a:lvl8pPr>
            <a:lvl9pPr marL="16705576" indent="0">
              <a:buNone/>
              <a:defRPr sz="91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0770" y="23698289"/>
            <a:ext cx="25685115" cy="3553690"/>
          </a:xfrm>
        </p:spPr>
        <p:txBody>
          <a:bodyPr/>
          <a:lstStyle>
            <a:lvl1pPr marL="0" indent="0">
              <a:buNone/>
              <a:defRPr sz="6500"/>
            </a:lvl1pPr>
            <a:lvl2pPr marL="2088197" indent="0">
              <a:buNone/>
              <a:defRPr sz="5500"/>
            </a:lvl2pPr>
            <a:lvl3pPr marL="4176394" indent="0">
              <a:buNone/>
              <a:defRPr sz="4600"/>
            </a:lvl3pPr>
            <a:lvl4pPr marL="6264591" indent="0">
              <a:buNone/>
              <a:defRPr sz="4200"/>
            </a:lvl4pPr>
            <a:lvl5pPr marL="8352788" indent="0">
              <a:buNone/>
              <a:defRPr sz="4200"/>
            </a:lvl5pPr>
            <a:lvl6pPr marL="10440985" indent="0">
              <a:buNone/>
              <a:defRPr sz="4200"/>
            </a:lvl6pPr>
            <a:lvl7pPr marL="12529182" indent="0">
              <a:buNone/>
              <a:defRPr sz="4200"/>
            </a:lvl7pPr>
            <a:lvl8pPr marL="14617379" indent="0">
              <a:buNone/>
              <a:defRPr sz="4200"/>
            </a:lvl8pPr>
            <a:lvl9pPr marL="1670557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1048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tint val="50000"/>
                <a:satMod val="300000"/>
              </a:schemeClr>
            </a:gs>
            <a:gs pos="7000">
              <a:schemeClr val="accent5">
                <a:tint val="37000"/>
                <a:satMod val="300000"/>
              </a:schemeClr>
            </a:gs>
            <a:gs pos="38000">
              <a:schemeClr val="accent5">
                <a:tint val="15000"/>
                <a:satMod val="35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0426" y="1212602"/>
            <a:ext cx="38527673" cy="5046663"/>
          </a:xfrm>
          <a:prstGeom prst="rect">
            <a:avLst/>
          </a:prstGeom>
        </p:spPr>
        <p:txBody>
          <a:bodyPr vert="horz" lIns="417639" tIns="208820" rIns="417639" bIns="2088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0426" y="7065331"/>
            <a:ext cx="38527673" cy="19983383"/>
          </a:xfrm>
          <a:prstGeom prst="rect">
            <a:avLst/>
          </a:prstGeom>
        </p:spPr>
        <p:txBody>
          <a:bodyPr vert="horz" lIns="417639" tIns="208820" rIns="417639" bIns="2088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0426" y="28065056"/>
            <a:ext cx="9988656" cy="1612128"/>
          </a:xfrm>
          <a:prstGeom prst="rect">
            <a:avLst/>
          </a:prstGeom>
        </p:spPr>
        <p:txBody>
          <a:bodyPr vert="horz" lIns="417639" tIns="208820" rIns="417639" bIns="208820" rtlCol="0" anchor="ctr"/>
          <a:lstStyle>
            <a:lvl1pPr algn="l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7AE5D6-1C3E-401C-B84B-26F0D273F719}" type="datetimeFigureOut">
              <a:rPr lang="en-GB" smtClean="0"/>
              <a:t>13/08/2018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26246" y="28065056"/>
            <a:ext cx="13556033" cy="1612128"/>
          </a:xfrm>
          <a:prstGeom prst="rect">
            <a:avLst/>
          </a:prstGeom>
        </p:spPr>
        <p:txBody>
          <a:bodyPr vert="horz" lIns="417639" tIns="208820" rIns="417639" bIns="208820" rtlCol="0" anchor="ctr"/>
          <a:lstStyle>
            <a:lvl1pPr algn="ct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679443" y="28065056"/>
            <a:ext cx="9988656" cy="1612128"/>
          </a:xfrm>
          <a:prstGeom prst="rect">
            <a:avLst/>
          </a:prstGeom>
        </p:spPr>
        <p:txBody>
          <a:bodyPr vert="horz" lIns="417639" tIns="208820" rIns="417639" bIns="208820" rtlCol="0" anchor="ctr"/>
          <a:lstStyle>
            <a:lvl1pPr algn="r">
              <a:defRPr sz="5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BCB392-A494-4E14-AF40-5C89DD9A462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5760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76394" rtl="0" eaLnBrk="1" latinLnBrk="0" hangingPunct="1">
        <a:spcBef>
          <a:spcPct val="0"/>
        </a:spcBef>
        <a:buNone/>
        <a:defRPr sz="20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66148" indent="-1566148" algn="l" defTabSz="4176394" rtl="0" eaLnBrk="1" latinLnBrk="0" hangingPunct="1">
        <a:spcBef>
          <a:spcPct val="20000"/>
        </a:spcBef>
        <a:buFont typeface="Arial" panose="020B0604020202020204" pitchFamily="34" charset="0"/>
        <a:buChar char="•"/>
        <a:defRPr sz="14700" kern="1200">
          <a:solidFill>
            <a:schemeClr val="tx1"/>
          </a:solidFill>
          <a:latin typeface="+mn-lt"/>
          <a:ea typeface="+mn-ea"/>
          <a:cs typeface="+mn-cs"/>
        </a:defRPr>
      </a:lvl1pPr>
      <a:lvl2pPr marL="3393320" indent="-1305123" algn="l" defTabSz="4176394" rtl="0" eaLnBrk="1" latinLnBrk="0" hangingPunct="1">
        <a:spcBef>
          <a:spcPct val="20000"/>
        </a:spcBef>
        <a:buFont typeface="Arial" panose="020B0604020202020204" pitchFamily="34" charset="0"/>
        <a:buChar char="–"/>
        <a:defRPr sz="12700" kern="1200">
          <a:solidFill>
            <a:schemeClr val="tx1"/>
          </a:solidFill>
          <a:latin typeface="+mn-lt"/>
          <a:ea typeface="+mn-ea"/>
          <a:cs typeface="+mn-cs"/>
        </a:defRPr>
      </a:lvl2pPr>
      <a:lvl3pPr marL="5220492" indent="-1044098" algn="l" defTabSz="4176394" rtl="0" eaLnBrk="1" latinLnBrk="0" hangingPunct="1">
        <a:spcBef>
          <a:spcPct val="20000"/>
        </a:spcBef>
        <a:buFont typeface="Arial" panose="020B0604020202020204" pitchFamily="34" charset="0"/>
        <a:buChar char="•"/>
        <a:defRPr sz="11100" kern="1200">
          <a:solidFill>
            <a:schemeClr val="tx1"/>
          </a:solidFill>
          <a:latin typeface="+mn-lt"/>
          <a:ea typeface="+mn-ea"/>
          <a:cs typeface="+mn-cs"/>
        </a:defRPr>
      </a:lvl3pPr>
      <a:lvl4pPr marL="7308689" indent="-1044098" algn="l" defTabSz="4176394" rtl="0" eaLnBrk="1" latinLnBrk="0" hangingPunct="1">
        <a:spcBef>
          <a:spcPct val="20000"/>
        </a:spcBef>
        <a:buFont typeface="Arial" panose="020B0604020202020204" pitchFamily="34" charset="0"/>
        <a:buChar char="–"/>
        <a:defRPr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9396886" indent="-1044098" algn="l" defTabSz="4176394" rtl="0" eaLnBrk="1" latinLnBrk="0" hangingPunct="1">
        <a:spcBef>
          <a:spcPct val="20000"/>
        </a:spcBef>
        <a:buFont typeface="Arial" panose="020B0604020202020204" pitchFamily="34" charset="0"/>
        <a:buChar char="»"/>
        <a:defRPr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11485083" indent="-1044098" algn="l" defTabSz="4176394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6pPr>
      <a:lvl7pPr marL="13573280" indent="-1044098" algn="l" defTabSz="4176394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7pPr>
      <a:lvl8pPr marL="15661477" indent="-1044098" algn="l" defTabSz="4176394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8pPr>
      <a:lvl9pPr marL="17749674" indent="-1044098" algn="l" defTabSz="4176394" rtl="0" eaLnBrk="1" latinLnBrk="0" hangingPunct="1">
        <a:spcBef>
          <a:spcPct val="20000"/>
        </a:spcBef>
        <a:buFont typeface="Arial" panose="020B0604020202020204" pitchFamily="34" charset="0"/>
        <a:buChar char="•"/>
        <a:defRPr sz="9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176394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1pPr>
      <a:lvl2pPr marL="2088197" algn="l" defTabSz="4176394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394" algn="l" defTabSz="4176394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3pPr>
      <a:lvl4pPr marL="6264591" algn="l" defTabSz="4176394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4pPr>
      <a:lvl5pPr marL="8352788" algn="l" defTabSz="4176394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5pPr>
      <a:lvl6pPr marL="10440985" algn="l" defTabSz="4176394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182" algn="l" defTabSz="4176394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379" algn="l" defTabSz="4176394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576" algn="l" defTabSz="4176394" rtl="0" eaLnBrk="1" latinLnBrk="0" hangingPunct="1">
        <a:defRPr sz="8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tint val="50000"/>
                <a:satMod val="300000"/>
              </a:schemeClr>
            </a:gs>
            <a:gs pos="7000">
              <a:schemeClr val="accent5">
                <a:tint val="37000"/>
                <a:satMod val="300000"/>
              </a:schemeClr>
            </a:gs>
            <a:gs pos="38000">
              <a:schemeClr val="accent5">
                <a:tint val="15000"/>
                <a:satMod val="35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628111" y="774682"/>
            <a:ext cx="29552303" cy="1532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298314" tIns="149157" rIns="298314" bIns="149157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tabLst>
                <a:tab pos="2865438" algn="ctr"/>
                <a:tab pos="5730875" algn="r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defTabSz="2983139">
              <a:tabLst>
                <a:tab pos="9348205" algn="ctr"/>
                <a:tab pos="18696407" algn="r"/>
              </a:tabLst>
            </a:pPr>
            <a:r>
              <a:rPr lang="en-GB" altLang="en-US" sz="8000" dirty="0">
                <a:latin typeface="+mn-lt"/>
                <a:ea typeface="Times New Roman" pitchFamily="18" charset="0"/>
                <a:cs typeface="Times New Roman" pitchFamily="18" charset="0"/>
              </a:rPr>
              <a:t>IMPROVING HEALTH AND MINIMISING RISK TO CARE HOME PATIENTS</a:t>
            </a:r>
            <a:endParaRPr lang="en-GB" altLang="en-US" sz="8000" dirty="0">
              <a:latin typeface="+mn-lt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160886" y="2898200"/>
            <a:ext cx="12600000" cy="11520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298314" tIns="149157" rIns="298314" bIns="149157" anchor="t" anchorCtr="0">
            <a:noAutofit/>
          </a:bodyPr>
          <a:lstStyle/>
          <a:p>
            <a:pPr algn="ctr">
              <a:lnSpc>
                <a:spcPct val="115000"/>
              </a:lnSpc>
            </a:pPr>
            <a:r>
              <a:rPr lang="en-US" sz="3600" b="1" dirty="0">
                <a:ea typeface="Calibri"/>
                <a:cs typeface="Times New Roman"/>
              </a:rPr>
              <a:t>4 PHARMACISTS – CLINICAL REVIEWS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00B050"/>
                </a:solidFill>
                <a:ea typeface="Calibri"/>
                <a:cs typeface="Times New Roman"/>
              </a:rPr>
              <a:t>Developed a new Meds Review template on S1. It is GDPR-compliant with all recommendations and actions in one place, thus enhancing patient safety.  Ensures confidential shared decision-making.  Optimises and reviews each medicine to ensure it adds value to the patients’ health and well-being.</a:t>
            </a:r>
            <a:r>
              <a:rPr lang="en-US" sz="3600" b="1" dirty="0">
                <a:solidFill>
                  <a:srgbClr val="00B050"/>
                </a:solidFill>
                <a:ea typeface="Calibri"/>
                <a:cs typeface="Times New Roman"/>
              </a:rPr>
              <a:t> 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00B050"/>
                </a:solidFill>
                <a:ea typeface="Calibri"/>
                <a:cs typeface="Times New Roman"/>
              </a:rPr>
              <a:t>Remote access to EMIS web and </a:t>
            </a:r>
            <a:r>
              <a:rPr lang="en-GB" sz="3600" b="1" dirty="0" err="1">
                <a:solidFill>
                  <a:srgbClr val="00B050"/>
                </a:solidFill>
                <a:ea typeface="Calibri"/>
                <a:cs typeface="Times New Roman"/>
              </a:rPr>
              <a:t>SystmOne</a:t>
            </a:r>
            <a:r>
              <a:rPr lang="en-GB" sz="3600" b="1" dirty="0">
                <a:solidFill>
                  <a:srgbClr val="00B050"/>
                </a:solidFill>
                <a:ea typeface="Calibri"/>
                <a:cs typeface="Times New Roman"/>
              </a:rPr>
              <a:t>; smooths communication and relations between care home, GP and community pharmacy</a:t>
            </a:r>
            <a:r>
              <a:rPr lang="en-US" sz="3600" b="1" dirty="0">
                <a:solidFill>
                  <a:srgbClr val="00B050"/>
                </a:solidFill>
                <a:ea typeface="Calibri"/>
                <a:cs typeface="Times New Roman"/>
              </a:rPr>
              <a:t>.  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00B050"/>
                </a:solidFill>
                <a:ea typeface="Calibri"/>
                <a:cs typeface="Times New Roman"/>
              </a:rPr>
              <a:t>Aligned GP practices – one practice per home, ensures continuity of care.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00B050"/>
                </a:solidFill>
                <a:ea typeface="Calibri"/>
                <a:cs typeface="Times New Roman"/>
              </a:rPr>
              <a:t>Person-centred care – face-to-face discussion with patient’s/carers/relatives regarding outcomes and medicines.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00B050"/>
                </a:solidFill>
                <a:ea typeface="Calibri"/>
                <a:cs typeface="Times New Roman"/>
              </a:rPr>
              <a:t>Using </a:t>
            </a:r>
            <a:r>
              <a:rPr lang="en-GB" sz="3600" b="1" dirty="0" err="1">
                <a:solidFill>
                  <a:srgbClr val="00B050"/>
                </a:solidFill>
                <a:ea typeface="Calibri"/>
                <a:cs typeface="Times New Roman"/>
              </a:rPr>
              <a:t>eFI</a:t>
            </a:r>
            <a:r>
              <a:rPr lang="en-GB" sz="3600" b="1" dirty="0">
                <a:solidFill>
                  <a:srgbClr val="00B050"/>
                </a:solidFill>
                <a:ea typeface="Calibri"/>
                <a:cs typeface="Times New Roman"/>
              </a:rPr>
              <a:t> (frailty scoring) to risk stratify patients for reviews.</a:t>
            </a:r>
          </a:p>
        </p:txBody>
      </p:sp>
      <p:sp>
        <p:nvSpPr>
          <p:cNvPr id="8" name="Text Box 7"/>
          <p:cNvSpPr txBox="1"/>
          <p:nvPr/>
        </p:nvSpPr>
        <p:spPr>
          <a:xfrm>
            <a:off x="29085738" y="2902343"/>
            <a:ext cx="12600000" cy="1152128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298314" tIns="149157" rIns="298314" bIns="149157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745785" algn="ctr">
              <a:lnSpc>
                <a:spcPct val="115000"/>
              </a:lnSpc>
            </a:pPr>
            <a:r>
              <a:rPr lang="en-GB" sz="3600" b="1" dirty="0">
                <a:ea typeface="Calibri"/>
                <a:cs typeface="Times New Roman"/>
              </a:rPr>
              <a:t>2 TECHNICIANS – SYSTEMS AND PROCESSES</a:t>
            </a:r>
            <a:endParaRPr lang="en-GB" sz="3600" dirty="0">
              <a:ea typeface="Calibri"/>
              <a:cs typeface="Times New Roman"/>
            </a:endParaRP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7030A0"/>
                </a:solidFill>
                <a:ea typeface="Calibri"/>
                <a:cs typeface="Times New Roman"/>
              </a:rPr>
              <a:t>Locally developed Medicines Observation IT scoring tool- used to identify strategies to ensure safe medicines administration, storage, ordering, recording, disposal, monitoring and follow up.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7030A0"/>
                </a:solidFill>
                <a:ea typeface="Calibri"/>
                <a:cs typeface="Times New Roman"/>
              </a:rPr>
              <a:t>Creating better medicines systems for care homes to reduce waste and increase efficiency.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7030A0"/>
                </a:solidFill>
                <a:ea typeface="Calibri"/>
                <a:cs typeface="Times New Roman"/>
              </a:rPr>
              <a:t>Risk stratification and reviews of mild frailty patients. Establishing ‘Online Ordering’ system in care homes, increasing use of technology and novel systems to ensure patient safety and reduce meds-related harm.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7030A0"/>
                </a:solidFill>
                <a:ea typeface="Calibri"/>
                <a:cs typeface="Times New Roman"/>
              </a:rPr>
              <a:t>Support and guidance with the implementation of Homely Remedies.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7030A0"/>
                </a:solidFill>
                <a:ea typeface="Calibri"/>
                <a:cs typeface="Times New Roman"/>
              </a:rPr>
              <a:t>Blood pressure measurements and checking of inhaler techniques.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r>
              <a:rPr lang="en-GB" sz="3600" b="1" dirty="0">
                <a:solidFill>
                  <a:srgbClr val="7030A0"/>
                </a:solidFill>
                <a:ea typeface="Calibri"/>
                <a:cs typeface="Times New Roman"/>
              </a:rPr>
              <a:t>Working with the quality/safety/monitoring teams to ensure medicines management in care homes adhere to CQC standards.</a:t>
            </a:r>
          </a:p>
          <a:p>
            <a:pPr marL="1118677" indent="-1118677">
              <a:lnSpc>
                <a:spcPct val="115000"/>
              </a:lnSpc>
              <a:buFont typeface="Symbol"/>
              <a:buChar char=""/>
            </a:pPr>
            <a:endParaRPr lang="en-US" sz="3600" b="1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  <p:pic>
        <p:nvPicPr>
          <p:cNvPr id="10" name="Picture 9"/>
          <p:cNvPicPr/>
          <p:nvPr/>
        </p:nvPicPr>
        <p:blipFill>
          <a:blip r:embed="rId3"/>
          <a:stretch>
            <a:fillRect/>
          </a:stretch>
        </p:blipFill>
        <p:spPr>
          <a:xfrm>
            <a:off x="15457514" y="2957049"/>
            <a:ext cx="11953328" cy="11534866"/>
          </a:xfrm>
          <a:prstGeom prst="rect">
            <a:avLst/>
          </a:prstGeom>
        </p:spPr>
      </p:pic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14205062" y="15176466"/>
            <a:ext cx="14400000" cy="25200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66"/>
            </a:solidFill>
            <a:miter lim="800000"/>
            <a:headEnd/>
            <a:tailEnd/>
          </a:ln>
        </p:spPr>
        <p:txBody>
          <a:bodyPr rot="0" vert="horz" wrap="square" lIns="298314" tIns="149157" rIns="298314" bIns="149157" numCol="2" anchor="t" anchorCtr="0">
            <a:sp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endParaRPr lang="en-GB" sz="3000" b="1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GB" sz="3000" b="1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GB" sz="3400" b="1" dirty="0">
                <a:latin typeface="Calibri" panose="020F0502020204030204" pitchFamily="34" charset="0"/>
                <a:ea typeface="Calibri"/>
                <a:cs typeface="Times New Roman"/>
              </a:rPr>
              <a:t>Pharmacist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GB" sz="3400" b="1" dirty="0">
                <a:latin typeface="Calibri" panose="020F0502020204030204" pitchFamily="34" charset="0"/>
                <a:ea typeface="Calibri"/>
                <a:cs typeface="Times New Roman"/>
              </a:rPr>
              <a:t>Pharmacy Technician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GB" sz="3400" b="1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GB" sz="3400" b="1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endParaRPr lang="en-GB" sz="3400" b="1" dirty="0">
              <a:latin typeface="Calibri" panose="020F0502020204030204" pitchFamily="34" charset="0"/>
              <a:ea typeface="Calibri"/>
              <a:cs typeface="Times New Roman"/>
            </a:endParaRP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GB" sz="3400" b="1" dirty="0">
                <a:latin typeface="Calibri" panose="020F0502020204030204" pitchFamily="34" charset="0"/>
                <a:ea typeface="Calibri"/>
                <a:cs typeface="Times New Roman"/>
              </a:rPr>
              <a:t>Resident/Carer/Relative/Advocate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GB" sz="3400" b="1" dirty="0">
                <a:latin typeface="Calibri" panose="020F0502020204030204" pitchFamily="34" charset="0"/>
                <a:ea typeface="Calibri"/>
                <a:cs typeface="Times New Roman"/>
              </a:rPr>
              <a:t>GP</a:t>
            </a:r>
            <a:endParaRPr lang="en-GB" sz="3400" dirty="0">
              <a:latin typeface="Calibri" panose="020F0502020204030204" pitchFamily="34" charset="0"/>
              <a:ea typeface="Calibri"/>
              <a:cs typeface="Times New Roman"/>
            </a:endParaRPr>
          </a:p>
        </p:txBody>
      </p:sp>
      <p:sp>
        <p:nvSpPr>
          <p:cNvPr id="12" name="Rounded Rectangular Callout 11"/>
          <p:cNvSpPr/>
          <p:nvPr/>
        </p:nvSpPr>
        <p:spPr>
          <a:xfrm>
            <a:off x="1177517" y="15067979"/>
            <a:ext cx="5760000" cy="3600000"/>
          </a:xfrm>
          <a:prstGeom prst="wedgeRoundRectCallout">
            <a:avLst/>
          </a:prstGeom>
          <a:ln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298314" tIns="149157" rIns="298314" bIns="1491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3262"/>
              </a:spcAft>
            </a:pPr>
            <a:r>
              <a:rPr lang="en-GB" sz="3200" b="1" dirty="0">
                <a:ea typeface="Calibri"/>
                <a:cs typeface="Times New Roman"/>
              </a:rPr>
              <a:t>    </a:t>
            </a:r>
            <a:r>
              <a:rPr lang="en-GB" sz="3200" b="1" dirty="0"/>
              <a:t> Working in collaboration to ensure residents are well looked after - by identifying and minimising risks</a:t>
            </a:r>
            <a:br>
              <a:rPr lang="en-GB" sz="3200" b="1" dirty="0"/>
            </a:br>
            <a:r>
              <a:rPr lang="en-GB" sz="3200" b="1" dirty="0">
                <a:solidFill>
                  <a:srgbClr val="00B0F0"/>
                </a:solidFill>
                <a:ea typeface="Calibri"/>
                <a:cs typeface="Times New Roman"/>
              </a:rPr>
              <a:t>(Safeguarding </a:t>
            </a:r>
            <a:r>
              <a:rPr lang="en-GB" sz="3200" b="1" dirty="0" err="1">
                <a:solidFill>
                  <a:srgbClr val="00B0F0"/>
                </a:solidFill>
                <a:ea typeface="Calibri"/>
                <a:cs typeface="Times New Roman"/>
              </a:rPr>
              <a:t>Officier</a:t>
            </a:r>
            <a:r>
              <a:rPr lang="en-GB" sz="3200" b="1" dirty="0">
                <a:solidFill>
                  <a:srgbClr val="00B0F0"/>
                </a:solidFill>
                <a:ea typeface="Calibri"/>
                <a:cs typeface="Times New Roman"/>
              </a:rPr>
              <a:t>)</a:t>
            </a:r>
            <a:endParaRPr lang="en-GB" sz="3200" dirty="0">
              <a:ea typeface="Calibri"/>
              <a:cs typeface="Times New Roman"/>
            </a:endParaRPr>
          </a:p>
        </p:txBody>
      </p:sp>
      <p:sp>
        <p:nvSpPr>
          <p:cNvPr id="13" name="Rounded Rectangular Callout 12"/>
          <p:cNvSpPr/>
          <p:nvPr/>
        </p:nvSpPr>
        <p:spPr>
          <a:xfrm>
            <a:off x="1177517" y="19513535"/>
            <a:ext cx="5760000" cy="3600000"/>
          </a:xfrm>
          <a:prstGeom prst="wedgeRoundRectCallout">
            <a:avLst/>
          </a:prstGeom>
          <a:ln>
            <a:solidFill>
              <a:srgbClr val="2ED81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298314" tIns="149157" rIns="298314" bIns="1491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3262"/>
              </a:spcAft>
            </a:pPr>
            <a:r>
              <a:rPr lang="en-GB" sz="3200" b="1" dirty="0">
                <a:ea typeface="Calibri"/>
                <a:cs typeface="Times New Roman"/>
              </a:rPr>
              <a:t>Bringing our skills together to achieve person-centred health outcomes</a:t>
            </a:r>
            <a:br>
              <a:rPr lang="en-GB" sz="3200" b="1" dirty="0">
                <a:ea typeface="Calibri"/>
                <a:cs typeface="Times New Roman"/>
              </a:rPr>
            </a:br>
            <a:r>
              <a:rPr lang="en-GB" sz="3200" b="1" dirty="0">
                <a:solidFill>
                  <a:srgbClr val="2ED812"/>
                </a:solidFill>
                <a:ea typeface="Calibri"/>
                <a:cs typeface="Times New Roman"/>
              </a:rPr>
              <a:t> (Frailty Nurse)</a:t>
            </a:r>
            <a:endParaRPr lang="en-GB" sz="3200" dirty="0">
              <a:ea typeface="Calibri"/>
              <a:cs typeface="Times New Roman"/>
            </a:endParaRPr>
          </a:p>
        </p:txBody>
      </p:sp>
      <p:sp>
        <p:nvSpPr>
          <p:cNvPr id="14" name="Rounded Rectangular Callout 13"/>
          <p:cNvSpPr/>
          <p:nvPr/>
        </p:nvSpPr>
        <p:spPr>
          <a:xfrm>
            <a:off x="8017517" y="19633266"/>
            <a:ext cx="5760000" cy="3600000"/>
          </a:xfrm>
          <a:prstGeom prst="wedgeRound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298314" tIns="149157" rIns="298314" bIns="14915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3262"/>
              </a:spcAft>
            </a:pPr>
            <a:r>
              <a:rPr lang="en-GB" sz="3200" b="1" dirty="0"/>
              <a:t>The team analyses and shares information to support the care home on the quality of medicines management</a:t>
            </a:r>
            <a:br>
              <a:rPr lang="en-GB" sz="3200" b="1" dirty="0"/>
            </a:br>
            <a:r>
              <a:rPr lang="en-GB" sz="3200" b="1" dirty="0">
                <a:solidFill>
                  <a:srgbClr val="E36C0A"/>
                </a:solidFill>
                <a:ea typeface="Calibri"/>
                <a:cs typeface="Times New Roman"/>
              </a:rPr>
              <a:t> (Quality Team)</a:t>
            </a:r>
            <a:endParaRPr lang="en-GB" sz="3200" dirty="0">
              <a:ea typeface="Calibri"/>
              <a:cs typeface="Times New Roman"/>
            </a:endParaRPr>
          </a:p>
        </p:txBody>
      </p:sp>
      <p:sp>
        <p:nvSpPr>
          <p:cNvPr id="15" name="Rounded Rectangular Callout 14"/>
          <p:cNvSpPr/>
          <p:nvPr/>
        </p:nvSpPr>
        <p:spPr>
          <a:xfrm>
            <a:off x="8000886" y="15105115"/>
            <a:ext cx="5760000" cy="3600000"/>
          </a:xfrm>
          <a:prstGeom prst="wedgeRoundRectCallou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2400" b="1" dirty="0"/>
              <a:t> </a:t>
            </a:r>
            <a:r>
              <a:rPr lang="en-GB" sz="3200" b="1" dirty="0"/>
              <a:t>Pharmacists are the medicines experts, and I appreciated their exemplary approach and attention to detail </a:t>
            </a:r>
            <a:br>
              <a:rPr lang="en-GB" sz="3200" b="1" dirty="0"/>
            </a:br>
            <a:r>
              <a:rPr lang="en-GB" sz="3200" b="1" dirty="0"/>
              <a:t>(GP)</a:t>
            </a:r>
            <a:endParaRPr lang="en-GB" sz="3200" dirty="0"/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endParaRPr lang="en-GB" sz="1100" dirty="0">
              <a:effectLst/>
              <a:ea typeface="Calibri"/>
              <a:cs typeface="Times New Roman"/>
            </a:endParaRPr>
          </a:p>
        </p:txBody>
      </p:sp>
      <p:sp>
        <p:nvSpPr>
          <p:cNvPr id="16" name="Rounded Rectangular Callout 15"/>
          <p:cNvSpPr/>
          <p:nvPr/>
        </p:nvSpPr>
        <p:spPr>
          <a:xfrm>
            <a:off x="29047638" y="15102404"/>
            <a:ext cx="5760000" cy="3600000"/>
          </a:xfrm>
          <a:prstGeom prst="wedgeRoundRectCallout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3200" b="1" dirty="0"/>
              <a:t>Working together to ensure the patient has best nutritional intake with our pro-active ways of working</a:t>
            </a:r>
            <a:br>
              <a:rPr lang="en-GB" sz="3200" b="1" dirty="0"/>
            </a:br>
            <a:r>
              <a:rPr lang="en-GB" sz="3200" b="1" dirty="0">
                <a:solidFill>
                  <a:srgbClr val="4F6228"/>
                </a:solidFill>
                <a:effectLst/>
                <a:ea typeface="Calibri"/>
                <a:cs typeface="Times New Roman"/>
              </a:rPr>
              <a:t>(Dietician)</a:t>
            </a:r>
            <a:endParaRPr lang="en-GB" sz="3200" dirty="0">
              <a:effectLst/>
              <a:ea typeface="Calibri"/>
              <a:cs typeface="Times New Roman"/>
            </a:endParaRPr>
          </a:p>
        </p:txBody>
      </p:sp>
      <p:sp>
        <p:nvSpPr>
          <p:cNvPr id="17" name="Rounded Rectangular Callout 16"/>
          <p:cNvSpPr/>
          <p:nvPr/>
        </p:nvSpPr>
        <p:spPr>
          <a:xfrm>
            <a:off x="35950518" y="15186933"/>
            <a:ext cx="5760000" cy="3600000"/>
          </a:xfrm>
          <a:prstGeom prst="wedgeRoundRectCallout">
            <a:avLst/>
          </a:prstGeom>
          <a:ln>
            <a:solidFill>
              <a:srgbClr val="FF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3200" b="1" dirty="0"/>
              <a:t>The care home team taught us the importance of following up responses to new medicines and monitoring of high-risk drugs</a:t>
            </a:r>
            <a:br>
              <a:rPr lang="en-GB" sz="3200" b="1" dirty="0"/>
            </a:br>
            <a:r>
              <a:rPr lang="en-GB" sz="3200" b="1" dirty="0">
                <a:solidFill>
                  <a:srgbClr val="FF0066"/>
                </a:solidFill>
                <a:effectLst/>
                <a:ea typeface="Calibri"/>
                <a:cs typeface="Times New Roman"/>
              </a:rPr>
              <a:t>(Nurse)</a:t>
            </a:r>
            <a:endParaRPr lang="en-GB" sz="3200" dirty="0">
              <a:effectLst/>
              <a:ea typeface="Calibri"/>
              <a:cs typeface="Times New Roman"/>
            </a:endParaRPr>
          </a:p>
        </p:txBody>
      </p:sp>
      <p:sp>
        <p:nvSpPr>
          <p:cNvPr id="18" name="Rounded Rectangular Callout 17"/>
          <p:cNvSpPr/>
          <p:nvPr/>
        </p:nvSpPr>
        <p:spPr>
          <a:xfrm>
            <a:off x="29149943" y="19513535"/>
            <a:ext cx="5760000" cy="3600000"/>
          </a:xfrm>
          <a:prstGeom prst="wedgeRoundRectCallou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3200" b="1" dirty="0">
                <a:ea typeface="Calibri"/>
                <a:cs typeface="Times New Roman"/>
              </a:rPr>
              <a:t>We now have a better understanding of mental health drugs and the significance of timings for certain meds </a:t>
            </a:r>
            <a:br>
              <a:rPr lang="en-GB" sz="3200" b="1" dirty="0">
                <a:ea typeface="Calibri"/>
                <a:cs typeface="Times New Roman"/>
              </a:rPr>
            </a:br>
            <a:r>
              <a:rPr lang="en-GB" sz="3200" b="1" dirty="0">
                <a:solidFill>
                  <a:srgbClr val="365F91"/>
                </a:solidFill>
                <a:effectLst/>
                <a:ea typeface="Calibri"/>
                <a:cs typeface="Times New Roman"/>
              </a:rPr>
              <a:t>(Carer)</a:t>
            </a:r>
            <a:endParaRPr lang="en-GB" sz="3200" dirty="0">
              <a:effectLst/>
              <a:ea typeface="Calibri"/>
              <a:cs typeface="Times New Roman"/>
            </a:endParaRPr>
          </a:p>
        </p:txBody>
      </p:sp>
      <p:sp>
        <p:nvSpPr>
          <p:cNvPr id="19" name="Rounded Rectangular Callout 18"/>
          <p:cNvSpPr/>
          <p:nvPr/>
        </p:nvSpPr>
        <p:spPr>
          <a:xfrm>
            <a:off x="35950518" y="19579124"/>
            <a:ext cx="5760000" cy="3600000"/>
          </a:xfrm>
          <a:prstGeom prst="wedgeRoundRect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3200" b="1" dirty="0"/>
              <a:t>Pharmacists have the knowledge to tell me about my medicines and explain the common side effects in a way I can understand </a:t>
            </a:r>
            <a:br>
              <a:rPr lang="en-GB" sz="3200" b="1" dirty="0"/>
            </a:br>
            <a:r>
              <a:rPr lang="en-GB" sz="3200" b="1" dirty="0">
                <a:solidFill>
                  <a:srgbClr val="FF0000"/>
                </a:solidFill>
                <a:effectLst/>
                <a:ea typeface="Calibri"/>
                <a:cs typeface="Times New Roman"/>
              </a:rPr>
              <a:t>(Patient)</a:t>
            </a:r>
            <a:endParaRPr lang="en-GB" sz="3200" dirty="0">
              <a:effectLst/>
              <a:ea typeface="Calibri"/>
              <a:cs typeface="Times New Roman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281149" y="24068979"/>
            <a:ext cx="5760000" cy="319369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2800" b="1" dirty="0">
                <a:effectLst/>
                <a:latin typeface="Calibri"/>
                <a:ea typeface="Calibri"/>
                <a:cs typeface="Times New Roman"/>
              </a:rPr>
              <a:t>Education and training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en-GB" sz="2800" dirty="0">
                <a:effectLst/>
                <a:latin typeface="Calibri"/>
                <a:ea typeface="Calibri"/>
                <a:cs typeface="Times New Roman"/>
              </a:rPr>
              <a:t>Anti-psychotic use in Dementia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en-GB" sz="2800" dirty="0">
                <a:effectLst/>
                <a:latin typeface="Calibri"/>
                <a:ea typeface="Calibri"/>
                <a:cs typeface="Times New Roman"/>
              </a:rPr>
              <a:t>Hydration and AKI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en-GB" sz="2800" dirty="0">
                <a:effectLst/>
                <a:latin typeface="Calibri"/>
                <a:ea typeface="Calibri"/>
                <a:cs typeface="Times New Roman"/>
              </a:rPr>
              <a:t>Medication Safety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en-GB" sz="2800" dirty="0">
                <a:effectLst/>
                <a:latin typeface="Calibri"/>
                <a:ea typeface="Calibri"/>
                <a:cs typeface="Times New Roman"/>
              </a:rPr>
              <a:t>Medicines Waste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Calibri"/>
              <a:buChar char="-"/>
            </a:pPr>
            <a:r>
              <a:rPr lang="en-GB" sz="2800" dirty="0">
                <a:effectLst/>
                <a:latin typeface="Calibri"/>
                <a:ea typeface="Calibri"/>
                <a:cs typeface="Times New Roman"/>
              </a:rPr>
              <a:t>Good Practice Guidance</a:t>
            </a: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36022526" y="24301268"/>
            <a:ext cx="5760000" cy="2074414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spAutoFit/>
          </a:bodyPr>
          <a:lstStyle/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en-GB" sz="2800" b="1" dirty="0">
                <a:effectLst/>
                <a:latin typeface="Calibri"/>
                <a:ea typeface="Calibri"/>
                <a:cs typeface="Times New Roman"/>
              </a:rPr>
              <a:t>Benefits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en-GB" sz="2800" dirty="0">
                <a:latin typeface="Calibri"/>
                <a:ea typeface="Calibri"/>
                <a:cs typeface="Times New Roman"/>
              </a:rPr>
              <a:t>Reduction in drug cost</a:t>
            </a:r>
          </a:p>
          <a:p>
            <a:pPr marL="342900" indent="-342900">
              <a:lnSpc>
                <a:spcPct val="115000"/>
              </a:lnSpc>
              <a:spcAft>
                <a:spcPts val="0"/>
              </a:spcAft>
              <a:buFont typeface="Calibri"/>
              <a:buChar char="-"/>
            </a:pPr>
            <a:r>
              <a:rPr lang="en-GB" sz="2800" dirty="0">
                <a:latin typeface="Calibri"/>
                <a:ea typeface="Calibri"/>
                <a:cs typeface="Times New Roman"/>
              </a:rPr>
              <a:t>Reduction in polypharmacy</a:t>
            </a:r>
          </a:p>
          <a:p>
            <a:pPr marL="342900" indent="-342900">
              <a:lnSpc>
                <a:spcPct val="115000"/>
              </a:lnSpc>
              <a:spcAft>
                <a:spcPts val="1000"/>
              </a:spcAft>
              <a:buFont typeface="Calibri"/>
              <a:buChar char="-"/>
            </a:pPr>
            <a:r>
              <a:rPr lang="en-GB" sz="2800" dirty="0">
                <a:latin typeface="Calibri"/>
                <a:ea typeface="Calibri"/>
                <a:cs typeface="Times New Roman"/>
              </a:rPr>
              <a:t>Waste avoidance</a:t>
            </a:r>
          </a:p>
        </p:txBody>
      </p:sp>
      <p:sp>
        <p:nvSpPr>
          <p:cNvPr id="23" name="5-Point Star 22"/>
          <p:cNvSpPr/>
          <p:nvPr/>
        </p:nvSpPr>
        <p:spPr>
          <a:xfrm>
            <a:off x="9018886" y="23997371"/>
            <a:ext cx="3600000" cy="360000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1800" b="1" dirty="0">
                <a:effectLst/>
                <a:ea typeface="Calibri"/>
                <a:cs typeface="Times New Roman"/>
              </a:rPr>
              <a:t>Better health outcomes for patients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GB" sz="1100" dirty="0">
                <a:effectLst/>
                <a:ea typeface="Calibri"/>
                <a:cs typeface="Times New Roman"/>
              </a:rPr>
              <a:t> </a:t>
            </a:r>
          </a:p>
        </p:txBody>
      </p:sp>
      <p:sp>
        <p:nvSpPr>
          <p:cNvPr id="24" name="5-Point Star 23"/>
          <p:cNvSpPr/>
          <p:nvPr/>
        </p:nvSpPr>
        <p:spPr>
          <a:xfrm>
            <a:off x="14205062" y="17948699"/>
            <a:ext cx="3600000" cy="360000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1800" b="1" dirty="0">
                <a:effectLst/>
                <a:ea typeface="Calibri"/>
                <a:cs typeface="Times New Roman"/>
              </a:rPr>
              <a:t>Avoidance of hospital admission</a:t>
            </a:r>
          </a:p>
        </p:txBody>
      </p:sp>
      <p:sp>
        <p:nvSpPr>
          <p:cNvPr id="25" name="5-Point Star 24"/>
          <p:cNvSpPr/>
          <p:nvPr/>
        </p:nvSpPr>
        <p:spPr>
          <a:xfrm>
            <a:off x="19605062" y="17948699"/>
            <a:ext cx="3600000" cy="360000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800" b="1" dirty="0"/>
              <a:t>Improved safety of medicines</a:t>
            </a:r>
          </a:p>
        </p:txBody>
      </p:sp>
      <p:sp>
        <p:nvSpPr>
          <p:cNvPr id="26" name="5-Point Star 25"/>
          <p:cNvSpPr/>
          <p:nvPr/>
        </p:nvSpPr>
        <p:spPr>
          <a:xfrm>
            <a:off x="30127638" y="23865826"/>
            <a:ext cx="3600000" cy="360000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GB" sz="1800" b="1" dirty="0">
                <a:effectLst/>
                <a:ea typeface="Calibri"/>
                <a:cs typeface="Times New Roman"/>
              </a:rPr>
              <a:t>Reduction in medicines related harm</a:t>
            </a:r>
          </a:p>
        </p:txBody>
      </p:sp>
      <p:sp>
        <p:nvSpPr>
          <p:cNvPr id="27" name="5-Point Star 26"/>
          <p:cNvSpPr/>
          <p:nvPr/>
        </p:nvSpPr>
        <p:spPr>
          <a:xfrm>
            <a:off x="25005061" y="17948699"/>
            <a:ext cx="3600000" cy="3600000"/>
          </a:xfrm>
          <a:prstGeom prst="star5">
            <a:avLst/>
          </a:prstGeo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GB" sz="1800" b="1" dirty="0"/>
              <a:t>Decreased risk of falls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4494" y="18307"/>
            <a:ext cx="6414016" cy="287989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0222" y="21548699"/>
            <a:ext cx="12600000" cy="891377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05062" y="15211995"/>
            <a:ext cx="14399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ea typeface="Calibri"/>
                <a:cs typeface="Times New Roman"/>
              </a:rPr>
              <a:t>MEDICATION OPTIMISATION MDT</a:t>
            </a:r>
            <a:endParaRPr lang="en-GB" sz="3600" dirty="0">
              <a:ea typeface="Calibri"/>
              <a:cs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8759870" y="29030765"/>
            <a:ext cx="8868503" cy="12618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Poster produced by:</a:t>
            </a:r>
            <a:endParaRPr lang="en-US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Lauren Berks,  Maxine Davis, Louise Kelleher, Eleesha Pentiah Bhavini Shah, Puja Vyas and Jodie White</a:t>
            </a:r>
            <a:endParaRPr 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845333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solidFill>
            <a:srgbClr val="FF0066"/>
          </a:solidFill>
          <a:miter lim="800000"/>
          <a:headEnd/>
          <a:tailEnd/>
        </a:ln>
      </a:spPr>
      <a:bodyPr rot="0" vert="horz" wrap="square" lIns="298314" tIns="149157" rIns="298314" bIns="149157" numCol="2" anchor="t" anchorCtr="0">
        <a:spAutoFit/>
      </a:bodyPr>
      <a:lstStyle>
        <a:defPPr marL="685800" indent="-685800">
          <a:buFont typeface="Arial" panose="020B0604020202020204" pitchFamily="34" charset="0"/>
          <a:buChar char="•"/>
          <a:defRPr sz="3000" b="1" dirty="0" smtClean="0">
            <a:latin typeface="Calibri" panose="020F0502020204030204" pitchFamily="34" charset="0"/>
            <a:ea typeface="Calibri"/>
            <a:cs typeface="Times New Roman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475</Words>
  <Application>Microsoft Office PowerPoint</Application>
  <PresentationFormat>Custom</PresentationFormat>
  <Paragraphs>51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Symbol</vt:lpstr>
      <vt:lpstr>Times New Roman</vt:lpstr>
      <vt:lpstr>Office Theme</vt:lpstr>
      <vt:lpstr>PowerPoint Presentation</vt:lpstr>
    </vt:vector>
  </TitlesOfParts>
  <Company>NHS Hertfordshire ICT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KelleherL</dc:creator>
  <cp:lastModifiedBy>Angela Mason</cp:lastModifiedBy>
  <cp:revision>24</cp:revision>
  <dcterms:created xsi:type="dcterms:W3CDTF">2018-07-23T11:04:05Z</dcterms:created>
  <dcterms:modified xsi:type="dcterms:W3CDTF">2018-08-13T18:05:16Z</dcterms:modified>
</cp:coreProperties>
</file>