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1" r:id="rId3"/>
    <p:sldId id="283" r:id="rId4"/>
    <p:sldId id="285" r:id="rId5"/>
    <p:sldId id="286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57" r:id="rId16"/>
    <p:sldId id="258" r:id="rId17"/>
    <p:sldId id="262" r:id="rId18"/>
    <p:sldId id="263" r:id="rId19"/>
    <p:sldId id="264" r:id="rId20"/>
    <p:sldId id="265" r:id="rId21"/>
    <p:sldId id="266" r:id="rId22"/>
    <p:sldId id="269" r:id="rId23"/>
    <p:sldId id="27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83657"/>
            <a:ext cx="9144000" cy="182630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747D06-1A06-4CB6-8B79-778584BB2954}" type="datetime1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1830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514DB2-F62A-4E15-BC4E-E2E416763385}" type="datetime1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147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625599"/>
            <a:ext cx="2628900" cy="455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2A9B8E-20EE-415E-9CC7-6E07AB703785}" type="datetime1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248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780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7CEAA4-B76E-4BB5-BCEF-73D9D140B96D}" type="datetime1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5308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4556A0-3D93-41BB-BBB5-1B8A7985EAAF}" type="datetime1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752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81D976-6637-43B6-A2D5-87B9FA9ADEF5}" type="datetime1">
              <a:rPr lang="en-GB" smtClean="0"/>
              <a:t>15/05/2019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8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798489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311859-A6B9-4A89-8725-7C5113396FF0}" type="datetime1">
              <a:rPr lang="en-GB" smtClean="0"/>
              <a:t>15/05/2019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52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77ED33-A04F-40C9-94CE-3E481256CB1F}" type="datetime1">
              <a:rPr lang="en-GB" smtClean="0"/>
              <a:t>15/05/2019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462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2E9BFA-A343-4892-82B0-262468343B19}" type="datetime1">
              <a:rPr lang="en-GB" smtClean="0"/>
              <a:t>15/05/2019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17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6229"/>
            <a:ext cx="6172200" cy="41048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6F6A51-2D82-4454-B5BA-15BA30027C3A}" type="datetime1">
              <a:rPr lang="en-GB" smtClean="0"/>
              <a:t>15/05/2019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23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34717B-D102-468B-AD9B-57F53417C872}" type="datetime1">
              <a:rPr lang="en-GB" smtClean="0"/>
              <a:t>15/05/2019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5BC80-D2CF-4219-8382-4515DDC1E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649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91391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3963" y="6311900"/>
            <a:ext cx="5015459" cy="374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rgbClr val="0152D6"/>
                </a:solidFill>
              </a:defRPr>
            </a:lvl1pPr>
          </a:lstStyle>
          <a:p>
            <a:r>
              <a:rPr lang="en-GB" smtClean="0"/>
              <a:t>Better Health, Better Care, Better Value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006" y="222876"/>
            <a:ext cx="2740653" cy="129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7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scqipp.info/our-resources/clinical-webinars/how-to-avoid-inappropriate-prescribing-of-controlled-drugs-webinar/" TargetMode="External"/><Relationship Id="rId2" Type="http://schemas.openxmlformats.org/officeDocument/2006/relationships/hyperlink" Target="https://www.prescqipp.info/our-resources/clinical-webinars/dealing-with-drug-seeking-behaviour-webinar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westsuffolkccg.nhs.uk/wp-content/uploads/2018/04/2828-NHSWSCCG-Opioid-Tapering-Resource-Pack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High dose opiates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/>
              <a:t>Phen</a:t>
            </a:r>
            <a:r>
              <a:rPr lang="en-GB" dirty="0" smtClean="0"/>
              <a:t> May 19</a:t>
            </a:r>
          </a:p>
          <a:p>
            <a:r>
              <a:rPr lang="en-GB" dirty="0" smtClean="0"/>
              <a:t>Michael Dennis</a:t>
            </a:r>
          </a:p>
          <a:p>
            <a:r>
              <a:rPr lang="en-GB" dirty="0" err="1" smtClean="0"/>
              <a:t>ePact</a:t>
            </a:r>
            <a:r>
              <a:rPr lang="en-GB" dirty="0" smtClean="0"/>
              <a:t>, </a:t>
            </a:r>
            <a:r>
              <a:rPr lang="en-GB" dirty="0" err="1" smtClean="0"/>
              <a:t>OpenPrescribing</a:t>
            </a:r>
            <a:r>
              <a:rPr lang="en-GB" dirty="0" smtClean="0"/>
              <a:t>, PrescQipp data March 19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46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428625"/>
            <a:ext cx="113823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08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69" y="774551"/>
            <a:ext cx="9575562" cy="548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64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4822"/>
            <a:ext cx="9332259" cy="623317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70660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39" y="645459"/>
            <a:ext cx="5785900" cy="537960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078" y="1735776"/>
            <a:ext cx="6096851" cy="342947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29060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8334" y="365125"/>
            <a:ext cx="9036424" cy="1325563"/>
          </a:xfrm>
        </p:spPr>
        <p:txBody>
          <a:bodyPr/>
          <a:lstStyle/>
          <a:p>
            <a:r>
              <a:rPr lang="en-GB" dirty="0" smtClean="0"/>
              <a:t>19/20 Prescribing Quality Scheme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4" y="1406357"/>
            <a:ext cx="4031855" cy="4905543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449" y="1421921"/>
            <a:ext cx="7210593" cy="31646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787" y="4317839"/>
            <a:ext cx="3308648" cy="23682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75864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67042"/>
            <a:ext cx="5387587" cy="484485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Norfolk and Waveney CCG’s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7742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1228" y="365125"/>
            <a:ext cx="8922572" cy="1325563"/>
          </a:xfrm>
        </p:spPr>
        <p:txBody>
          <a:bodyPr/>
          <a:lstStyle/>
          <a:p>
            <a:r>
              <a:rPr lang="en-GB" dirty="0" smtClean="0"/>
              <a:t>All opiate spend by month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552" y="1613415"/>
            <a:ext cx="7513723" cy="490239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8163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003" y="1516826"/>
            <a:ext cx="7658393" cy="498499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5814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609" y="1491588"/>
            <a:ext cx="7845911" cy="51070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6213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82" y="1425341"/>
            <a:ext cx="8346141" cy="543265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7629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GB" dirty="0" smtClean="0"/>
              <a:t>Timelines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55681" y="870416"/>
            <a:ext cx="1048063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March 2016 – opioids aware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June 2017 – Faye’s story – openprescribing.net indicators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July 2017 – spoke to prescribing leads about our outlier status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Worked on an SLA for clinical pharmacist support to practice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August 2017 - met with pain team at local trust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Spoke at protected time for learning using Mark Abrahams slides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September 2017 – started engaging with GP’s on incentive scheme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Met with practice pharmacists/clinical pharmacists to discuss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December 2017 – pain team attended prescribing leads meeting to discuss case studies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January 2017 – added to proposed incentive scheme for 10% minimum reduction in items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April 2018 – spoke to PPG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July 2018 – presentation to governing body, created target trajectories for improvement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September 2018 – revisited PPG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October 2018 – media messages agreed with clinical executive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November 2018 – update to governing body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Press release and launch of ‘anyone can become addicted materials’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Media interest and radio interviews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January 2019 – Guardian article.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February 2019 – collection of further case studies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March 2019 – plan to do further press release, EDP story published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5243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2" y="301214"/>
            <a:ext cx="8896573" cy="667243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531275" y="1909483"/>
            <a:ext cx="2495774" cy="20089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Our prescribing of painkillers is moving closer to national spend. Reducing opiates hasn’t increased non-opiates</a:t>
            </a:r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8294146" y="2345167"/>
            <a:ext cx="1237129" cy="4840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84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4405" y="333487"/>
            <a:ext cx="8530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The below six practices have the highest average over the last 6 months</a:t>
            </a:r>
            <a:endParaRPr lang="en-GB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9940066" y="1676739"/>
            <a:ext cx="1796527" cy="17427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These practices are receiving supportive visits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9940066" y="3787088"/>
            <a:ext cx="1904103" cy="2463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Percentiles</a:t>
            </a:r>
          </a:p>
          <a:p>
            <a:pPr algn="ctr"/>
            <a:r>
              <a:rPr lang="en-GB" dirty="0" smtClean="0"/>
              <a:t>Kirkley Mill 99th      High Street 98</a:t>
            </a:r>
            <a:r>
              <a:rPr lang="en-GB" baseline="30000" dirty="0" smtClean="0"/>
              <a:t>th</a:t>
            </a:r>
            <a:endParaRPr lang="en-GB" dirty="0" smtClean="0"/>
          </a:p>
          <a:p>
            <a:pPr algn="ctr"/>
            <a:r>
              <a:rPr lang="en-GB" dirty="0" smtClean="0"/>
              <a:t>Beaches 98</a:t>
            </a:r>
            <a:r>
              <a:rPr lang="en-GB" baseline="30000" dirty="0" smtClean="0"/>
              <a:t>th</a:t>
            </a:r>
            <a:endParaRPr lang="en-GB" dirty="0" smtClean="0"/>
          </a:p>
          <a:p>
            <a:pPr algn="ctr"/>
            <a:r>
              <a:rPr lang="en-GB" dirty="0" smtClean="0"/>
              <a:t>Cutlers 97</a:t>
            </a:r>
            <a:r>
              <a:rPr lang="en-GB" baseline="30000" dirty="0" smtClean="0"/>
              <a:t>th</a:t>
            </a:r>
            <a:endParaRPr lang="en-GB" dirty="0" smtClean="0"/>
          </a:p>
          <a:p>
            <a:pPr algn="ctr"/>
            <a:r>
              <a:rPr lang="en-GB" dirty="0" smtClean="0"/>
              <a:t>Andaman 97</a:t>
            </a:r>
            <a:r>
              <a:rPr lang="en-GB" baseline="30000" dirty="0" smtClean="0"/>
              <a:t>th</a:t>
            </a:r>
            <a:endParaRPr lang="en-GB" dirty="0" smtClean="0"/>
          </a:p>
          <a:p>
            <a:pPr algn="ctr"/>
            <a:r>
              <a:rPr lang="en-GB" dirty="0" smtClean="0"/>
              <a:t>Longshore 97</a:t>
            </a:r>
            <a:r>
              <a:rPr lang="en-GB" baseline="30000" dirty="0" smtClean="0"/>
              <a:t>th</a:t>
            </a:r>
            <a:endParaRPr lang="en-GB" dirty="0" smtClean="0"/>
          </a:p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27" y="733597"/>
            <a:ext cx="9448800" cy="3629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77" y="3641688"/>
            <a:ext cx="93345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78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4405" y="333487"/>
            <a:ext cx="8530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The below practices have the lowest average over the last 6 months</a:t>
            </a:r>
            <a:endParaRPr lang="en-GB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9412940" y="1973707"/>
            <a:ext cx="1796527" cy="17427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Fleggburgh really is at 0</a:t>
            </a:r>
            <a:r>
              <a:rPr lang="en-GB" baseline="30000" dirty="0" smtClean="0"/>
              <a:t>th</a:t>
            </a:r>
            <a:r>
              <a:rPr lang="en-GB" dirty="0" smtClean="0"/>
              <a:t> percentile nationally!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9359153" y="4034513"/>
            <a:ext cx="1904103" cy="2463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Percentiles</a:t>
            </a:r>
          </a:p>
          <a:p>
            <a:pPr algn="ctr"/>
            <a:r>
              <a:rPr lang="en-GB" dirty="0" smtClean="0"/>
              <a:t>Bungay 66</a:t>
            </a:r>
            <a:r>
              <a:rPr lang="en-GB" baseline="30000" dirty="0" smtClean="0"/>
              <a:t>th</a:t>
            </a:r>
            <a:endParaRPr lang="en-GB" dirty="0" smtClean="0"/>
          </a:p>
          <a:p>
            <a:pPr algn="ctr"/>
            <a:r>
              <a:rPr lang="en-GB" dirty="0" smtClean="0"/>
              <a:t>Fleggburgh 0th</a:t>
            </a:r>
          </a:p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395" y="1861937"/>
            <a:ext cx="6143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1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5427"/>
            <a:ext cx="7913914" cy="1325563"/>
          </a:xfrm>
        </p:spPr>
        <p:txBody>
          <a:bodyPr/>
          <a:lstStyle/>
          <a:p>
            <a:r>
              <a:rPr lang="en-GB" dirty="0" smtClean="0"/>
              <a:t>Suggested Actions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261221" y="1190716"/>
            <a:ext cx="879975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Agree practice/locality policy on dealing with drug seeking behaviour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Identify and flag these patients (drug seekers) – constantly ordering early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Refresh high dose opiate action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Identify problem patients –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ensure these are managed consistently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Preferably by only one clinician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Avoid starting fentanyl patches </a:t>
            </a:r>
            <a:r>
              <a:rPr lang="en-GB" dirty="0" err="1" smtClean="0"/>
              <a:t>etc</a:t>
            </a:r>
            <a:r>
              <a:rPr lang="en-GB" dirty="0" smtClean="0"/>
              <a:t> for chronic pain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Cut down all CD scripts to 28 days maximum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Take meds off repeat for problem patients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Ensure there is a major message that indicates which prescriber is dealing with 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Watch the webinars on Drug Seeking Behaviour </a:t>
            </a:r>
            <a:r>
              <a:rPr lang="en-GB" b="1" u="sng" dirty="0" smtClean="0">
                <a:hlinkClick r:id="rId2"/>
              </a:rPr>
              <a:t>https</a:t>
            </a:r>
            <a:r>
              <a:rPr lang="en-GB" b="1" u="sng" dirty="0">
                <a:hlinkClick r:id="rId2"/>
              </a:rPr>
              <a:t>://www.prescqipp.info/our-resources/clinical-webinars/dealing-with-drug-seeking-behaviour-webinar/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How </a:t>
            </a:r>
            <a:r>
              <a:rPr lang="en-GB" dirty="0"/>
              <a:t>to Avoid inappropriate prescribing of Controlled </a:t>
            </a:r>
            <a:r>
              <a:rPr lang="en-GB" dirty="0" smtClean="0"/>
              <a:t>Drugs </a:t>
            </a:r>
            <a:r>
              <a:rPr lang="en-GB" b="1" u="sng" dirty="0" smtClean="0">
                <a:hlinkClick r:id="rId3"/>
              </a:rPr>
              <a:t>https</a:t>
            </a:r>
            <a:r>
              <a:rPr lang="en-GB" b="1" u="sng" dirty="0">
                <a:hlinkClick r:id="rId3"/>
              </a:rPr>
              <a:t>://www.prescqipp.info/our-resources/clinical-webinars/how-to-avoid-inappropriate-prescribing-of-controlled-drugs-webinar</a:t>
            </a:r>
            <a:r>
              <a:rPr lang="en-GB" b="1" u="sng" dirty="0" smtClean="0">
                <a:hlinkClick r:id="rId3"/>
              </a:rPr>
              <a:t>/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Use a suitable guide to tapering opiates e.g. </a:t>
            </a:r>
            <a:r>
              <a:rPr lang="en-GB" b="1" u="sng" dirty="0">
                <a:hlinkClick r:id="rId4"/>
              </a:rPr>
              <a:t>https://</a:t>
            </a:r>
            <a:r>
              <a:rPr lang="en-GB" b="1" u="sng" dirty="0" smtClean="0">
                <a:hlinkClick r:id="rId4"/>
              </a:rPr>
              <a:t>www.westsuffolkccg.nhs.uk/wp-content/uploads/2018/04/2828-NHSWSCCG-Opioid-Tapering-Resource-Pack.pdf</a:t>
            </a:r>
            <a:r>
              <a:rPr lang="en-GB" dirty="0"/>
              <a:t> 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31699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Better Health, Better Care, Better Value</a:t>
            </a:r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002" y="467602"/>
            <a:ext cx="5853056" cy="14632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042" y="2607029"/>
            <a:ext cx="8877300" cy="2000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310" y="4607279"/>
            <a:ext cx="9305925" cy="12668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192" y="635354"/>
            <a:ext cx="14097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54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98" y="159728"/>
            <a:ext cx="2934432" cy="9663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098" y="1439293"/>
            <a:ext cx="8351842" cy="19897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045" y="3054428"/>
            <a:ext cx="5406288" cy="1690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9046" y="4898728"/>
            <a:ext cx="5280149" cy="19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32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305908"/>
            <a:ext cx="5896350" cy="33153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1248508"/>
            <a:ext cx="7239000" cy="2057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908" y="363049"/>
            <a:ext cx="18192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7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312918"/>
            <a:ext cx="9417424" cy="1325563"/>
          </a:xfrm>
        </p:spPr>
        <p:txBody>
          <a:bodyPr/>
          <a:lstStyle/>
          <a:p>
            <a:r>
              <a:rPr lang="en-GB" dirty="0" smtClean="0"/>
              <a:t>18/19 prescribing incentive scheme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2477883"/>
            <a:ext cx="4876800" cy="2419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399" y="1726792"/>
            <a:ext cx="6947087" cy="392153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2639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85" y="357187"/>
            <a:ext cx="4352925" cy="6143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759" y="357187"/>
            <a:ext cx="5346831" cy="28448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4759" y="3547308"/>
            <a:ext cx="5346831" cy="283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20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428625"/>
            <a:ext cx="1137285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1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423862"/>
            <a:ext cx="1139190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85304"/>
      </p:ext>
    </p:extLst>
  </p:cSld>
  <p:clrMapOvr>
    <a:masterClrMapping/>
  </p:clrMapOvr>
</p:sld>
</file>

<file path=ppt/theme/theme1.xml><?xml version="1.0" encoding="utf-8"?>
<a:theme xmlns:a="http://schemas.openxmlformats.org/drawingml/2006/main" name="GYWCCG_2019">
  <a:themeElements>
    <a:clrScheme name="NHSGYWCCG_2017">
      <a:dk1>
        <a:srgbClr val="231F20"/>
      </a:dk1>
      <a:lt1>
        <a:srgbClr val="FFFFFF"/>
      </a:lt1>
      <a:dk2>
        <a:srgbClr val="0072C6"/>
      </a:dk2>
      <a:lt2>
        <a:srgbClr val="FFFFFF"/>
      </a:lt2>
      <a:accent1>
        <a:srgbClr val="83BB40"/>
      </a:accent1>
      <a:accent2>
        <a:srgbClr val="0072C6"/>
      </a:accent2>
      <a:accent3>
        <a:srgbClr val="83BB40"/>
      </a:accent3>
      <a:accent4>
        <a:srgbClr val="0072C6"/>
      </a:accent4>
      <a:accent5>
        <a:srgbClr val="83BB40"/>
      </a:accent5>
      <a:accent6>
        <a:srgbClr val="0072C6"/>
      </a:accent6>
      <a:hlink>
        <a:srgbClr val="0072C6"/>
      </a:hlink>
      <a:folHlink>
        <a:srgbClr val="0072C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YWCCG_2019" id="{2CC67E67-124C-4DD9-9BBF-459F55509907}" vid="{999DDF62-16C5-45A2-8387-BC14F81456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Slides GYWCCG_2019</Template>
  <TotalTime>1580</TotalTime>
  <Words>446</Words>
  <Application>Microsoft Office PowerPoint</Application>
  <PresentationFormat>Widescreen</PresentationFormat>
  <Paragraphs>61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Arial</vt:lpstr>
      <vt:lpstr>GYWCCG_2019</vt:lpstr>
      <vt:lpstr>High dose opiates</vt:lpstr>
      <vt:lpstr>Timelines</vt:lpstr>
      <vt:lpstr>PowerPoint Presentation</vt:lpstr>
      <vt:lpstr>PowerPoint Presentation</vt:lpstr>
      <vt:lpstr>PowerPoint Presentation</vt:lpstr>
      <vt:lpstr>18/19 prescribing incentive scheme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19/20 Prescribing Quality Scheme</vt:lpstr>
      <vt:lpstr>Norfolk and Waveney CCG’s</vt:lpstr>
      <vt:lpstr>All opiate spend by month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Suggested Actions</vt:lpstr>
    </vt:vector>
  </TitlesOfParts>
  <Company>NHS NELCSU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dose opiates</dc:title>
  <dc:creator>Dennis Michael (06M) Great Yarmouth and Waveney CCG</dc:creator>
  <cp:lastModifiedBy>Dennis Michael (06M) Great Yarmouth and Waveney CCG</cp:lastModifiedBy>
  <cp:revision>9</cp:revision>
  <dcterms:created xsi:type="dcterms:W3CDTF">2019-05-10T08:31:05Z</dcterms:created>
  <dcterms:modified xsi:type="dcterms:W3CDTF">2019-05-16T08:22:03Z</dcterms:modified>
</cp:coreProperties>
</file>