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9" r:id="rId6"/>
    <p:sldMasterId id="2147483715" r:id="rId7"/>
    <p:sldMasterId id="2147483727" r:id="rId8"/>
  </p:sldMasterIdLst>
  <p:notesMasterIdLst>
    <p:notesMasterId r:id="rId47"/>
  </p:notesMasterIdLst>
  <p:sldIdLst>
    <p:sldId id="1373" r:id="rId9"/>
    <p:sldId id="1377" r:id="rId10"/>
    <p:sldId id="1376" r:id="rId11"/>
    <p:sldId id="531" r:id="rId12"/>
    <p:sldId id="1353" r:id="rId13"/>
    <p:sldId id="260" r:id="rId14"/>
    <p:sldId id="311" r:id="rId15"/>
    <p:sldId id="317" r:id="rId16"/>
    <p:sldId id="273" r:id="rId17"/>
    <p:sldId id="271" r:id="rId18"/>
    <p:sldId id="1356" r:id="rId19"/>
    <p:sldId id="1359" r:id="rId20"/>
    <p:sldId id="1362" r:id="rId21"/>
    <p:sldId id="1366" r:id="rId22"/>
    <p:sldId id="1363" r:id="rId23"/>
    <p:sldId id="1360" r:id="rId24"/>
    <p:sldId id="258" r:id="rId25"/>
    <p:sldId id="1358" r:id="rId26"/>
    <p:sldId id="334" r:id="rId27"/>
    <p:sldId id="1367" r:id="rId28"/>
    <p:sldId id="1361" r:id="rId29"/>
    <p:sldId id="312" r:id="rId30"/>
    <p:sldId id="330" r:id="rId31"/>
    <p:sldId id="1365" r:id="rId32"/>
    <p:sldId id="1378" r:id="rId33"/>
    <p:sldId id="1379" r:id="rId34"/>
    <p:sldId id="267" r:id="rId35"/>
    <p:sldId id="1368" r:id="rId36"/>
    <p:sldId id="268" r:id="rId37"/>
    <p:sldId id="269" r:id="rId38"/>
    <p:sldId id="1371" r:id="rId39"/>
    <p:sldId id="1369" r:id="rId40"/>
    <p:sldId id="1381" r:id="rId41"/>
    <p:sldId id="1382" r:id="rId42"/>
    <p:sldId id="1383" r:id="rId43"/>
    <p:sldId id="1384" r:id="rId44"/>
    <p:sldId id="1380" r:id="rId45"/>
    <p:sldId id="137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Leedham-Green" initials="KL" lastIdx="4" clrIdx="0"/>
  <p:cmAuthor id="2" name="Leedham-Green, Kathleen E" initials="LKE" lastIdx="2" clrIdx="1"/>
  <p:cmAuthor id="3" name="Natasha Callender" initials="NC" lastIdx="4" clrIdx="2"/>
  <p:cmAuthor id="4" name="Frances Mortimer" initials="FM" lastIdx="11" clrIdx="3"/>
  <p:cmAuthor id="5" name="Alex Wilkinson" initials="AW" lastIdx="5" clrIdx="4"/>
  <p:cmAuthor id="6" name="Leedham-Green, Kay" initials="LGK" lastIdx="3" clrIdx="5">
    <p:extLst>
      <p:ext uri="{19B8F6BF-5375-455C-9EA6-DF929625EA0E}">
        <p15:presenceInfo xmlns:p15="http://schemas.microsoft.com/office/powerpoint/2012/main" userId="Leedham-Green, K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0B7"/>
    <a:srgbClr val="49B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0" autoAdjust="0"/>
    <p:restoredTop sz="70827" autoAdjust="0"/>
  </p:normalViewPr>
  <p:slideViewPr>
    <p:cSldViewPr snapToGrid="0">
      <p:cViewPr varScale="1">
        <p:scale>
          <a:sx n="45" d="100"/>
          <a:sy n="45" d="100"/>
        </p:scale>
        <p:origin x="1216" y="8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8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klg\Downloads\HFAMDB_135_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4"/>
              </a:solidFill>
            </c:spPr>
            <c:extLst>
              <c:ext xmlns:c16="http://schemas.microsoft.com/office/drawing/2014/chart" uri="{C3380CC4-5D6E-409C-BE32-E72D297353CC}">
                <c16:uniqueId val="{00000001-802F-4921-BC2F-FEEA06D6E5B6}"/>
              </c:ext>
            </c:extLst>
          </c:dPt>
          <c:dPt>
            <c:idx val="1"/>
            <c:invertIfNegative val="0"/>
            <c:bubble3D val="0"/>
            <c:spPr>
              <a:solidFill>
                <a:schemeClr val="accent4"/>
              </a:solidFill>
            </c:spPr>
            <c:extLst>
              <c:ext xmlns:c16="http://schemas.microsoft.com/office/drawing/2014/chart" uri="{C3380CC4-5D6E-409C-BE32-E72D297353CC}">
                <c16:uniqueId val="{00000003-802F-4921-BC2F-FEEA06D6E5B6}"/>
              </c:ext>
            </c:extLst>
          </c:dPt>
          <c:dPt>
            <c:idx val="2"/>
            <c:invertIfNegative val="0"/>
            <c:bubble3D val="0"/>
            <c:spPr>
              <a:solidFill>
                <a:schemeClr val="accent4"/>
              </a:solidFill>
            </c:spPr>
            <c:extLst>
              <c:ext xmlns:c16="http://schemas.microsoft.com/office/drawing/2014/chart" uri="{C3380CC4-5D6E-409C-BE32-E72D297353CC}">
                <c16:uniqueId val="{00000005-802F-4921-BC2F-FEEA06D6E5B6}"/>
              </c:ext>
            </c:extLst>
          </c:dPt>
          <c:dPt>
            <c:idx val="3"/>
            <c:invertIfNegative val="0"/>
            <c:bubble3D val="0"/>
            <c:spPr>
              <a:solidFill>
                <a:schemeClr val="accent4"/>
              </a:solidFill>
            </c:spPr>
            <c:extLst>
              <c:ext xmlns:c16="http://schemas.microsoft.com/office/drawing/2014/chart" uri="{C3380CC4-5D6E-409C-BE32-E72D297353CC}">
                <c16:uniqueId val="{00000007-802F-4921-BC2F-FEEA06D6E5B6}"/>
              </c:ext>
            </c:extLst>
          </c:dPt>
          <c:dPt>
            <c:idx val="4"/>
            <c:invertIfNegative val="0"/>
            <c:bubble3D val="0"/>
            <c:spPr>
              <a:solidFill>
                <a:schemeClr val="accent4"/>
              </a:solidFill>
            </c:spPr>
            <c:extLst>
              <c:ext xmlns:c16="http://schemas.microsoft.com/office/drawing/2014/chart" uri="{C3380CC4-5D6E-409C-BE32-E72D297353CC}">
                <c16:uniqueId val="{00000009-802F-4921-BC2F-FEEA06D6E5B6}"/>
              </c:ext>
            </c:extLst>
          </c:dPt>
          <c:dPt>
            <c:idx val="5"/>
            <c:invertIfNegative val="0"/>
            <c:bubble3D val="0"/>
            <c:spPr>
              <a:solidFill>
                <a:schemeClr val="accent4"/>
              </a:solidFill>
            </c:spPr>
            <c:extLst>
              <c:ext xmlns:c16="http://schemas.microsoft.com/office/drawing/2014/chart" uri="{C3380CC4-5D6E-409C-BE32-E72D297353CC}">
                <c16:uniqueId val="{0000000B-802F-4921-BC2F-FEEA06D6E5B6}"/>
              </c:ext>
            </c:extLst>
          </c:dPt>
          <c:dPt>
            <c:idx val="6"/>
            <c:invertIfNegative val="0"/>
            <c:bubble3D val="0"/>
            <c:spPr>
              <a:solidFill>
                <a:schemeClr val="accent6"/>
              </a:solidFill>
              <a:ln>
                <a:solidFill>
                  <a:schemeClr val="accent6"/>
                </a:solidFill>
              </a:ln>
            </c:spPr>
            <c:extLst>
              <c:ext xmlns:c16="http://schemas.microsoft.com/office/drawing/2014/chart" uri="{C3380CC4-5D6E-409C-BE32-E72D297353CC}">
                <c16:uniqueId val="{0000000D-802F-4921-BC2F-FEEA06D6E5B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Sheet2!$C$7:$C$19</c:f>
              <c:strCache>
                <c:ptCount val="13"/>
                <c:pt idx="0">
                  <c:v>Respimat</c:v>
                </c:pt>
                <c:pt idx="1">
                  <c:v>Enzair Breezhaler </c:v>
                </c:pt>
                <c:pt idx="2">
                  <c:v>Easyhaler</c:v>
                </c:pt>
                <c:pt idx="3">
                  <c:v>Accuhaler</c:v>
                </c:pt>
                <c:pt idx="4">
                  <c:v>Ellipta</c:v>
                </c:pt>
                <c:pt idx="5">
                  <c:v>Nexthaler</c:v>
                </c:pt>
                <c:pt idx="6">
                  <c:v>HFA152a Clenil</c:v>
                </c:pt>
                <c:pt idx="7">
                  <c:v>HFA134a Clenil</c:v>
                </c:pt>
                <c:pt idx="8">
                  <c:v>Ventolin Evohaler</c:v>
                </c:pt>
                <c:pt idx="9">
                  <c:v>Salamol</c:v>
                </c:pt>
                <c:pt idx="10">
                  <c:v>Atrovent</c:v>
                </c:pt>
                <c:pt idx="11">
                  <c:v>Fostair MDI</c:v>
                </c:pt>
                <c:pt idx="12">
                  <c:v>Flutiform</c:v>
                </c:pt>
              </c:strCache>
            </c:strRef>
          </c:cat>
          <c:val>
            <c:numRef>
              <c:f>Sheet2!$D$7:$D$19</c:f>
              <c:numCache>
                <c:formatCode>General</c:formatCode>
                <c:ptCount val="13"/>
                <c:pt idx="0">
                  <c:v>0.22</c:v>
                </c:pt>
                <c:pt idx="1">
                  <c:v>0.19</c:v>
                </c:pt>
                <c:pt idx="2">
                  <c:v>0.6</c:v>
                </c:pt>
                <c:pt idx="3">
                  <c:v>0.75</c:v>
                </c:pt>
                <c:pt idx="4">
                  <c:v>0.8</c:v>
                </c:pt>
                <c:pt idx="5">
                  <c:v>0.91700000000000004</c:v>
                </c:pt>
                <c:pt idx="6">
                  <c:v>1.88</c:v>
                </c:pt>
                <c:pt idx="7">
                  <c:v>16.600000000000001</c:v>
                </c:pt>
                <c:pt idx="8">
                  <c:v>28</c:v>
                </c:pt>
                <c:pt idx="9">
                  <c:v>10</c:v>
                </c:pt>
                <c:pt idx="10">
                  <c:v>14.3</c:v>
                </c:pt>
                <c:pt idx="11">
                  <c:v>12</c:v>
                </c:pt>
                <c:pt idx="12">
                  <c:v>36.5</c:v>
                </c:pt>
              </c:numCache>
            </c:numRef>
          </c:val>
          <c:extLst>
            <c:ext xmlns:c16="http://schemas.microsoft.com/office/drawing/2014/chart" uri="{C3380CC4-5D6E-409C-BE32-E72D297353CC}">
              <c16:uniqueId val="{0000000E-802F-4921-BC2F-FEEA06D6E5B6}"/>
            </c:ext>
          </c:extLst>
        </c:ser>
        <c:dLbls>
          <c:showLegendKey val="0"/>
          <c:showVal val="0"/>
          <c:showCatName val="0"/>
          <c:showSerName val="0"/>
          <c:showPercent val="0"/>
          <c:showBubbleSize val="0"/>
        </c:dLbls>
        <c:gapWidth val="150"/>
        <c:axId val="182617600"/>
        <c:axId val="182619136"/>
      </c:barChart>
      <c:catAx>
        <c:axId val="182617600"/>
        <c:scaling>
          <c:orientation val="minMax"/>
        </c:scaling>
        <c:delete val="0"/>
        <c:axPos val="l"/>
        <c:numFmt formatCode="General" sourceLinked="0"/>
        <c:majorTickMark val="out"/>
        <c:minorTickMark val="none"/>
        <c:tickLblPos val="nextTo"/>
        <c:crossAx val="182619136"/>
        <c:crosses val="autoZero"/>
        <c:auto val="1"/>
        <c:lblAlgn val="ctr"/>
        <c:lblOffset val="100"/>
        <c:noMultiLvlLbl val="0"/>
      </c:catAx>
      <c:valAx>
        <c:axId val="182619136"/>
        <c:scaling>
          <c:orientation val="minMax"/>
        </c:scaling>
        <c:delete val="0"/>
        <c:axPos val="b"/>
        <c:majorGridlines/>
        <c:numFmt formatCode="General" sourceLinked="1"/>
        <c:majorTickMark val="out"/>
        <c:minorTickMark val="none"/>
        <c:tickLblPos val="nextTo"/>
        <c:crossAx val="18261760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657125617479"/>
          <c:y val="2.9047584392901327E-2"/>
          <c:w val="0.68345119820781963"/>
          <c:h val="0.76289249066921716"/>
        </c:manualLayout>
      </c:layout>
      <c:barChart>
        <c:barDir val="bar"/>
        <c:grouping val="clustered"/>
        <c:varyColors val="0"/>
        <c:ser>
          <c:idx val="0"/>
          <c:order val="0"/>
          <c:spPr>
            <a:solidFill>
              <a:schemeClr val="accent6"/>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Sheet1!$H$2:$H$17</c:f>
            </c:numRef>
          </c:val>
          <c:extLst>
            <c:ext xmlns:c16="http://schemas.microsoft.com/office/drawing/2014/chart" uri="{C3380CC4-5D6E-409C-BE32-E72D297353CC}">
              <c16:uniqueId val="{00000000-052C-49E2-8F35-C655450894C1}"/>
            </c:ext>
          </c:extLst>
        </c:ser>
        <c:ser>
          <c:idx val="13"/>
          <c:order val="13"/>
          <c:spPr>
            <a:solidFill>
              <a:schemeClr val="accent5">
                <a:lumMod val="60000"/>
                <a:lumOff val="4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Sheet1!$U$2:$U$17</c:f>
            </c:numRef>
          </c:val>
          <c:extLst>
            <c:ext xmlns:c16="http://schemas.microsoft.com/office/drawing/2014/chart" uri="{C3380CC4-5D6E-409C-BE32-E72D297353CC}">
              <c16:uniqueId val="{00000001-052C-49E2-8F35-C655450894C1}"/>
            </c:ext>
          </c:extLst>
        </c:ser>
        <c:ser>
          <c:idx val="14"/>
          <c:order val="14"/>
          <c:spPr>
            <a:solidFill>
              <a:schemeClr val="accent4">
                <a:lumMod val="60000"/>
                <a:lumOff val="4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Sheet1!$V$2:$V$17</c:f>
            </c:numRef>
          </c:val>
          <c:extLst>
            <c:ext xmlns:c16="http://schemas.microsoft.com/office/drawing/2014/chart" uri="{C3380CC4-5D6E-409C-BE32-E72D297353CC}">
              <c16:uniqueId val="{00000002-052C-49E2-8F35-C655450894C1}"/>
            </c:ext>
          </c:extLst>
        </c:ser>
        <c:ser>
          <c:idx val="15"/>
          <c:order val="15"/>
          <c:spPr>
            <a:solidFill>
              <a:schemeClr val="accent6">
                <a:lumMod val="5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Sheet1!$W$2:$W$17</c:f>
            </c:numRef>
          </c:val>
          <c:extLst>
            <c:ext xmlns:c16="http://schemas.microsoft.com/office/drawing/2014/chart" uri="{C3380CC4-5D6E-409C-BE32-E72D297353CC}">
              <c16:uniqueId val="{00000003-052C-49E2-8F35-C655450894C1}"/>
            </c:ext>
          </c:extLst>
        </c:ser>
        <c:ser>
          <c:idx val="16"/>
          <c:order val="16"/>
          <c:spPr>
            <a:solidFill>
              <a:schemeClr val="accent5">
                <a:lumMod val="5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Sheet1!$X$2:$X$17</c:f>
            </c:numRef>
          </c:val>
          <c:extLst>
            <c:ext xmlns:c16="http://schemas.microsoft.com/office/drawing/2014/chart" uri="{C3380CC4-5D6E-409C-BE32-E72D297353CC}">
              <c16:uniqueId val="{00000004-052C-49E2-8F35-C655450894C1}"/>
            </c:ext>
          </c:extLst>
        </c:ser>
        <c:ser>
          <c:idx val="17"/>
          <c:order val="17"/>
          <c:spPr>
            <a:solidFill>
              <a:schemeClr val="accent4">
                <a:lumMod val="5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Sheet1!$Y$2:$Y$17</c:f>
            </c:numRef>
          </c:val>
          <c:extLst>
            <c:ext xmlns:c16="http://schemas.microsoft.com/office/drawing/2014/chart" uri="{C3380CC4-5D6E-409C-BE32-E72D297353CC}">
              <c16:uniqueId val="{00000005-052C-49E2-8F35-C655450894C1}"/>
            </c:ext>
          </c:extLst>
        </c:ser>
        <c:ser>
          <c:idx val="18"/>
          <c:order val="18"/>
          <c:spPr>
            <a:solidFill>
              <a:schemeClr val="accent6">
                <a:lumMod val="70000"/>
                <a:lumOff val="3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Sheet1!$Z$2:$Z$17</c:f>
            </c:numRef>
          </c:val>
          <c:extLst>
            <c:ext xmlns:c16="http://schemas.microsoft.com/office/drawing/2014/chart" uri="{C3380CC4-5D6E-409C-BE32-E72D297353CC}">
              <c16:uniqueId val="{00000006-052C-49E2-8F35-C655450894C1}"/>
            </c:ext>
          </c:extLst>
        </c:ser>
        <c:ser>
          <c:idx val="19"/>
          <c:order val="19"/>
          <c:spPr>
            <a:solidFill>
              <a:schemeClr val="accent5">
                <a:lumMod val="70000"/>
                <a:lumOff val="3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Sheet1!$AA$2:$AA$17</c:f>
            </c:numRef>
          </c:val>
          <c:extLst>
            <c:ext xmlns:c16="http://schemas.microsoft.com/office/drawing/2014/chart" uri="{C3380CC4-5D6E-409C-BE32-E72D297353CC}">
              <c16:uniqueId val="{00000007-052C-49E2-8F35-C655450894C1}"/>
            </c:ext>
          </c:extLst>
        </c:ser>
        <c:ser>
          <c:idx val="20"/>
          <c:order val="20"/>
          <c:spPr>
            <a:solidFill>
              <a:schemeClr val="accent4">
                <a:lumMod val="70000"/>
                <a:lumOff val="3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Sheet1!$AB$2:$AB$17</c:f>
            </c:numRef>
          </c:val>
          <c:extLst>
            <c:ext xmlns:c16="http://schemas.microsoft.com/office/drawing/2014/chart" uri="{C3380CC4-5D6E-409C-BE32-E72D297353CC}">
              <c16:uniqueId val="{00000008-052C-49E2-8F35-C655450894C1}"/>
            </c:ext>
          </c:extLst>
        </c:ser>
        <c:ser>
          <c:idx val="21"/>
          <c:order val="21"/>
          <c:spPr>
            <a:solidFill>
              <a:schemeClr val="accent6">
                <a:lumMod val="7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Sheet1!$AC$2:$AC$17</c:f>
            </c:numRef>
          </c:val>
          <c:extLst>
            <c:ext xmlns:c16="http://schemas.microsoft.com/office/drawing/2014/chart" uri="{C3380CC4-5D6E-409C-BE32-E72D297353CC}">
              <c16:uniqueId val="{00000009-052C-49E2-8F35-C655450894C1}"/>
            </c:ext>
          </c:extLst>
        </c:ser>
        <c:ser>
          <c:idx val="22"/>
          <c:order val="22"/>
          <c:spPr>
            <a:solidFill>
              <a:schemeClr val="accent5">
                <a:lumMod val="7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Sheet1!$AD$2:$AD$17</c:f>
            </c:numRef>
          </c:val>
          <c:extLst>
            <c:ext xmlns:c16="http://schemas.microsoft.com/office/drawing/2014/chart" uri="{C3380CC4-5D6E-409C-BE32-E72D297353CC}">
              <c16:uniqueId val="{0000000A-052C-49E2-8F35-C655450894C1}"/>
            </c:ext>
          </c:extLst>
        </c:ser>
        <c:ser>
          <c:idx val="23"/>
          <c:order val="23"/>
          <c:spPr>
            <a:solidFill>
              <a:schemeClr val="accent4">
                <a:lumMod val="7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Sheet1!$AE$2:$AE$17</c:f>
            </c:numRef>
          </c:val>
          <c:extLst>
            <c:ext xmlns:c16="http://schemas.microsoft.com/office/drawing/2014/chart" uri="{C3380CC4-5D6E-409C-BE32-E72D297353CC}">
              <c16:uniqueId val="{0000000B-052C-49E2-8F35-C655450894C1}"/>
            </c:ext>
          </c:extLst>
        </c:ser>
        <c:ser>
          <c:idx val="24"/>
          <c:order val="24"/>
          <c:spPr>
            <a:solidFill>
              <a:schemeClr val="accent6">
                <a:lumMod val="50000"/>
                <a:lumOff val="5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Sheet1!$AF$2:$AF$17</c:f>
            </c:numRef>
          </c:val>
          <c:extLst>
            <c:ext xmlns:c16="http://schemas.microsoft.com/office/drawing/2014/chart" uri="{C3380CC4-5D6E-409C-BE32-E72D297353CC}">
              <c16:uniqueId val="{0000000C-052C-49E2-8F35-C655450894C1}"/>
            </c:ext>
          </c:extLst>
        </c:ser>
        <c:ser>
          <c:idx val="25"/>
          <c:order val="25"/>
          <c:spPr>
            <a:solidFill>
              <a:schemeClr val="accent5">
                <a:lumMod val="50000"/>
                <a:lumOff val="5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Sheet1!$AG$2:$AG$17</c:f>
            </c:numRef>
          </c:val>
          <c:extLst>
            <c:ext xmlns:c16="http://schemas.microsoft.com/office/drawing/2014/chart" uri="{C3380CC4-5D6E-409C-BE32-E72D297353CC}">
              <c16:uniqueId val="{0000000D-052C-49E2-8F35-C655450894C1}"/>
            </c:ext>
          </c:extLst>
        </c:ser>
        <c:ser>
          <c:idx val="26"/>
          <c:order val="26"/>
          <c:spPr>
            <a:solidFill>
              <a:schemeClr val="accent4">
                <a:lumMod val="50000"/>
                <a:lumOff val="5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Sheet1!$AH$2:$AH$17</c:f>
            </c:numRef>
          </c:val>
          <c:extLst>
            <c:ext xmlns:c16="http://schemas.microsoft.com/office/drawing/2014/chart" uri="{C3380CC4-5D6E-409C-BE32-E72D297353CC}">
              <c16:uniqueId val="{0000000E-052C-49E2-8F35-C655450894C1}"/>
            </c:ext>
          </c:extLst>
        </c:ser>
        <c:ser>
          <c:idx val="27"/>
          <c:order val="27"/>
          <c:spPr>
            <a:solidFill>
              <a:schemeClr val="accent6"/>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Sheet1!$AI$2:$AI$17</c:f>
            </c:numRef>
          </c:val>
          <c:extLst>
            <c:ext xmlns:c16="http://schemas.microsoft.com/office/drawing/2014/chart" uri="{C3380CC4-5D6E-409C-BE32-E72D297353CC}">
              <c16:uniqueId val="{0000000F-052C-49E2-8F35-C655450894C1}"/>
            </c:ext>
          </c:extLst>
        </c:ser>
        <c:ser>
          <c:idx val="28"/>
          <c:order val="28"/>
          <c:spPr>
            <a:solidFill>
              <a:schemeClr val="accent5"/>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Sheet1!$AJ$2:$AJ$17</c:f>
            </c:numRef>
          </c:val>
          <c:extLst>
            <c:ext xmlns:c16="http://schemas.microsoft.com/office/drawing/2014/chart" uri="{C3380CC4-5D6E-409C-BE32-E72D297353CC}">
              <c16:uniqueId val="{00000010-052C-49E2-8F35-C655450894C1}"/>
            </c:ext>
          </c:extLst>
        </c:ser>
        <c:ser>
          <c:idx val="29"/>
          <c:order val="29"/>
          <c:spPr>
            <a:solidFill>
              <a:schemeClr val="accent4"/>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Sheet1!$AK$2:$AK$17</c:f>
            </c:numRef>
          </c:val>
          <c:extLst>
            <c:ext xmlns:c16="http://schemas.microsoft.com/office/drawing/2014/chart" uri="{C3380CC4-5D6E-409C-BE32-E72D297353CC}">
              <c16:uniqueId val="{00000011-052C-49E2-8F35-C655450894C1}"/>
            </c:ext>
          </c:extLst>
        </c:ser>
        <c:ser>
          <c:idx val="30"/>
          <c:order val="30"/>
          <c:spPr>
            <a:solidFill>
              <a:schemeClr val="accent6">
                <a:lumMod val="6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Sheet1!$AL$2:$AL$17</c:f>
            </c:numRef>
          </c:val>
          <c:extLst>
            <c:ext xmlns:c16="http://schemas.microsoft.com/office/drawing/2014/chart" uri="{C3380CC4-5D6E-409C-BE32-E72D297353CC}">
              <c16:uniqueId val="{00000012-052C-49E2-8F35-C655450894C1}"/>
            </c:ext>
          </c:extLst>
        </c:ser>
        <c:ser>
          <c:idx val="31"/>
          <c:order val="31"/>
          <c:spPr>
            <a:solidFill>
              <a:schemeClr val="accent6"/>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Sheet1!$AM$2:$AM$17</c:f>
              <c:numCache>
                <c:formatCode>General</c:formatCode>
                <c:ptCount val="16"/>
                <c:pt idx="0">
                  <c:v>0.61</c:v>
                </c:pt>
                <c:pt idx="1">
                  <c:v>0.71</c:v>
                </c:pt>
                <c:pt idx="2">
                  <c:v>0.75</c:v>
                </c:pt>
                <c:pt idx="3">
                  <c:v>0.52</c:v>
                </c:pt>
                <c:pt idx="4">
                  <c:v>0.99</c:v>
                </c:pt>
                <c:pt idx="5">
                  <c:v>0.49</c:v>
                </c:pt>
                <c:pt idx="6">
                  <c:v>0.76</c:v>
                </c:pt>
                <c:pt idx="7">
                  <c:v>0.62</c:v>
                </c:pt>
                <c:pt idx="8">
                  <c:v>0.61</c:v>
                </c:pt>
                <c:pt idx="9">
                  <c:v>0.36</c:v>
                </c:pt>
                <c:pt idx="10">
                  <c:v>0.99</c:v>
                </c:pt>
                <c:pt idx="11">
                  <c:v>0.8</c:v>
                </c:pt>
                <c:pt idx="12">
                  <c:v>0.74</c:v>
                </c:pt>
                <c:pt idx="13">
                  <c:v>0.98</c:v>
                </c:pt>
                <c:pt idx="14">
                  <c:v>0.64</c:v>
                </c:pt>
                <c:pt idx="15">
                  <c:v>1.17</c:v>
                </c:pt>
              </c:numCache>
            </c:numRef>
          </c:val>
          <c:extLst>
            <c:ext xmlns:c16="http://schemas.microsoft.com/office/drawing/2014/chart" uri="{C3380CC4-5D6E-409C-BE32-E72D297353CC}">
              <c16:uniqueId val="{00000013-052C-49E2-8F35-C655450894C1}"/>
            </c:ext>
          </c:extLst>
        </c:ser>
        <c:ser>
          <c:idx val="1"/>
          <c:order val="1"/>
          <c:spPr>
            <a:solidFill>
              <a:schemeClr val="accent5"/>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Sheet1!$I$2:$I$17</c:f>
            </c:numRef>
          </c:val>
          <c:extLst>
            <c:ext xmlns:c16="http://schemas.microsoft.com/office/drawing/2014/chart" uri="{C3380CC4-5D6E-409C-BE32-E72D297353CC}">
              <c16:uniqueId val="{00000014-052C-49E2-8F35-C655450894C1}"/>
            </c:ext>
          </c:extLst>
        </c:ser>
        <c:ser>
          <c:idx val="2"/>
          <c:order val="2"/>
          <c:spPr>
            <a:solidFill>
              <a:schemeClr val="accent4"/>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Sheet1!$J$2:$J$17</c:f>
            </c:numRef>
          </c:val>
          <c:extLst>
            <c:ext xmlns:c16="http://schemas.microsoft.com/office/drawing/2014/chart" uri="{C3380CC4-5D6E-409C-BE32-E72D297353CC}">
              <c16:uniqueId val="{00000015-052C-49E2-8F35-C655450894C1}"/>
            </c:ext>
          </c:extLst>
        </c:ser>
        <c:ser>
          <c:idx val="3"/>
          <c:order val="3"/>
          <c:spPr>
            <a:solidFill>
              <a:schemeClr val="accent6">
                <a:lumMod val="6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Sheet1!$K$2:$K$17</c:f>
            </c:numRef>
          </c:val>
          <c:extLst>
            <c:ext xmlns:c16="http://schemas.microsoft.com/office/drawing/2014/chart" uri="{C3380CC4-5D6E-409C-BE32-E72D297353CC}">
              <c16:uniqueId val="{00000016-052C-49E2-8F35-C655450894C1}"/>
            </c:ext>
          </c:extLst>
        </c:ser>
        <c:ser>
          <c:idx val="4"/>
          <c:order val="4"/>
          <c:spPr>
            <a:solidFill>
              <a:schemeClr val="accent5">
                <a:lumMod val="6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Sheet1!$L$2:$L$17</c:f>
            </c:numRef>
          </c:val>
          <c:extLst>
            <c:ext xmlns:c16="http://schemas.microsoft.com/office/drawing/2014/chart" uri="{C3380CC4-5D6E-409C-BE32-E72D297353CC}">
              <c16:uniqueId val="{00000017-052C-49E2-8F35-C655450894C1}"/>
            </c:ext>
          </c:extLst>
        </c:ser>
        <c:ser>
          <c:idx val="5"/>
          <c:order val="5"/>
          <c:spPr>
            <a:solidFill>
              <a:schemeClr val="accent4">
                <a:lumMod val="6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Sheet1!$M$2:$M$17</c:f>
            </c:numRef>
          </c:val>
          <c:extLst>
            <c:ext xmlns:c16="http://schemas.microsoft.com/office/drawing/2014/chart" uri="{C3380CC4-5D6E-409C-BE32-E72D297353CC}">
              <c16:uniqueId val="{00000018-052C-49E2-8F35-C655450894C1}"/>
            </c:ext>
          </c:extLst>
        </c:ser>
        <c:ser>
          <c:idx val="6"/>
          <c:order val="6"/>
          <c:spPr>
            <a:solidFill>
              <a:schemeClr val="accent6">
                <a:lumMod val="80000"/>
                <a:lumOff val="2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Sheet1!$N$2:$N$17</c:f>
            </c:numRef>
          </c:val>
          <c:extLst>
            <c:ext xmlns:c16="http://schemas.microsoft.com/office/drawing/2014/chart" uri="{C3380CC4-5D6E-409C-BE32-E72D297353CC}">
              <c16:uniqueId val="{00000019-052C-49E2-8F35-C655450894C1}"/>
            </c:ext>
          </c:extLst>
        </c:ser>
        <c:ser>
          <c:idx val="7"/>
          <c:order val="7"/>
          <c:spPr>
            <a:solidFill>
              <a:schemeClr val="accent5">
                <a:lumMod val="80000"/>
                <a:lumOff val="2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Sheet1!$O$2:$O$17</c:f>
            </c:numRef>
          </c:val>
          <c:extLst>
            <c:ext xmlns:c16="http://schemas.microsoft.com/office/drawing/2014/chart" uri="{C3380CC4-5D6E-409C-BE32-E72D297353CC}">
              <c16:uniqueId val="{0000001A-052C-49E2-8F35-C655450894C1}"/>
            </c:ext>
          </c:extLst>
        </c:ser>
        <c:ser>
          <c:idx val="8"/>
          <c:order val="8"/>
          <c:spPr>
            <a:solidFill>
              <a:schemeClr val="accent4">
                <a:lumMod val="80000"/>
                <a:lumOff val="2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Sheet1!$P$2:$P$17</c:f>
            </c:numRef>
          </c:val>
          <c:extLst>
            <c:ext xmlns:c16="http://schemas.microsoft.com/office/drawing/2014/chart" uri="{C3380CC4-5D6E-409C-BE32-E72D297353CC}">
              <c16:uniqueId val="{0000001B-052C-49E2-8F35-C655450894C1}"/>
            </c:ext>
          </c:extLst>
        </c:ser>
        <c:ser>
          <c:idx val="9"/>
          <c:order val="9"/>
          <c:spPr>
            <a:solidFill>
              <a:schemeClr val="accent6">
                <a:lumMod val="8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Sheet1!$Q$2:$Q$17</c:f>
            </c:numRef>
          </c:val>
          <c:extLst>
            <c:ext xmlns:c16="http://schemas.microsoft.com/office/drawing/2014/chart" uri="{C3380CC4-5D6E-409C-BE32-E72D297353CC}">
              <c16:uniqueId val="{0000001C-052C-49E2-8F35-C655450894C1}"/>
            </c:ext>
          </c:extLst>
        </c:ser>
        <c:ser>
          <c:idx val="10"/>
          <c:order val="10"/>
          <c:spPr>
            <a:solidFill>
              <a:schemeClr val="accent5">
                <a:lumMod val="8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Sheet1!$R$2:$R$17</c:f>
            </c:numRef>
          </c:val>
          <c:extLst>
            <c:ext xmlns:c16="http://schemas.microsoft.com/office/drawing/2014/chart" uri="{C3380CC4-5D6E-409C-BE32-E72D297353CC}">
              <c16:uniqueId val="{0000001D-052C-49E2-8F35-C655450894C1}"/>
            </c:ext>
          </c:extLst>
        </c:ser>
        <c:ser>
          <c:idx val="11"/>
          <c:order val="11"/>
          <c:spPr>
            <a:solidFill>
              <a:schemeClr val="accent4">
                <a:lumMod val="8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Sheet1!$S$2:$S$17</c:f>
            </c:numRef>
          </c:val>
          <c:extLst>
            <c:ext xmlns:c16="http://schemas.microsoft.com/office/drawing/2014/chart" uri="{C3380CC4-5D6E-409C-BE32-E72D297353CC}">
              <c16:uniqueId val="{0000001E-052C-49E2-8F35-C655450894C1}"/>
            </c:ext>
          </c:extLst>
        </c:ser>
        <c:ser>
          <c:idx val="12"/>
          <c:order val="12"/>
          <c:spPr>
            <a:solidFill>
              <a:schemeClr val="accent6">
                <a:lumMod val="60000"/>
                <a:lumOff val="40000"/>
              </a:schemeClr>
            </a:solidFill>
            <a:ln>
              <a:noFill/>
            </a:ln>
            <a:effectLst/>
          </c:spPr>
          <c:invertIfNegative val="0"/>
          <c:cat>
            <c:strRef>
              <c:f>Sheet1!$F$2:$G$17</c:f>
              <c:strCache>
                <c:ptCount val="16"/>
                <c:pt idx="0">
                  <c:v>Sweden</c:v>
                </c:pt>
                <c:pt idx="1">
                  <c:v>Denmark</c:v>
                </c:pt>
                <c:pt idx="2">
                  <c:v>Finland</c:v>
                </c:pt>
                <c:pt idx="3">
                  <c:v>Austria</c:v>
                </c:pt>
                <c:pt idx="4">
                  <c:v>Norway</c:v>
                </c:pt>
                <c:pt idx="5">
                  <c:v>Netherlands</c:v>
                </c:pt>
                <c:pt idx="6">
                  <c:v>Belgium</c:v>
                </c:pt>
                <c:pt idx="7">
                  <c:v>Switzerland</c:v>
                </c:pt>
                <c:pt idx="8">
                  <c:v>Portugal</c:v>
                </c:pt>
                <c:pt idx="9">
                  <c:v>Italy</c:v>
                </c:pt>
                <c:pt idx="10">
                  <c:v>Poland</c:v>
                </c:pt>
                <c:pt idx="11">
                  <c:v>Germany</c:v>
                </c:pt>
                <c:pt idx="12">
                  <c:v>France</c:v>
                </c:pt>
                <c:pt idx="13">
                  <c:v>Spain</c:v>
                </c:pt>
                <c:pt idx="14">
                  <c:v>Hungary</c:v>
                </c:pt>
                <c:pt idx="15">
                  <c:v>UK</c:v>
                </c:pt>
              </c:strCache>
            </c:strRef>
          </c:cat>
          <c:val>
            <c:numRef>
              <c:f>Sheet1!$T$2:$T$17</c:f>
            </c:numRef>
          </c:val>
          <c:extLst>
            <c:ext xmlns:c16="http://schemas.microsoft.com/office/drawing/2014/chart" uri="{C3380CC4-5D6E-409C-BE32-E72D297353CC}">
              <c16:uniqueId val="{0000001F-052C-49E2-8F35-C655450894C1}"/>
            </c:ext>
          </c:extLst>
        </c:ser>
        <c:dLbls>
          <c:showLegendKey val="0"/>
          <c:showVal val="0"/>
          <c:showCatName val="0"/>
          <c:showSerName val="0"/>
          <c:showPercent val="0"/>
          <c:showBubbleSize val="0"/>
        </c:dLbls>
        <c:gapWidth val="50"/>
        <c:axId val="1632631551"/>
        <c:axId val="1632633215"/>
      </c:barChart>
      <c:catAx>
        <c:axId val="1632631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2633215"/>
        <c:crosses val="autoZero"/>
        <c:auto val="1"/>
        <c:lblAlgn val="ctr"/>
        <c:lblOffset val="100"/>
        <c:noMultiLvlLbl val="0"/>
      </c:catAx>
      <c:valAx>
        <c:axId val="1632633215"/>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r>
                  <a:rPr lang="en-GB" b="0" dirty="0">
                    <a:solidFill>
                      <a:schemeClr val="tx1"/>
                    </a:solidFill>
                    <a:latin typeface="+mj-lt"/>
                  </a:rPr>
                  <a:t>Asthma, age-standardized death rate/100,000,</a:t>
                </a:r>
                <a:r>
                  <a:rPr lang="en-GB" b="0" baseline="0" dirty="0">
                    <a:solidFill>
                      <a:schemeClr val="tx1"/>
                    </a:solidFill>
                    <a:latin typeface="+mj-lt"/>
                  </a:rPr>
                  <a:t> </a:t>
                </a:r>
                <a:r>
                  <a:rPr lang="en-GB" b="0" dirty="0">
                    <a:solidFill>
                      <a:schemeClr val="tx1"/>
                    </a:solidFill>
                    <a:latin typeface="+mj-lt"/>
                  </a:rPr>
                  <a:t>2013</a:t>
                </a:r>
              </a:p>
            </c:rich>
          </c:tx>
          <c:layout>
            <c:manualLayout>
              <c:xMode val="edge"/>
              <c:yMode val="edge"/>
              <c:x val="0.16281925221128318"/>
              <c:y val="0.8568746296277043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2631551"/>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ata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1.png"/><Relationship Id="rId7" Type="http://schemas.openxmlformats.org/officeDocument/2006/relationships/image" Target="../media/image32.png"/><Relationship Id="rId2" Type="http://schemas.microsoft.com/office/2007/relationships/hdphoto" Target="../media/hdphoto8.wdp"/><Relationship Id="rId1" Type="http://schemas.openxmlformats.org/officeDocument/2006/relationships/image" Target="../media/image27.png"/><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12.wdp"/></Relationships>
</file>

<file path=ppt/diagrams/_rels/drawing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1.png"/><Relationship Id="rId7" Type="http://schemas.openxmlformats.org/officeDocument/2006/relationships/image" Target="../media/image32.png"/><Relationship Id="rId2" Type="http://schemas.microsoft.com/office/2007/relationships/hdphoto" Target="../media/hdphoto8.wdp"/><Relationship Id="rId1" Type="http://schemas.openxmlformats.org/officeDocument/2006/relationships/image" Target="../media/image27.png"/><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12.wdp"/></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070F9-1ACD-4BF6-9100-AFE3D89CBB54}" type="doc">
      <dgm:prSet loTypeId="urn:microsoft.com/office/officeart/2005/8/layout/process3" loCatId="process" qsTypeId="urn:microsoft.com/office/officeart/2005/8/quickstyle/simple1" qsCatId="simple" csTypeId="urn:microsoft.com/office/officeart/2005/8/colors/colorful5" csCatId="colorful" phldr="1"/>
      <dgm:spPr/>
    </dgm:pt>
    <dgm:pt modelId="{FC2AB0CD-DD8D-4AA1-86B9-8DF6635FF6F4}">
      <dgm:prSet phldrT="[Text]"/>
      <dgm:spPr/>
      <dgm:t>
        <a:bodyPr/>
        <a:lstStyle/>
        <a:p>
          <a:r>
            <a:rPr lang="en-GB" dirty="0"/>
            <a:t>Presentation</a:t>
          </a:r>
        </a:p>
        <a:p>
          <a:r>
            <a:rPr lang="en-GB" dirty="0"/>
            <a:t>Dr Frances Mortimer</a:t>
          </a:r>
        </a:p>
      </dgm:t>
    </dgm:pt>
    <dgm:pt modelId="{BAF205E2-49F4-4F02-869F-8A71D64A85C1}" type="parTrans" cxnId="{9CB4F185-1850-4065-A55E-2B17E51C945F}">
      <dgm:prSet/>
      <dgm:spPr/>
      <dgm:t>
        <a:bodyPr/>
        <a:lstStyle/>
        <a:p>
          <a:endParaRPr lang="en-GB"/>
        </a:p>
      </dgm:t>
    </dgm:pt>
    <dgm:pt modelId="{D546FE5D-B3A0-43BD-B167-575E05A6AF1C}" type="sibTrans" cxnId="{9CB4F185-1850-4065-A55E-2B17E51C945F}">
      <dgm:prSet/>
      <dgm:spPr/>
      <dgm:t>
        <a:bodyPr/>
        <a:lstStyle/>
        <a:p>
          <a:endParaRPr lang="en-GB"/>
        </a:p>
      </dgm:t>
    </dgm:pt>
    <dgm:pt modelId="{8E33EDAC-4C50-4670-A1FE-6996A105A4F1}">
      <dgm:prSet phldrT="[Text]"/>
      <dgm:spPr/>
      <dgm:t>
        <a:bodyPr/>
        <a:lstStyle/>
        <a:p>
          <a:r>
            <a:rPr lang="en-GB" dirty="0"/>
            <a:t>Consolidation</a:t>
          </a:r>
        </a:p>
        <a:p>
          <a:r>
            <a:rPr lang="en-GB" dirty="0"/>
            <a:t>Dr Kay Leedham-Green</a:t>
          </a:r>
        </a:p>
      </dgm:t>
    </dgm:pt>
    <dgm:pt modelId="{68B0737F-A44F-47D5-B4D8-17DE64303EC4}" type="parTrans" cxnId="{83576711-5EEB-4AD9-AF05-4AD8599ADB60}">
      <dgm:prSet/>
      <dgm:spPr/>
      <dgm:t>
        <a:bodyPr/>
        <a:lstStyle/>
        <a:p>
          <a:endParaRPr lang="en-GB"/>
        </a:p>
      </dgm:t>
    </dgm:pt>
    <dgm:pt modelId="{17A248A4-1F82-4202-8840-091AE24B2B75}" type="sibTrans" cxnId="{83576711-5EEB-4AD9-AF05-4AD8599ADB60}">
      <dgm:prSet/>
      <dgm:spPr/>
      <dgm:t>
        <a:bodyPr/>
        <a:lstStyle/>
        <a:p>
          <a:endParaRPr lang="en-GB"/>
        </a:p>
      </dgm:t>
    </dgm:pt>
    <dgm:pt modelId="{57AB5EE6-424D-4714-B58E-FC4C6CFA3860}">
      <dgm:prSet/>
      <dgm:spPr/>
      <dgm:t>
        <a:bodyPr/>
        <a:lstStyle/>
        <a:p>
          <a:r>
            <a:rPr lang="en-GB" dirty="0"/>
            <a:t>Optimising respiratory care</a:t>
          </a:r>
        </a:p>
      </dgm:t>
    </dgm:pt>
    <dgm:pt modelId="{FD065C12-1421-4487-B00A-886F2CB0CA79}" type="parTrans" cxnId="{8DBB4B47-66C9-4433-830E-75D975259338}">
      <dgm:prSet/>
      <dgm:spPr/>
      <dgm:t>
        <a:bodyPr/>
        <a:lstStyle/>
        <a:p>
          <a:endParaRPr lang="en-GB"/>
        </a:p>
      </dgm:t>
    </dgm:pt>
    <dgm:pt modelId="{FF6D26A5-3196-438B-8046-5BE8F8405EA4}" type="sibTrans" cxnId="{8DBB4B47-66C9-4433-830E-75D975259338}">
      <dgm:prSet/>
      <dgm:spPr/>
      <dgm:t>
        <a:bodyPr/>
        <a:lstStyle/>
        <a:p>
          <a:endParaRPr lang="en-GB"/>
        </a:p>
      </dgm:t>
    </dgm:pt>
    <dgm:pt modelId="{55E3CA18-638B-4B3A-BEC1-58EC7FA0A573}">
      <dgm:prSet/>
      <dgm:spPr/>
      <dgm:t>
        <a:bodyPr/>
        <a:lstStyle/>
        <a:p>
          <a:r>
            <a:rPr lang="en-GB" dirty="0"/>
            <a:t>Self-test quiz</a:t>
          </a:r>
        </a:p>
      </dgm:t>
    </dgm:pt>
    <dgm:pt modelId="{7645547B-34C7-47F1-87D1-2A6685B51D6F}" type="parTrans" cxnId="{FC8BE7FE-A3C6-43D6-A359-6CD3F9C8539F}">
      <dgm:prSet/>
      <dgm:spPr/>
      <dgm:t>
        <a:bodyPr/>
        <a:lstStyle/>
        <a:p>
          <a:endParaRPr lang="en-GB"/>
        </a:p>
      </dgm:t>
    </dgm:pt>
    <dgm:pt modelId="{EDFF7DB2-238E-4CDE-B407-57D079AC48AB}" type="sibTrans" cxnId="{FC8BE7FE-A3C6-43D6-A359-6CD3F9C8539F}">
      <dgm:prSet/>
      <dgm:spPr/>
      <dgm:t>
        <a:bodyPr/>
        <a:lstStyle/>
        <a:p>
          <a:endParaRPr lang="en-GB"/>
        </a:p>
      </dgm:t>
    </dgm:pt>
    <dgm:pt modelId="{0B83F3A1-9C5D-4061-A4A2-3748214A212B}">
      <dgm:prSet/>
      <dgm:spPr/>
      <dgm:t>
        <a:bodyPr/>
        <a:lstStyle/>
        <a:p>
          <a:r>
            <a:rPr lang="en-GB" dirty="0"/>
            <a:t>Q&amp;A</a:t>
          </a:r>
        </a:p>
      </dgm:t>
    </dgm:pt>
    <dgm:pt modelId="{AF1B0FB7-8428-41D6-B54F-3A6E7FFAE75B}" type="parTrans" cxnId="{CA72454D-8995-4D00-B7F0-3B1D7B0EC245}">
      <dgm:prSet/>
      <dgm:spPr/>
      <dgm:t>
        <a:bodyPr/>
        <a:lstStyle/>
        <a:p>
          <a:endParaRPr lang="en-GB"/>
        </a:p>
      </dgm:t>
    </dgm:pt>
    <dgm:pt modelId="{815EB6FB-ACEF-4A58-9488-1EB56C8D2565}" type="sibTrans" cxnId="{CA72454D-8995-4D00-B7F0-3B1D7B0EC245}">
      <dgm:prSet/>
      <dgm:spPr/>
      <dgm:t>
        <a:bodyPr/>
        <a:lstStyle/>
        <a:p>
          <a:endParaRPr lang="en-GB"/>
        </a:p>
      </dgm:t>
    </dgm:pt>
    <dgm:pt modelId="{2CB72502-CD65-4F37-8660-111162832AA8}">
      <dgm:prSet/>
      <dgm:spPr/>
      <dgm:t>
        <a:bodyPr/>
        <a:lstStyle/>
        <a:p>
          <a:r>
            <a:rPr lang="en-GB" dirty="0"/>
            <a:t>Case studies</a:t>
          </a:r>
        </a:p>
      </dgm:t>
    </dgm:pt>
    <dgm:pt modelId="{60792541-F1D3-4924-BAF0-AA8FB25933D9}" type="parTrans" cxnId="{632C642B-2327-46BF-B472-46233D259D4C}">
      <dgm:prSet/>
      <dgm:spPr/>
      <dgm:t>
        <a:bodyPr/>
        <a:lstStyle/>
        <a:p>
          <a:endParaRPr lang="en-GB"/>
        </a:p>
      </dgm:t>
    </dgm:pt>
    <dgm:pt modelId="{58136139-7CC8-4561-91E2-6532D0C738B9}" type="sibTrans" cxnId="{632C642B-2327-46BF-B472-46233D259D4C}">
      <dgm:prSet/>
      <dgm:spPr/>
      <dgm:t>
        <a:bodyPr/>
        <a:lstStyle/>
        <a:p>
          <a:endParaRPr lang="en-GB"/>
        </a:p>
      </dgm:t>
    </dgm:pt>
    <dgm:pt modelId="{EA6C6F4A-76D3-4F6E-9D1B-D1A5FA94F895}">
      <dgm:prSet/>
      <dgm:spPr/>
      <dgm:t>
        <a:bodyPr/>
        <a:lstStyle/>
        <a:p>
          <a:r>
            <a:rPr lang="en-GB" dirty="0"/>
            <a:t>Discussion</a:t>
          </a:r>
        </a:p>
      </dgm:t>
    </dgm:pt>
    <dgm:pt modelId="{1063CFE3-BD72-4440-8026-3E30BF89504A}" type="parTrans" cxnId="{6EBA7531-1711-4EA6-A214-7DC74F4D7BF8}">
      <dgm:prSet/>
      <dgm:spPr/>
      <dgm:t>
        <a:bodyPr/>
        <a:lstStyle/>
        <a:p>
          <a:endParaRPr lang="en-GB"/>
        </a:p>
      </dgm:t>
    </dgm:pt>
    <dgm:pt modelId="{7FE24FA7-778B-4001-88A0-6107A2D5FB4F}" type="sibTrans" cxnId="{6EBA7531-1711-4EA6-A214-7DC74F4D7BF8}">
      <dgm:prSet/>
      <dgm:spPr/>
      <dgm:t>
        <a:bodyPr/>
        <a:lstStyle/>
        <a:p>
          <a:endParaRPr lang="en-GB"/>
        </a:p>
      </dgm:t>
    </dgm:pt>
    <dgm:pt modelId="{C9CEA2E7-79FB-48EE-B9CC-105A753084C3}">
      <dgm:prSet/>
      <dgm:spPr/>
      <dgm:t>
        <a:bodyPr/>
        <a:lstStyle/>
        <a:p>
          <a:r>
            <a:rPr lang="en-GB" dirty="0"/>
            <a:t>Inhalers and the environment</a:t>
          </a:r>
        </a:p>
      </dgm:t>
    </dgm:pt>
    <dgm:pt modelId="{BC39F940-6AC3-4350-97AD-B6D6238E9BFB}" type="parTrans" cxnId="{80AE673E-3C68-4433-9CA7-1A3437C868D3}">
      <dgm:prSet/>
      <dgm:spPr/>
      <dgm:t>
        <a:bodyPr/>
        <a:lstStyle/>
        <a:p>
          <a:endParaRPr lang="en-GB"/>
        </a:p>
      </dgm:t>
    </dgm:pt>
    <dgm:pt modelId="{8F85D0ED-E691-42AA-A839-96664808EC94}" type="sibTrans" cxnId="{80AE673E-3C68-4433-9CA7-1A3437C868D3}">
      <dgm:prSet/>
      <dgm:spPr/>
      <dgm:t>
        <a:bodyPr/>
        <a:lstStyle/>
        <a:p>
          <a:endParaRPr lang="en-GB"/>
        </a:p>
      </dgm:t>
    </dgm:pt>
    <dgm:pt modelId="{6333E282-43A7-402B-A043-641905E2BF79}" type="pres">
      <dgm:prSet presAssocID="{6E7070F9-1ACD-4BF6-9100-AFE3D89CBB54}" presName="linearFlow" presStyleCnt="0">
        <dgm:presLayoutVars>
          <dgm:dir/>
          <dgm:animLvl val="lvl"/>
          <dgm:resizeHandles val="exact"/>
        </dgm:presLayoutVars>
      </dgm:prSet>
      <dgm:spPr/>
    </dgm:pt>
    <dgm:pt modelId="{280D3801-294A-4398-8C61-DC44A34B1356}" type="pres">
      <dgm:prSet presAssocID="{FC2AB0CD-DD8D-4AA1-86B9-8DF6635FF6F4}" presName="composite" presStyleCnt="0"/>
      <dgm:spPr/>
    </dgm:pt>
    <dgm:pt modelId="{1BA8BE9A-C1C6-4402-8A54-6378EA8F580A}" type="pres">
      <dgm:prSet presAssocID="{FC2AB0CD-DD8D-4AA1-86B9-8DF6635FF6F4}" presName="parTx" presStyleLbl="node1" presStyleIdx="0" presStyleCnt="2">
        <dgm:presLayoutVars>
          <dgm:chMax val="0"/>
          <dgm:chPref val="0"/>
          <dgm:bulletEnabled val="1"/>
        </dgm:presLayoutVars>
      </dgm:prSet>
      <dgm:spPr/>
    </dgm:pt>
    <dgm:pt modelId="{783ECA9E-33DE-4179-A205-EF459BB1514B}" type="pres">
      <dgm:prSet presAssocID="{FC2AB0CD-DD8D-4AA1-86B9-8DF6635FF6F4}" presName="parSh" presStyleLbl="node1" presStyleIdx="0" presStyleCnt="2"/>
      <dgm:spPr/>
    </dgm:pt>
    <dgm:pt modelId="{370A7434-3A5D-47CD-AD1C-AAE4F2B3050A}" type="pres">
      <dgm:prSet presAssocID="{FC2AB0CD-DD8D-4AA1-86B9-8DF6635FF6F4}" presName="desTx" presStyleLbl="fgAcc1" presStyleIdx="0" presStyleCnt="2">
        <dgm:presLayoutVars>
          <dgm:bulletEnabled val="1"/>
        </dgm:presLayoutVars>
      </dgm:prSet>
      <dgm:spPr/>
    </dgm:pt>
    <dgm:pt modelId="{F3508110-E752-4989-86A6-34F630CD1DFA}" type="pres">
      <dgm:prSet presAssocID="{D546FE5D-B3A0-43BD-B167-575E05A6AF1C}" presName="sibTrans" presStyleLbl="sibTrans2D1" presStyleIdx="0" presStyleCnt="1"/>
      <dgm:spPr/>
    </dgm:pt>
    <dgm:pt modelId="{5B0E6E6A-1563-426A-A437-D4BB955423D6}" type="pres">
      <dgm:prSet presAssocID="{D546FE5D-B3A0-43BD-B167-575E05A6AF1C}" presName="connTx" presStyleLbl="sibTrans2D1" presStyleIdx="0" presStyleCnt="1"/>
      <dgm:spPr/>
    </dgm:pt>
    <dgm:pt modelId="{080AD71C-0212-46EC-B12F-399386E5ADA2}" type="pres">
      <dgm:prSet presAssocID="{8E33EDAC-4C50-4670-A1FE-6996A105A4F1}" presName="composite" presStyleCnt="0"/>
      <dgm:spPr/>
    </dgm:pt>
    <dgm:pt modelId="{5750B5A7-BB37-4ABD-BF63-1AAE89024735}" type="pres">
      <dgm:prSet presAssocID="{8E33EDAC-4C50-4670-A1FE-6996A105A4F1}" presName="parTx" presStyleLbl="node1" presStyleIdx="0" presStyleCnt="2">
        <dgm:presLayoutVars>
          <dgm:chMax val="0"/>
          <dgm:chPref val="0"/>
          <dgm:bulletEnabled val="1"/>
        </dgm:presLayoutVars>
      </dgm:prSet>
      <dgm:spPr/>
    </dgm:pt>
    <dgm:pt modelId="{E8D145F1-BAAC-45AA-97DD-9D02634E2A11}" type="pres">
      <dgm:prSet presAssocID="{8E33EDAC-4C50-4670-A1FE-6996A105A4F1}" presName="parSh" presStyleLbl="node1" presStyleIdx="1" presStyleCnt="2"/>
      <dgm:spPr/>
    </dgm:pt>
    <dgm:pt modelId="{91C54252-F2BD-4152-9CCE-9C24ACA0EA92}" type="pres">
      <dgm:prSet presAssocID="{8E33EDAC-4C50-4670-A1FE-6996A105A4F1}" presName="desTx" presStyleLbl="fgAcc1" presStyleIdx="1" presStyleCnt="2">
        <dgm:presLayoutVars>
          <dgm:bulletEnabled val="1"/>
        </dgm:presLayoutVars>
      </dgm:prSet>
      <dgm:spPr/>
    </dgm:pt>
  </dgm:ptLst>
  <dgm:cxnLst>
    <dgm:cxn modelId="{83576711-5EEB-4AD9-AF05-4AD8599ADB60}" srcId="{6E7070F9-1ACD-4BF6-9100-AFE3D89CBB54}" destId="{8E33EDAC-4C50-4670-A1FE-6996A105A4F1}" srcOrd="1" destOrd="0" parTransId="{68B0737F-A44F-47D5-B4D8-17DE64303EC4}" sibTransId="{17A248A4-1F82-4202-8840-091AE24B2B75}"/>
    <dgm:cxn modelId="{787F3815-874F-4C94-9760-CA76AE99B9EE}" type="presOf" srcId="{FC2AB0CD-DD8D-4AA1-86B9-8DF6635FF6F4}" destId="{783ECA9E-33DE-4179-A205-EF459BB1514B}" srcOrd="1" destOrd="0" presId="urn:microsoft.com/office/officeart/2005/8/layout/process3"/>
    <dgm:cxn modelId="{632C642B-2327-46BF-B472-46233D259D4C}" srcId="{8E33EDAC-4C50-4670-A1FE-6996A105A4F1}" destId="{2CB72502-CD65-4F37-8660-111162832AA8}" srcOrd="2" destOrd="0" parTransId="{60792541-F1D3-4924-BAF0-AA8FB25933D9}" sibTransId="{58136139-7CC8-4561-91E2-6532D0C738B9}"/>
    <dgm:cxn modelId="{6EBA7531-1711-4EA6-A214-7DC74F4D7BF8}" srcId="{8E33EDAC-4C50-4670-A1FE-6996A105A4F1}" destId="{EA6C6F4A-76D3-4F6E-9D1B-D1A5FA94F895}" srcOrd="3" destOrd="0" parTransId="{1063CFE3-BD72-4440-8026-3E30BF89504A}" sibTransId="{7FE24FA7-778B-4001-88A0-6107A2D5FB4F}"/>
    <dgm:cxn modelId="{7285E731-A454-4B98-A37E-68383DF361C2}" type="presOf" srcId="{FC2AB0CD-DD8D-4AA1-86B9-8DF6635FF6F4}" destId="{1BA8BE9A-C1C6-4402-8A54-6378EA8F580A}" srcOrd="0" destOrd="0" presId="urn:microsoft.com/office/officeart/2005/8/layout/process3"/>
    <dgm:cxn modelId="{B6FB1B3D-44EB-4AA8-AA25-E2038D7431CE}" type="presOf" srcId="{EA6C6F4A-76D3-4F6E-9D1B-D1A5FA94F895}" destId="{91C54252-F2BD-4152-9CCE-9C24ACA0EA92}" srcOrd="0" destOrd="3" presId="urn:microsoft.com/office/officeart/2005/8/layout/process3"/>
    <dgm:cxn modelId="{80AE673E-3C68-4433-9CA7-1A3437C868D3}" srcId="{FC2AB0CD-DD8D-4AA1-86B9-8DF6635FF6F4}" destId="{C9CEA2E7-79FB-48EE-B9CC-105A753084C3}" srcOrd="1" destOrd="0" parTransId="{BC39F940-6AC3-4350-97AD-B6D6238E9BFB}" sibTransId="{8F85D0ED-E691-42AA-A839-96664808EC94}"/>
    <dgm:cxn modelId="{FD64695E-7CA6-4736-B53B-CB1AA6B490EF}" type="presOf" srcId="{D546FE5D-B3A0-43BD-B167-575E05A6AF1C}" destId="{5B0E6E6A-1563-426A-A437-D4BB955423D6}" srcOrd="1" destOrd="0" presId="urn:microsoft.com/office/officeart/2005/8/layout/process3"/>
    <dgm:cxn modelId="{C67A8D45-554B-46E6-AFB6-FBB2962749C2}" type="presOf" srcId="{C9CEA2E7-79FB-48EE-B9CC-105A753084C3}" destId="{370A7434-3A5D-47CD-AD1C-AAE4F2B3050A}" srcOrd="0" destOrd="1" presId="urn:microsoft.com/office/officeart/2005/8/layout/process3"/>
    <dgm:cxn modelId="{8DBB4B47-66C9-4433-830E-75D975259338}" srcId="{FC2AB0CD-DD8D-4AA1-86B9-8DF6635FF6F4}" destId="{57AB5EE6-424D-4714-B58E-FC4C6CFA3860}" srcOrd="0" destOrd="0" parTransId="{FD065C12-1421-4487-B00A-886F2CB0CA79}" sibTransId="{FF6D26A5-3196-438B-8046-5BE8F8405EA4}"/>
    <dgm:cxn modelId="{CA72454D-8995-4D00-B7F0-3B1D7B0EC245}" srcId="{8E33EDAC-4C50-4670-A1FE-6996A105A4F1}" destId="{0B83F3A1-9C5D-4061-A4A2-3748214A212B}" srcOrd="1" destOrd="0" parTransId="{AF1B0FB7-8428-41D6-B54F-3A6E7FFAE75B}" sibTransId="{815EB6FB-ACEF-4A58-9488-1EB56C8D2565}"/>
    <dgm:cxn modelId="{50222471-DA86-44C5-A8DC-C95F618908EA}" type="presOf" srcId="{D546FE5D-B3A0-43BD-B167-575E05A6AF1C}" destId="{F3508110-E752-4989-86A6-34F630CD1DFA}" srcOrd="0" destOrd="0" presId="urn:microsoft.com/office/officeart/2005/8/layout/process3"/>
    <dgm:cxn modelId="{1C342856-C2BB-4FE4-B58E-86C8C1CEC1B7}" type="presOf" srcId="{55E3CA18-638B-4B3A-BEC1-58EC7FA0A573}" destId="{91C54252-F2BD-4152-9CCE-9C24ACA0EA92}" srcOrd="0" destOrd="0" presId="urn:microsoft.com/office/officeart/2005/8/layout/process3"/>
    <dgm:cxn modelId="{9CB4F185-1850-4065-A55E-2B17E51C945F}" srcId="{6E7070F9-1ACD-4BF6-9100-AFE3D89CBB54}" destId="{FC2AB0CD-DD8D-4AA1-86B9-8DF6635FF6F4}" srcOrd="0" destOrd="0" parTransId="{BAF205E2-49F4-4F02-869F-8A71D64A85C1}" sibTransId="{D546FE5D-B3A0-43BD-B167-575E05A6AF1C}"/>
    <dgm:cxn modelId="{475A638B-67C4-4A23-A9E7-48CF4AD53C77}" type="presOf" srcId="{6E7070F9-1ACD-4BF6-9100-AFE3D89CBB54}" destId="{6333E282-43A7-402B-A043-641905E2BF79}" srcOrd="0" destOrd="0" presId="urn:microsoft.com/office/officeart/2005/8/layout/process3"/>
    <dgm:cxn modelId="{709F09A1-9805-4A7F-BBB5-C04AC46EF5E6}" type="presOf" srcId="{8E33EDAC-4C50-4670-A1FE-6996A105A4F1}" destId="{5750B5A7-BB37-4ABD-BF63-1AAE89024735}" srcOrd="0" destOrd="0" presId="urn:microsoft.com/office/officeart/2005/8/layout/process3"/>
    <dgm:cxn modelId="{A8E625AC-6193-4845-AE92-3121A1383EBC}" type="presOf" srcId="{0B83F3A1-9C5D-4061-A4A2-3748214A212B}" destId="{91C54252-F2BD-4152-9CCE-9C24ACA0EA92}" srcOrd="0" destOrd="1" presId="urn:microsoft.com/office/officeart/2005/8/layout/process3"/>
    <dgm:cxn modelId="{744B0EB8-A0D2-49DC-B514-5C62678BE716}" type="presOf" srcId="{2CB72502-CD65-4F37-8660-111162832AA8}" destId="{91C54252-F2BD-4152-9CCE-9C24ACA0EA92}" srcOrd="0" destOrd="2" presId="urn:microsoft.com/office/officeart/2005/8/layout/process3"/>
    <dgm:cxn modelId="{1B597AD5-8C4B-411F-827F-FDB2C7DAE960}" type="presOf" srcId="{8E33EDAC-4C50-4670-A1FE-6996A105A4F1}" destId="{E8D145F1-BAAC-45AA-97DD-9D02634E2A11}" srcOrd="1" destOrd="0" presId="urn:microsoft.com/office/officeart/2005/8/layout/process3"/>
    <dgm:cxn modelId="{51A1D9DA-90CB-4E38-9881-21A6BCD14796}" type="presOf" srcId="{57AB5EE6-424D-4714-B58E-FC4C6CFA3860}" destId="{370A7434-3A5D-47CD-AD1C-AAE4F2B3050A}" srcOrd="0" destOrd="0" presId="urn:microsoft.com/office/officeart/2005/8/layout/process3"/>
    <dgm:cxn modelId="{FC8BE7FE-A3C6-43D6-A359-6CD3F9C8539F}" srcId="{8E33EDAC-4C50-4670-A1FE-6996A105A4F1}" destId="{55E3CA18-638B-4B3A-BEC1-58EC7FA0A573}" srcOrd="0" destOrd="0" parTransId="{7645547B-34C7-47F1-87D1-2A6685B51D6F}" sibTransId="{EDFF7DB2-238E-4CDE-B407-57D079AC48AB}"/>
    <dgm:cxn modelId="{E3FE22C2-F436-4184-A2D0-2F978943104E}" type="presParOf" srcId="{6333E282-43A7-402B-A043-641905E2BF79}" destId="{280D3801-294A-4398-8C61-DC44A34B1356}" srcOrd="0" destOrd="0" presId="urn:microsoft.com/office/officeart/2005/8/layout/process3"/>
    <dgm:cxn modelId="{B792E555-AE00-4DEA-A951-F98570299803}" type="presParOf" srcId="{280D3801-294A-4398-8C61-DC44A34B1356}" destId="{1BA8BE9A-C1C6-4402-8A54-6378EA8F580A}" srcOrd="0" destOrd="0" presId="urn:microsoft.com/office/officeart/2005/8/layout/process3"/>
    <dgm:cxn modelId="{875B04C7-4209-4AB8-9079-3492DF614CCC}" type="presParOf" srcId="{280D3801-294A-4398-8C61-DC44A34B1356}" destId="{783ECA9E-33DE-4179-A205-EF459BB1514B}" srcOrd="1" destOrd="0" presId="urn:microsoft.com/office/officeart/2005/8/layout/process3"/>
    <dgm:cxn modelId="{E07F09F1-0158-46A2-A51C-B62DBAD3B0CA}" type="presParOf" srcId="{280D3801-294A-4398-8C61-DC44A34B1356}" destId="{370A7434-3A5D-47CD-AD1C-AAE4F2B3050A}" srcOrd="2" destOrd="0" presId="urn:microsoft.com/office/officeart/2005/8/layout/process3"/>
    <dgm:cxn modelId="{B067F6C4-1390-423D-B82A-3776D631285E}" type="presParOf" srcId="{6333E282-43A7-402B-A043-641905E2BF79}" destId="{F3508110-E752-4989-86A6-34F630CD1DFA}" srcOrd="1" destOrd="0" presId="urn:microsoft.com/office/officeart/2005/8/layout/process3"/>
    <dgm:cxn modelId="{AB7037CE-045E-410F-9FCC-FCE88AF73DC4}" type="presParOf" srcId="{F3508110-E752-4989-86A6-34F630CD1DFA}" destId="{5B0E6E6A-1563-426A-A437-D4BB955423D6}" srcOrd="0" destOrd="0" presId="urn:microsoft.com/office/officeart/2005/8/layout/process3"/>
    <dgm:cxn modelId="{EB8B6B4A-F015-4436-A873-9E20F4E00270}" type="presParOf" srcId="{6333E282-43A7-402B-A043-641905E2BF79}" destId="{080AD71C-0212-46EC-B12F-399386E5ADA2}" srcOrd="2" destOrd="0" presId="urn:microsoft.com/office/officeart/2005/8/layout/process3"/>
    <dgm:cxn modelId="{6904CEF4-0C3A-476E-8B97-2AF4A724595E}" type="presParOf" srcId="{080AD71C-0212-46EC-B12F-399386E5ADA2}" destId="{5750B5A7-BB37-4ABD-BF63-1AAE89024735}" srcOrd="0" destOrd="0" presId="urn:microsoft.com/office/officeart/2005/8/layout/process3"/>
    <dgm:cxn modelId="{3541EBE7-9ED4-44EB-8B4C-92EB2103D737}" type="presParOf" srcId="{080AD71C-0212-46EC-B12F-399386E5ADA2}" destId="{E8D145F1-BAAC-45AA-97DD-9D02634E2A11}" srcOrd="1" destOrd="0" presId="urn:microsoft.com/office/officeart/2005/8/layout/process3"/>
    <dgm:cxn modelId="{A7020343-8F56-470B-AFFE-274B99E92F57}" type="presParOf" srcId="{080AD71C-0212-46EC-B12F-399386E5ADA2}" destId="{91C54252-F2BD-4152-9CCE-9C24ACA0EA9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C2E50-7478-463A-9DC2-A3226C368FFE}"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DCF522ED-6519-4470-8D2E-2DC630FD03FA}">
      <dgm:prSet phldrT="[Text]" custT="1"/>
      <dgm:spPr/>
      <dgm:t>
        <a:bodyPr/>
        <a:lstStyle/>
        <a:p>
          <a:r>
            <a:rPr lang="en-GB" sz="2000" b="1" dirty="0"/>
            <a:t>Right diagnosis</a:t>
          </a:r>
        </a:p>
      </dgm:t>
    </dgm:pt>
    <dgm:pt modelId="{FCE897EC-0B18-4FE5-BCB0-01968C2A73F1}" type="parTrans" cxnId="{0370CC53-1F6D-43D0-82ED-5676C4E65E2F}">
      <dgm:prSet/>
      <dgm:spPr/>
      <dgm:t>
        <a:bodyPr/>
        <a:lstStyle/>
        <a:p>
          <a:endParaRPr lang="en-GB" sz="2400"/>
        </a:p>
      </dgm:t>
    </dgm:pt>
    <dgm:pt modelId="{3ED6AB3C-C6EF-4121-8C73-55C166E2F462}" type="sibTrans" cxnId="{0370CC53-1F6D-43D0-82ED-5676C4E65E2F}">
      <dgm:prSet/>
      <dgm:spPr/>
      <dgm:t>
        <a:bodyPr/>
        <a:lstStyle/>
        <a:p>
          <a:endParaRPr lang="en-GB" sz="2400"/>
        </a:p>
      </dgm:t>
    </dgm:pt>
    <dgm:pt modelId="{16CF3E6A-AC37-4B4E-9AD8-E390B46EEAA2}">
      <dgm:prSet phldrT="[Text]" custT="1"/>
      <dgm:spPr/>
      <dgm:t>
        <a:bodyPr/>
        <a:lstStyle/>
        <a:p>
          <a:r>
            <a:rPr lang="en-GB" sz="1600" dirty="0"/>
            <a:t>Patients on inhalers without a diagnosis!</a:t>
          </a:r>
        </a:p>
      </dgm:t>
    </dgm:pt>
    <dgm:pt modelId="{C2A231A4-7FB0-4C59-9FD3-AF716B5FBA92}" type="parTrans" cxnId="{217ADB26-6DD4-41C4-9CF3-A919BEDA5C86}">
      <dgm:prSet/>
      <dgm:spPr/>
      <dgm:t>
        <a:bodyPr/>
        <a:lstStyle/>
        <a:p>
          <a:endParaRPr lang="en-GB" sz="2400"/>
        </a:p>
      </dgm:t>
    </dgm:pt>
    <dgm:pt modelId="{51DDBEAB-2757-4DEB-A2E7-8878E35E6711}" type="sibTrans" cxnId="{217ADB26-6DD4-41C4-9CF3-A919BEDA5C86}">
      <dgm:prSet/>
      <dgm:spPr/>
      <dgm:t>
        <a:bodyPr/>
        <a:lstStyle/>
        <a:p>
          <a:endParaRPr lang="en-GB" sz="2400"/>
        </a:p>
      </dgm:t>
    </dgm:pt>
    <dgm:pt modelId="{E97191CA-5528-4122-A842-BBC881F89C1E}">
      <dgm:prSet phldrT="[Text]" custT="1"/>
      <dgm:spPr/>
      <dgm:t>
        <a:bodyPr/>
        <a:lstStyle/>
        <a:p>
          <a:r>
            <a:rPr lang="en-GB" sz="2000" b="1" dirty="0"/>
            <a:t>Right drug</a:t>
          </a:r>
        </a:p>
      </dgm:t>
    </dgm:pt>
    <dgm:pt modelId="{9499C60D-4D2E-4246-9291-4C657B02C8F6}" type="parTrans" cxnId="{5C81B475-2540-40FE-89FC-8431F0D8AB8D}">
      <dgm:prSet/>
      <dgm:spPr/>
      <dgm:t>
        <a:bodyPr/>
        <a:lstStyle/>
        <a:p>
          <a:endParaRPr lang="en-GB" sz="2400"/>
        </a:p>
      </dgm:t>
    </dgm:pt>
    <dgm:pt modelId="{A5A336E3-1F90-41C5-9066-C52A6D042AD4}" type="sibTrans" cxnId="{5C81B475-2540-40FE-89FC-8431F0D8AB8D}">
      <dgm:prSet/>
      <dgm:spPr/>
      <dgm:t>
        <a:bodyPr/>
        <a:lstStyle/>
        <a:p>
          <a:endParaRPr lang="en-GB" sz="2400"/>
        </a:p>
      </dgm:t>
    </dgm:pt>
    <dgm:pt modelId="{F62399BE-570E-407B-88FA-E0500D31976B}">
      <dgm:prSet phldrT="[Text]" custT="1"/>
      <dgm:spPr/>
      <dgm:t>
        <a:bodyPr/>
        <a:lstStyle/>
        <a:p>
          <a:r>
            <a:rPr lang="en-GB" sz="1600" dirty="0"/>
            <a:t>Address over-reliance on relievers (SABA/LABA), under-use of preventers (ICS)</a:t>
          </a:r>
        </a:p>
      </dgm:t>
    </dgm:pt>
    <dgm:pt modelId="{9E71C981-CEF6-44F7-BE69-4467F51187AC}" type="parTrans" cxnId="{C7C81F13-1724-4015-9808-9997F01A7282}">
      <dgm:prSet/>
      <dgm:spPr/>
      <dgm:t>
        <a:bodyPr/>
        <a:lstStyle/>
        <a:p>
          <a:endParaRPr lang="en-GB" sz="2400"/>
        </a:p>
      </dgm:t>
    </dgm:pt>
    <dgm:pt modelId="{A6FDC920-4966-4F32-B628-0C851841D61F}" type="sibTrans" cxnId="{C7C81F13-1724-4015-9808-9997F01A7282}">
      <dgm:prSet/>
      <dgm:spPr/>
      <dgm:t>
        <a:bodyPr/>
        <a:lstStyle/>
        <a:p>
          <a:endParaRPr lang="en-GB" sz="2400"/>
        </a:p>
      </dgm:t>
    </dgm:pt>
    <dgm:pt modelId="{A54073A3-7158-47D5-A393-88A4D45FC75D}">
      <dgm:prSet phldrT="[Text]" custT="1"/>
      <dgm:spPr>
        <a:solidFill>
          <a:srgbClr val="49BF64"/>
        </a:solidFill>
      </dgm:spPr>
      <dgm:t>
        <a:bodyPr tIns="0"/>
        <a:lstStyle/>
        <a:p>
          <a:r>
            <a:rPr lang="en-GB" sz="2000" b="1" dirty="0"/>
            <a:t>Right device</a:t>
          </a:r>
        </a:p>
      </dgm:t>
    </dgm:pt>
    <dgm:pt modelId="{C3FC17FF-E835-4987-BCBC-1CA1575E9B9A}" type="parTrans" cxnId="{918EA34D-B4E9-47DD-B787-F7AEFB14458D}">
      <dgm:prSet/>
      <dgm:spPr/>
      <dgm:t>
        <a:bodyPr/>
        <a:lstStyle/>
        <a:p>
          <a:endParaRPr lang="en-GB" sz="2400"/>
        </a:p>
      </dgm:t>
    </dgm:pt>
    <dgm:pt modelId="{6A3DCBCC-AACE-482D-A96F-19650BD25CA2}" type="sibTrans" cxnId="{918EA34D-B4E9-47DD-B787-F7AEFB14458D}">
      <dgm:prSet/>
      <dgm:spPr/>
      <dgm:t>
        <a:bodyPr/>
        <a:lstStyle/>
        <a:p>
          <a:endParaRPr lang="en-GB" sz="2400"/>
        </a:p>
      </dgm:t>
    </dgm:pt>
    <dgm:pt modelId="{27B211EC-6B14-4D90-9DB2-9AE730245A37}">
      <dgm:prSet phldrT="[Text]" custT="1"/>
      <dgm:spPr/>
      <dgm:t>
        <a:bodyPr/>
        <a:lstStyle/>
        <a:p>
          <a:r>
            <a:rPr lang="en-GB" sz="2000" b="1" dirty="0"/>
            <a:t>Right disposal</a:t>
          </a:r>
        </a:p>
      </dgm:t>
    </dgm:pt>
    <dgm:pt modelId="{3FC02B45-3E2D-4134-BA96-0641E4C34111}" type="parTrans" cxnId="{909B3DB0-1026-4754-8730-790FCD71399E}">
      <dgm:prSet/>
      <dgm:spPr/>
      <dgm:t>
        <a:bodyPr/>
        <a:lstStyle/>
        <a:p>
          <a:endParaRPr lang="en-GB" sz="2400"/>
        </a:p>
      </dgm:t>
    </dgm:pt>
    <dgm:pt modelId="{C3DED531-528E-4610-ABE2-AC4425D460B7}" type="sibTrans" cxnId="{909B3DB0-1026-4754-8730-790FCD71399E}">
      <dgm:prSet/>
      <dgm:spPr/>
      <dgm:t>
        <a:bodyPr/>
        <a:lstStyle/>
        <a:p>
          <a:endParaRPr lang="en-GB" sz="2400"/>
        </a:p>
      </dgm:t>
    </dgm:pt>
    <dgm:pt modelId="{F00FA3D7-A14F-4B28-B500-72BF750E05C4}">
      <dgm:prSet phldrT="[Text]" custT="1"/>
      <dgm:spPr>
        <a:solidFill>
          <a:srgbClr val="49BF64"/>
        </a:solidFill>
      </dgm:spPr>
      <dgm:t>
        <a:bodyPr tIns="0"/>
        <a:lstStyle/>
        <a:p>
          <a:r>
            <a:rPr lang="en-GB" sz="1600" dirty="0"/>
            <a:t>Dry powder inhalers or soft mist inhalers where clinically appropriate</a:t>
          </a:r>
        </a:p>
      </dgm:t>
    </dgm:pt>
    <dgm:pt modelId="{3DDF21F6-21D2-4A17-ABCD-9694C4A2CE3A}" type="parTrans" cxnId="{5C10BD38-BC24-4DAE-A504-1CB2302DA442}">
      <dgm:prSet/>
      <dgm:spPr/>
      <dgm:t>
        <a:bodyPr/>
        <a:lstStyle/>
        <a:p>
          <a:endParaRPr lang="en-GB" sz="2400"/>
        </a:p>
      </dgm:t>
    </dgm:pt>
    <dgm:pt modelId="{2933294A-2072-44F2-97E2-EB5E775D0F72}" type="sibTrans" cxnId="{5C10BD38-BC24-4DAE-A504-1CB2302DA442}">
      <dgm:prSet/>
      <dgm:spPr/>
      <dgm:t>
        <a:bodyPr/>
        <a:lstStyle/>
        <a:p>
          <a:endParaRPr lang="en-GB" sz="2400"/>
        </a:p>
      </dgm:t>
    </dgm:pt>
    <dgm:pt modelId="{CF7E949C-BBD2-4E75-885F-FFDDBE370585}">
      <dgm:prSet phldrT="[Text]" custT="1"/>
      <dgm:spPr/>
      <dgm:t>
        <a:bodyPr/>
        <a:lstStyle/>
        <a:p>
          <a:r>
            <a:rPr lang="en-GB" sz="1600" dirty="0"/>
            <a:t>Return all aerosol inhalers for incineration / recycling</a:t>
          </a:r>
        </a:p>
      </dgm:t>
    </dgm:pt>
    <dgm:pt modelId="{9316449A-EBD1-4469-B75F-13A37A3EC061}" type="parTrans" cxnId="{8F35BEA2-5E0E-49E7-9007-E716C85EB984}">
      <dgm:prSet/>
      <dgm:spPr/>
      <dgm:t>
        <a:bodyPr/>
        <a:lstStyle/>
        <a:p>
          <a:endParaRPr lang="en-GB" sz="2400"/>
        </a:p>
      </dgm:t>
    </dgm:pt>
    <dgm:pt modelId="{5531C0E7-A9A4-4030-B36F-097EDD2222FA}" type="sibTrans" cxnId="{8F35BEA2-5E0E-49E7-9007-E716C85EB984}">
      <dgm:prSet/>
      <dgm:spPr/>
      <dgm:t>
        <a:bodyPr/>
        <a:lstStyle/>
        <a:p>
          <a:endParaRPr lang="en-GB" sz="2400"/>
        </a:p>
      </dgm:t>
    </dgm:pt>
    <dgm:pt modelId="{C6585B31-02B2-4426-B612-3CA449595378}">
      <dgm:prSet phldrT="[Text]" custT="1"/>
      <dgm:spPr>
        <a:solidFill>
          <a:srgbClr val="49BF64"/>
        </a:solidFill>
      </dgm:spPr>
      <dgm:t>
        <a:bodyPr tIns="0"/>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If aerosol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pMDI</a:t>
          </a:r>
          <a:r>
            <a:rPr lang="en-GB" sz="1600" dirty="0">
              <a:effectLst/>
              <a:latin typeface="Calibri" panose="020F0502020204030204" pitchFamily="34" charset="0"/>
              <a:ea typeface="Calibri" panose="020F0502020204030204" pitchFamily="34" charset="0"/>
              <a:cs typeface="Times New Roman" panose="02020603050405020304" pitchFamily="18" charset="0"/>
            </a:rPr>
            <a:t>) inhalers are needed, then choose brand and regime to minimise carbon footprint</a:t>
          </a:r>
          <a:endParaRPr lang="en-GB" sz="1600" dirty="0"/>
        </a:p>
      </dgm:t>
    </dgm:pt>
    <dgm:pt modelId="{C4199E75-2618-4501-ACD1-2914081335ED}" type="parTrans" cxnId="{917C4077-E13A-4690-BA59-3BF8C4ED6E2C}">
      <dgm:prSet/>
      <dgm:spPr/>
      <dgm:t>
        <a:bodyPr/>
        <a:lstStyle/>
        <a:p>
          <a:endParaRPr lang="en-GB" sz="2400"/>
        </a:p>
      </dgm:t>
    </dgm:pt>
    <dgm:pt modelId="{891EBA8E-DEBE-4701-A21E-5EFF4A949048}" type="sibTrans" cxnId="{917C4077-E13A-4690-BA59-3BF8C4ED6E2C}">
      <dgm:prSet/>
      <dgm:spPr/>
      <dgm:t>
        <a:bodyPr/>
        <a:lstStyle/>
        <a:p>
          <a:endParaRPr lang="en-GB" sz="2400"/>
        </a:p>
      </dgm:t>
    </dgm:pt>
    <dgm:pt modelId="{96A11741-CA4A-4BC2-8D8A-67C7BEB5F7D9}">
      <dgm:prSet phldrT="[Text]" custT="1"/>
      <dgm:spPr/>
      <dgm:t>
        <a:bodyPr/>
        <a:lstStyle/>
        <a:p>
          <a:r>
            <a:rPr lang="en-GB" sz="2000" dirty="0"/>
            <a:t>Better care, </a:t>
          </a:r>
          <a:br>
            <a:rPr lang="en-GB" sz="2000" dirty="0"/>
          </a:br>
          <a:r>
            <a:rPr lang="en-GB" sz="2000" dirty="0"/>
            <a:t>greener care</a:t>
          </a:r>
        </a:p>
      </dgm:t>
    </dgm:pt>
    <dgm:pt modelId="{37958660-BE15-48FF-9344-284B9EF81B8D}" type="parTrans" cxnId="{C4B02F66-F739-4DB5-AFAF-0D837AA2DA0E}">
      <dgm:prSet/>
      <dgm:spPr/>
      <dgm:t>
        <a:bodyPr/>
        <a:lstStyle/>
        <a:p>
          <a:endParaRPr lang="en-GB" sz="2400"/>
        </a:p>
      </dgm:t>
    </dgm:pt>
    <dgm:pt modelId="{2F0B51F9-C62E-4757-9A63-7C88CF7C9BAC}" type="sibTrans" cxnId="{C4B02F66-F739-4DB5-AFAF-0D837AA2DA0E}">
      <dgm:prSet/>
      <dgm:spPr/>
      <dgm:t>
        <a:bodyPr/>
        <a:lstStyle/>
        <a:p>
          <a:endParaRPr lang="en-GB" sz="2400"/>
        </a:p>
      </dgm:t>
    </dgm:pt>
    <dgm:pt modelId="{4B2531DC-439B-4E26-8802-EA6997E6CFD9}">
      <dgm:prSet phldrT="[Text]" custT="1"/>
      <dgm:spPr/>
      <dgm:t>
        <a:bodyPr/>
        <a:lstStyle/>
        <a:p>
          <a:r>
            <a:rPr lang="en-GB" sz="1600" dirty="0"/>
            <a:t>Pollution, smoke, housing…</a:t>
          </a:r>
        </a:p>
      </dgm:t>
    </dgm:pt>
    <dgm:pt modelId="{9A14C876-1AF6-45EF-9D5F-7AB5649FDB77}" type="parTrans" cxnId="{F7FA0A4B-44D7-44F3-95DE-6EC4B6272156}">
      <dgm:prSet/>
      <dgm:spPr/>
      <dgm:t>
        <a:bodyPr/>
        <a:lstStyle/>
        <a:p>
          <a:endParaRPr lang="en-GB" sz="2400"/>
        </a:p>
      </dgm:t>
    </dgm:pt>
    <dgm:pt modelId="{7F077E6D-E444-48C4-97DF-456B95EE3362}" type="sibTrans" cxnId="{F7FA0A4B-44D7-44F3-95DE-6EC4B6272156}">
      <dgm:prSet/>
      <dgm:spPr/>
      <dgm:t>
        <a:bodyPr/>
        <a:lstStyle/>
        <a:p>
          <a:endParaRPr lang="en-GB" sz="2400"/>
        </a:p>
      </dgm:t>
    </dgm:pt>
    <dgm:pt modelId="{A1B4035A-86E1-4F7B-8A2B-86D2E1F7B5A6}">
      <dgm:prSet phldrT="[Text]" custT="1"/>
      <dgm:spPr/>
      <dgm:t>
        <a:bodyPr/>
        <a:lstStyle/>
        <a:p>
          <a:r>
            <a:rPr lang="en-GB" sz="1600" dirty="0"/>
            <a:t>Optimise local return schemes</a:t>
          </a:r>
        </a:p>
      </dgm:t>
    </dgm:pt>
    <dgm:pt modelId="{D81ED893-2DCB-4E6D-A0C7-6D56D2B91EE2}" type="parTrans" cxnId="{DB9CE8B1-161C-43F6-AD50-D95B9FE39A42}">
      <dgm:prSet/>
      <dgm:spPr/>
      <dgm:t>
        <a:bodyPr/>
        <a:lstStyle/>
        <a:p>
          <a:endParaRPr lang="en-GB" sz="2400"/>
        </a:p>
      </dgm:t>
    </dgm:pt>
    <dgm:pt modelId="{FB7187CA-0E7D-4198-AE59-9EB819CFD29B}" type="sibTrans" cxnId="{DB9CE8B1-161C-43F6-AD50-D95B9FE39A42}">
      <dgm:prSet/>
      <dgm:spPr/>
      <dgm:t>
        <a:bodyPr/>
        <a:lstStyle/>
        <a:p>
          <a:endParaRPr lang="en-GB" sz="2400"/>
        </a:p>
      </dgm:t>
    </dgm:pt>
    <dgm:pt modelId="{CB3B74A9-2BB7-4DF4-8CEE-4DC45D197DF6}">
      <dgm:prSet phldrT="[Text]" custT="1"/>
      <dgm:spPr/>
      <dgm:t>
        <a:bodyPr/>
        <a:lstStyle/>
        <a:p>
          <a:r>
            <a:rPr lang="en-GB" sz="1600" dirty="0"/>
            <a:t>Severe asthma vs suboptimal inhaler technique</a:t>
          </a:r>
        </a:p>
      </dgm:t>
    </dgm:pt>
    <dgm:pt modelId="{207B9DCA-40E8-48F4-9880-5459858DB9D7}" type="parTrans" cxnId="{FB156517-0275-40B2-A547-D1896A417609}">
      <dgm:prSet/>
      <dgm:spPr/>
      <dgm:t>
        <a:bodyPr/>
        <a:lstStyle/>
        <a:p>
          <a:endParaRPr lang="en-GB" sz="2400"/>
        </a:p>
      </dgm:t>
    </dgm:pt>
    <dgm:pt modelId="{1FFDFB98-E355-487C-8D77-2137579ED6AC}" type="sibTrans" cxnId="{FB156517-0275-40B2-A547-D1896A417609}">
      <dgm:prSet/>
      <dgm:spPr/>
      <dgm:t>
        <a:bodyPr/>
        <a:lstStyle/>
        <a:p>
          <a:endParaRPr lang="en-GB" sz="2400"/>
        </a:p>
      </dgm:t>
    </dgm:pt>
    <dgm:pt modelId="{07F43A1E-18A9-459A-B134-7B51C78AA9EF}">
      <dgm:prSet phldrT="[Text]" custT="1"/>
      <dgm:spPr/>
      <dgm:t>
        <a:bodyPr/>
        <a:lstStyle/>
        <a:p>
          <a:r>
            <a:rPr lang="en-GB" sz="1600" dirty="0"/>
            <a:t>Optimise according to guidelines e.g. consider MART (combined maintenance and reliever therapy)</a:t>
          </a:r>
        </a:p>
      </dgm:t>
    </dgm:pt>
    <dgm:pt modelId="{046D5B15-D458-4C16-8682-63A66C94D357}" type="parTrans" cxnId="{C6B4F308-9700-4A41-B0C3-F84C442067A1}">
      <dgm:prSet/>
      <dgm:spPr/>
      <dgm:t>
        <a:bodyPr/>
        <a:lstStyle/>
        <a:p>
          <a:endParaRPr lang="en-GB" sz="2400"/>
        </a:p>
      </dgm:t>
    </dgm:pt>
    <dgm:pt modelId="{C62D0039-842A-4CF6-99F6-1036608BA520}" type="sibTrans" cxnId="{C6B4F308-9700-4A41-B0C3-F84C442067A1}">
      <dgm:prSet/>
      <dgm:spPr/>
      <dgm:t>
        <a:bodyPr/>
        <a:lstStyle/>
        <a:p>
          <a:endParaRPr lang="en-GB" sz="2400"/>
        </a:p>
      </dgm:t>
    </dgm:pt>
    <dgm:pt modelId="{70E99049-CED9-41FE-8A6D-85CAE6A5699B}">
      <dgm:prSet phldrT="[Text]" custT="1"/>
      <dgm:spPr>
        <a:solidFill>
          <a:srgbClr val="49BF64"/>
        </a:solidFill>
      </dgm:spPr>
      <dgm:t>
        <a:bodyPr tIns="0"/>
        <a:lstStyle/>
        <a:p>
          <a:r>
            <a:rPr lang="en-GB" sz="1600" dirty="0"/>
            <a:t>Optimise drug delivery / inhaler technique </a:t>
          </a:r>
        </a:p>
      </dgm:t>
    </dgm:pt>
    <dgm:pt modelId="{5446A702-667E-438E-A098-1F64AF8523B7}" type="parTrans" cxnId="{1F458DF4-B629-4BB3-BFDC-459426CB62A8}">
      <dgm:prSet/>
      <dgm:spPr/>
      <dgm:t>
        <a:bodyPr/>
        <a:lstStyle/>
        <a:p>
          <a:endParaRPr lang="en-GB" sz="2400"/>
        </a:p>
      </dgm:t>
    </dgm:pt>
    <dgm:pt modelId="{583A0236-23BD-429C-9289-4732FADDC6F2}" type="sibTrans" cxnId="{1F458DF4-B629-4BB3-BFDC-459426CB62A8}">
      <dgm:prSet/>
      <dgm:spPr/>
      <dgm:t>
        <a:bodyPr/>
        <a:lstStyle/>
        <a:p>
          <a:endParaRPr lang="en-GB" sz="2400"/>
        </a:p>
      </dgm:t>
    </dgm:pt>
    <dgm:pt modelId="{5CD8B544-BBA7-4EE4-BD6E-11D915247A7F}" type="pres">
      <dgm:prSet presAssocID="{05DC2E50-7478-463A-9DC2-A3226C368FFE}" presName="diagram" presStyleCnt="0">
        <dgm:presLayoutVars>
          <dgm:chMax val="1"/>
          <dgm:dir/>
          <dgm:animLvl val="ctr"/>
          <dgm:resizeHandles val="exact"/>
        </dgm:presLayoutVars>
      </dgm:prSet>
      <dgm:spPr/>
    </dgm:pt>
    <dgm:pt modelId="{7D3EFD14-D032-4365-8272-984506D14B60}" type="pres">
      <dgm:prSet presAssocID="{05DC2E50-7478-463A-9DC2-A3226C368FFE}" presName="matrix" presStyleCnt="0"/>
      <dgm:spPr/>
    </dgm:pt>
    <dgm:pt modelId="{116C45E6-D0F8-41A4-BBC9-DA7F98F54AED}" type="pres">
      <dgm:prSet presAssocID="{05DC2E50-7478-463A-9DC2-A3226C368FFE}" presName="tile1" presStyleLbl="node1" presStyleIdx="0" presStyleCnt="4"/>
      <dgm:spPr/>
    </dgm:pt>
    <dgm:pt modelId="{9CFEFA58-45AB-4DB5-A12C-DE99C04EE143}" type="pres">
      <dgm:prSet presAssocID="{05DC2E50-7478-463A-9DC2-A3226C368FFE}" presName="tile1text" presStyleLbl="node1" presStyleIdx="0" presStyleCnt="4">
        <dgm:presLayoutVars>
          <dgm:chMax val="0"/>
          <dgm:chPref val="0"/>
          <dgm:bulletEnabled val="1"/>
        </dgm:presLayoutVars>
      </dgm:prSet>
      <dgm:spPr/>
    </dgm:pt>
    <dgm:pt modelId="{8FA04673-046E-42E5-8D0A-1BDB7DBDBD6E}" type="pres">
      <dgm:prSet presAssocID="{05DC2E50-7478-463A-9DC2-A3226C368FFE}" presName="tile2" presStyleLbl="node1" presStyleIdx="1" presStyleCnt="4"/>
      <dgm:spPr/>
    </dgm:pt>
    <dgm:pt modelId="{18C432FB-87BE-4E7B-B812-460C04FDBFAE}" type="pres">
      <dgm:prSet presAssocID="{05DC2E50-7478-463A-9DC2-A3226C368FFE}" presName="tile2text" presStyleLbl="node1" presStyleIdx="1" presStyleCnt="4">
        <dgm:presLayoutVars>
          <dgm:chMax val="0"/>
          <dgm:chPref val="0"/>
          <dgm:bulletEnabled val="1"/>
        </dgm:presLayoutVars>
      </dgm:prSet>
      <dgm:spPr/>
    </dgm:pt>
    <dgm:pt modelId="{B0E682EE-6E51-4D16-95EC-34317B9AE54A}" type="pres">
      <dgm:prSet presAssocID="{05DC2E50-7478-463A-9DC2-A3226C368FFE}" presName="tile3" presStyleLbl="node1" presStyleIdx="2" presStyleCnt="4"/>
      <dgm:spPr/>
    </dgm:pt>
    <dgm:pt modelId="{591B434D-7A26-481D-A78E-B6112E7373A3}" type="pres">
      <dgm:prSet presAssocID="{05DC2E50-7478-463A-9DC2-A3226C368FFE}" presName="tile3text" presStyleLbl="node1" presStyleIdx="2" presStyleCnt="4">
        <dgm:presLayoutVars>
          <dgm:chMax val="0"/>
          <dgm:chPref val="0"/>
          <dgm:bulletEnabled val="1"/>
        </dgm:presLayoutVars>
      </dgm:prSet>
      <dgm:spPr/>
    </dgm:pt>
    <dgm:pt modelId="{D50BB764-B47F-4427-8EC5-5E8FF9B5EE60}" type="pres">
      <dgm:prSet presAssocID="{05DC2E50-7478-463A-9DC2-A3226C368FFE}" presName="tile4" presStyleLbl="node1" presStyleIdx="3" presStyleCnt="4"/>
      <dgm:spPr/>
    </dgm:pt>
    <dgm:pt modelId="{AFD9F9BB-9FDA-4204-B839-9CE839C3306C}" type="pres">
      <dgm:prSet presAssocID="{05DC2E50-7478-463A-9DC2-A3226C368FFE}" presName="tile4text" presStyleLbl="node1" presStyleIdx="3" presStyleCnt="4">
        <dgm:presLayoutVars>
          <dgm:chMax val="0"/>
          <dgm:chPref val="0"/>
          <dgm:bulletEnabled val="1"/>
        </dgm:presLayoutVars>
      </dgm:prSet>
      <dgm:spPr/>
    </dgm:pt>
    <dgm:pt modelId="{27BA6049-549A-4243-9C92-4F8D811BAC07}" type="pres">
      <dgm:prSet presAssocID="{05DC2E50-7478-463A-9DC2-A3226C368FFE}" presName="centerTile" presStyleLbl="fgShp" presStyleIdx="0" presStyleCnt="1">
        <dgm:presLayoutVars>
          <dgm:chMax val="0"/>
          <dgm:chPref val="0"/>
        </dgm:presLayoutVars>
      </dgm:prSet>
      <dgm:spPr/>
    </dgm:pt>
  </dgm:ptLst>
  <dgm:cxnLst>
    <dgm:cxn modelId="{F4A82002-9DEE-44F1-B1EE-3F892F77F460}" type="presOf" srcId="{CB3B74A9-2BB7-4DF4-8CEE-4DC45D197DF6}" destId="{9CFEFA58-45AB-4DB5-A12C-DE99C04EE143}" srcOrd="1" destOrd="2" presId="urn:microsoft.com/office/officeart/2005/8/layout/matrix1"/>
    <dgm:cxn modelId="{C6B4F308-9700-4A41-B0C3-F84C442067A1}" srcId="{E97191CA-5528-4122-A842-BBC881F89C1E}" destId="{07F43A1E-18A9-459A-B134-7B51C78AA9EF}" srcOrd="1" destOrd="0" parTransId="{046D5B15-D458-4C16-8682-63A66C94D357}" sibTransId="{C62D0039-842A-4CF6-99F6-1036608BA520}"/>
    <dgm:cxn modelId="{CE96C50A-9695-4575-86D0-02EA8BA4B3B3}" type="presOf" srcId="{A54073A3-7158-47D5-A393-88A4D45FC75D}" destId="{B0E682EE-6E51-4D16-95EC-34317B9AE54A}" srcOrd="0" destOrd="0" presId="urn:microsoft.com/office/officeart/2005/8/layout/matrix1"/>
    <dgm:cxn modelId="{73579C12-823F-4482-8317-9C35CFA26CD7}" type="presOf" srcId="{16CF3E6A-AC37-4B4E-9AD8-E390B46EEAA2}" destId="{9CFEFA58-45AB-4DB5-A12C-DE99C04EE143}" srcOrd="1" destOrd="1" presId="urn:microsoft.com/office/officeart/2005/8/layout/matrix1"/>
    <dgm:cxn modelId="{C7C81F13-1724-4015-9808-9997F01A7282}" srcId="{E97191CA-5528-4122-A842-BBC881F89C1E}" destId="{F62399BE-570E-407B-88FA-E0500D31976B}" srcOrd="0" destOrd="0" parTransId="{9E71C981-CEF6-44F7-BE69-4467F51187AC}" sibTransId="{A6FDC920-4966-4F32-B628-0C851841D61F}"/>
    <dgm:cxn modelId="{FB156517-0275-40B2-A547-D1896A417609}" srcId="{DCF522ED-6519-4470-8D2E-2DC630FD03FA}" destId="{CB3B74A9-2BB7-4DF4-8CEE-4DC45D197DF6}" srcOrd="1" destOrd="0" parTransId="{207B9DCA-40E8-48F4-9880-5459858DB9D7}" sibTransId="{1FFDFB98-E355-487C-8D77-2137579ED6AC}"/>
    <dgm:cxn modelId="{2460611D-BD6A-48E5-8F14-2A90C06903C2}" type="presOf" srcId="{70E99049-CED9-41FE-8A6D-85CAE6A5699B}" destId="{591B434D-7A26-481D-A78E-B6112E7373A3}" srcOrd="1" destOrd="3" presId="urn:microsoft.com/office/officeart/2005/8/layout/matrix1"/>
    <dgm:cxn modelId="{217ADB26-6DD4-41C4-9CF3-A919BEDA5C86}" srcId="{DCF522ED-6519-4470-8D2E-2DC630FD03FA}" destId="{16CF3E6A-AC37-4B4E-9AD8-E390B46EEAA2}" srcOrd="0" destOrd="0" parTransId="{C2A231A4-7FB0-4C59-9FD3-AF716B5FBA92}" sibTransId="{51DDBEAB-2757-4DEB-A2E7-8878E35E6711}"/>
    <dgm:cxn modelId="{8699D92C-E287-4259-9AFC-567F5D45813A}" type="presOf" srcId="{DCF522ED-6519-4470-8D2E-2DC630FD03FA}" destId="{116C45E6-D0F8-41A4-BBC9-DA7F98F54AED}" srcOrd="0" destOrd="0" presId="urn:microsoft.com/office/officeart/2005/8/layout/matrix1"/>
    <dgm:cxn modelId="{F1AEBF2F-CCC4-4D0E-978E-8781687423F9}" type="presOf" srcId="{07F43A1E-18A9-459A-B134-7B51C78AA9EF}" destId="{8FA04673-046E-42E5-8D0A-1BDB7DBDBD6E}" srcOrd="0" destOrd="2" presId="urn:microsoft.com/office/officeart/2005/8/layout/matrix1"/>
    <dgm:cxn modelId="{5B5AF52F-5AD9-4B33-BFE3-F40A24B6C47F}" type="presOf" srcId="{4B2531DC-439B-4E26-8802-EA6997E6CFD9}" destId="{9CFEFA58-45AB-4DB5-A12C-DE99C04EE143}" srcOrd="1" destOrd="3" presId="urn:microsoft.com/office/officeart/2005/8/layout/matrix1"/>
    <dgm:cxn modelId="{0382C432-A0B7-4189-8041-704A6E077CB7}" type="presOf" srcId="{27B211EC-6B14-4D90-9DB2-9AE730245A37}" destId="{D50BB764-B47F-4427-8EC5-5E8FF9B5EE60}" srcOrd="0" destOrd="0" presId="urn:microsoft.com/office/officeart/2005/8/layout/matrix1"/>
    <dgm:cxn modelId="{21C61F34-C2AC-48F1-AAE5-5CBDF00BC015}" type="presOf" srcId="{CF7E949C-BBD2-4E75-885F-FFDDBE370585}" destId="{D50BB764-B47F-4427-8EC5-5E8FF9B5EE60}" srcOrd="0" destOrd="1" presId="urn:microsoft.com/office/officeart/2005/8/layout/matrix1"/>
    <dgm:cxn modelId="{56463034-62E8-4519-8D52-4696372FD91C}" type="presOf" srcId="{DCF522ED-6519-4470-8D2E-2DC630FD03FA}" destId="{9CFEFA58-45AB-4DB5-A12C-DE99C04EE143}" srcOrd="1" destOrd="0" presId="urn:microsoft.com/office/officeart/2005/8/layout/matrix1"/>
    <dgm:cxn modelId="{4F826C34-76EC-41DF-9BB3-440CD049B376}" type="presOf" srcId="{F00FA3D7-A14F-4B28-B500-72BF750E05C4}" destId="{B0E682EE-6E51-4D16-95EC-34317B9AE54A}" srcOrd="0" destOrd="1" presId="urn:microsoft.com/office/officeart/2005/8/layout/matrix1"/>
    <dgm:cxn modelId="{E2B50735-A9A3-4E46-9C02-CC96E1963D37}" type="presOf" srcId="{07F43A1E-18A9-459A-B134-7B51C78AA9EF}" destId="{18C432FB-87BE-4E7B-B812-460C04FDBFAE}" srcOrd="1" destOrd="2" presId="urn:microsoft.com/office/officeart/2005/8/layout/matrix1"/>
    <dgm:cxn modelId="{5C10BD38-BC24-4DAE-A504-1CB2302DA442}" srcId="{A54073A3-7158-47D5-A393-88A4D45FC75D}" destId="{F00FA3D7-A14F-4B28-B500-72BF750E05C4}" srcOrd="0" destOrd="0" parTransId="{3DDF21F6-21D2-4A17-ABCD-9694C4A2CE3A}" sibTransId="{2933294A-2072-44F2-97E2-EB5E775D0F72}"/>
    <dgm:cxn modelId="{D4AC9F3E-C1B2-47C8-83FB-E7C2CFE74072}" type="presOf" srcId="{F00FA3D7-A14F-4B28-B500-72BF750E05C4}" destId="{591B434D-7A26-481D-A78E-B6112E7373A3}" srcOrd="1" destOrd="1" presId="urn:microsoft.com/office/officeart/2005/8/layout/matrix1"/>
    <dgm:cxn modelId="{BBEC203F-36FD-48F6-99B4-D3FD5C03583B}" type="presOf" srcId="{A54073A3-7158-47D5-A393-88A4D45FC75D}" destId="{591B434D-7A26-481D-A78E-B6112E7373A3}" srcOrd="1" destOrd="0" presId="urn:microsoft.com/office/officeart/2005/8/layout/matrix1"/>
    <dgm:cxn modelId="{3CB75862-2666-45C9-86B0-2FCCBC8E6D7D}" type="presOf" srcId="{F62399BE-570E-407B-88FA-E0500D31976B}" destId="{18C432FB-87BE-4E7B-B812-460C04FDBFAE}" srcOrd="1" destOrd="1" presId="urn:microsoft.com/office/officeart/2005/8/layout/matrix1"/>
    <dgm:cxn modelId="{D3633543-2153-47F0-98F3-C41AE6AFE5EA}" type="presOf" srcId="{27B211EC-6B14-4D90-9DB2-9AE730245A37}" destId="{AFD9F9BB-9FDA-4204-B839-9CE839C3306C}" srcOrd="1" destOrd="0" presId="urn:microsoft.com/office/officeart/2005/8/layout/matrix1"/>
    <dgm:cxn modelId="{C4B02F66-F739-4DB5-AFAF-0D837AA2DA0E}" srcId="{05DC2E50-7478-463A-9DC2-A3226C368FFE}" destId="{96A11741-CA4A-4BC2-8D8A-67C7BEB5F7D9}" srcOrd="0" destOrd="0" parTransId="{37958660-BE15-48FF-9344-284B9EF81B8D}" sibTransId="{2F0B51F9-C62E-4757-9A63-7C88CF7C9BAC}"/>
    <dgm:cxn modelId="{7E7EF649-6942-4729-AB83-677A8629246A}" type="presOf" srcId="{16CF3E6A-AC37-4B4E-9AD8-E390B46EEAA2}" destId="{116C45E6-D0F8-41A4-BBC9-DA7F98F54AED}" srcOrd="0" destOrd="1" presId="urn:microsoft.com/office/officeart/2005/8/layout/matrix1"/>
    <dgm:cxn modelId="{E226D26A-6A96-4ADF-A55C-63C676A90B03}" type="presOf" srcId="{CB3B74A9-2BB7-4DF4-8CEE-4DC45D197DF6}" destId="{116C45E6-D0F8-41A4-BBC9-DA7F98F54AED}" srcOrd="0" destOrd="2" presId="urn:microsoft.com/office/officeart/2005/8/layout/matrix1"/>
    <dgm:cxn modelId="{F7FA0A4B-44D7-44F3-95DE-6EC4B6272156}" srcId="{DCF522ED-6519-4470-8D2E-2DC630FD03FA}" destId="{4B2531DC-439B-4E26-8802-EA6997E6CFD9}" srcOrd="2" destOrd="0" parTransId="{9A14C876-1AF6-45EF-9D5F-7AB5649FDB77}" sibTransId="{7F077E6D-E444-48C4-97DF-456B95EE3362}"/>
    <dgm:cxn modelId="{918EA34D-B4E9-47DD-B787-F7AEFB14458D}" srcId="{96A11741-CA4A-4BC2-8D8A-67C7BEB5F7D9}" destId="{A54073A3-7158-47D5-A393-88A4D45FC75D}" srcOrd="2" destOrd="0" parTransId="{C3FC17FF-E835-4987-BCBC-1CA1575E9B9A}" sibTransId="{6A3DCBCC-AACE-482D-A96F-19650BD25CA2}"/>
    <dgm:cxn modelId="{172DB26F-E299-4338-A7B4-7CEA7827AF1C}" type="presOf" srcId="{E97191CA-5528-4122-A842-BBC881F89C1E}" destId="{8FA04673-046E-42E5-8D0A-1BDB7DBDBD6E}" srcOrd="0" destOrd="0" presId="urn:microsoft.com/office/officeart/2005/8/layout/matrix1"/>
    <dgm:cxn modelId="{0370CC53-1F6D-43D0-82ED-5676C4E65E2F}" srcId="{96A11741-CA4A-4BC2-8D8A-67C7BEB5F7D9}" destId="{DCF522ED-6519-4470-8D2E-2DC630FD03FA}" srcOrd="0" destOrd="0" parTransId="{FCE897EC-0B18-4FE5-BCB0-01968C2A73F1}" sibTransId="{3ED6AB3C-C6EF-4121-8C73-55C166E2F462}"/>
    <dgm:cxn modelId="{3C0D0B74-A7F9-4093-A9C4-D4F106F4348B}" type="presOf" srcId="{F62399BE-570E-407B-88FA-E0500D31976B}" destId="{8FA04673-046E-42E5-8D0A-1BDB7DBDBD6E}" srcOrd="0" destOrd="1" presId="urn:microsoft.com/office/officeart/2005/8/layout/matrix1"/>
    <dgm:cxn modelId="{5C81B475-2540-40FE-89FC-8431F0D8AB8D}" srcId="{96A11741-CA4A-4BC2-8D8A-67C7BEB5F7D9}" destId="{E97191CA-5528-4122-A842-BBC881F89C1E}" srcOrd="1" destOrd="0" parTransId="{9499C60D-4D2E-4246-9291-4C657B02C8F6}" sibTransId="{A5A336E3-1F90-41C5-9066-C52A6D042AD4}"/>
    <dgm:cxn modelId="{917C4077-E13A-4690-BA59-3BF8C4ED6E2C}" srcId="{A54073A3-7158-47D5-A393-88A4D45FC75D}" destId="{C6585B31-02B2-4426-B612-3CA449595378}" srcOrd="1" destOrd="0" parTransId="{C4199E75-2618-4501-ACD1-2914081335ED}" sibTransId="{891EBA8E-DEBE-4701-A21E-5EFF4A949048}"/>
    <dgm:cxn modelId="{B5AF7682-A8B8-499E-881A-646251A13DB7}" type="presOf" srcId="{96A11741-CA4A-4BC2-8D8A-67C7BEB5F7D9}" destId="{27BA6049-549A-4243-9C92-4F8D811BAC07}" srcOrd="0" destOrd="0" presId="urn:microsoft.com/office/officeart/2005/8/layout/matrix1"/>
    <dgm:cxn modelId="{CA5F668F-EA1A-4C13-84A2-998DC9CD8F42}" type="presOf" srcId="{C6585B31-02B2-4426-B612-3CA449595378}" destId="{B0E682EE-6E51-4D16-95EC-34317B9AE54A}" srcOrd="0" destOrd="2" presId="urn:microsoft.com/office/officeart/2005/8/layout/matrix1"/>
    <dgm:cxn modelId="{84E0CE90-7C1F-4149-9A63-F2405EAADF22}" type="presOf" srcId="{05DC2E50-7478-463A-9DC2-A3226C368FFE}" destId="{5CD8B544-BBA7-4EE4-BD6E-11D915247A7F}" srcOrd="0" destOrd="0" presId="urn:microsoft.com/office/officeart/2005/8/layout/matrix1"/>
    <dgm:cxn modelId="{3A0B7C95-200A-418C-A523-C4317039C3CE}" type="presOf" srcId="{70E99049-CED9-41FE-8A6D-85CAE6A5699B}" destId="{B0E682EE-6E51-4D16-95EC-34317B9AE54A}" srcOrd="0" destOrd="3" presId="urn:microsoft.com/office/officeart/2005/8/layout/matrix1"/>
    <dgm:cxn modelId="{8EE0A39C-CD12-41A0-871D-F8ADC0984783}" type="presOf" srcId="{E97191CA-5528-4122-A842-BBC881F89C1E}" destId="{18C432FB-87BE-4E7B-B812-460C04FDBFAE}" srcOrd="1" destOrd="0" presId="urn:microsoft.com/office/officeart/2005/8/layout/matrix1"/>
    <dgm:cxn modelId="{91A9DAA0-7B07-4CCF-AEEE-8C44CCBCDC8E}" type="presOf" srcId="{CF7E949C-BBD2-4E75-885F-FFDDBE370585}" destId="{AFD9F9BB-9FDA-4204-B839-9CE839C3306C}" srcOrd="1" destOrd="1" presId="urn:microsoft.com/office/officeart/2005/8/layout/matrix1"/>
    <dgm:cxn modelId="{8F35BEA2-5E0E-49E7-9007-E716C85EB984}" srcId="{27B211EC-6B14-4D90-9DB2-9AE730245A37}" destId="{CF7E949C-BBD2-4E75-885F-FFDDBE370585}" srcOrd="0" destOrd="0" parTransId="{9316449A-EBD1-4469-B75F-13A37A3EC061}" sibTransId="{5531C0E7-A9A4-4030-B36F-097EDD2222FA}"/>
    <dgm:cxn modelId="{909B3DB0-1026-4754-8730-790FCD71399E}" srcId="{96A11741-CA4A-4BC2-8D8A-67C7BEB5F7D9}" destId="{27B211EC-6B14-4D90-9DB2-9AE730245A37}" srcOrd="3" destOrd="0" parTransId="{3FC02B45-3E2D-4134-BA96-0641E4C34111}" sibTransId="{C3DED531-528E-4610-ABE2-AC4425D460B7}"/>
    <dgm:cxn modelId="{DB9CE8B1-161C-43F6-AD50-D95B9FE39A42}" srcId="{27B211EC-6B14-4D90-9DB2-9AE730245A37}" destId="{A1B4035A-86E1-4F7B-8A2B-86D2E1F7B5A6}" srcOrd="1" destOrd="0" parTransId="{D81ED893-2DCB-4E6D-A0C7-6D56D2B91EE2}" sibTransId="{FB7187CA-0E7D-4198-AE59-9EB819CFD29B}"/>
    <dgm:cxn modelId="{9DF2D9BA-9EC9-4AEF-9F36-58172A8C935D}" type="presOf" srcId="{C6585B31-02B2-4426-B612-3CA449595378}" destId="{591B434D-7A26-481D-A78E-B6112E7373A3}" srcOrd="1" destOrd="2" presId="urn:microsoft.com/office/officeart/2005/8/layout/matrix1"/>
    <dgm:cxn modelId="{DF8248C1-7F22-4C69-A469-B5EFE231C146}" type="presOf" srcId="{A1B4035A-86E1-4F7B-8A2B-86D2E1F7B5A6}" destId="{D50BB764-B47F-4427-8EC5-5E8FF9B5EE60}" srcOrd="0" destOrd="2" presId="urn:microsoft.com/office/officeart/2005/8/layout/matrix1"/>
    <dgm:cxn modelId="{CC85B0D5-A771-4E98-AAF5-A9C33B1E5E32}" type="presOf" srcId="{4B2531DC-439B-4E26-8802-EA6997E6CFD9}" destId="{116C45E6-D0F8-41A4-BBC9-DA7F98F54AED}" srcOrd="0" destOrd="3" presId="urn:microsoft.com/office/officeart/2005/8/layout/matrix1"/>
    <dgm:cxn modelId="{816AFEDE-F23D-4888-9AB8-22E615C3FDEE}" type="presOf" srcId="{A1B4035A-86E1-4F7B-8A2B-86D2E1F7B5A6}" destId="{AFD9F9BB-9FDA-4204-B839-9CE839C3306C}" srcOrd="1" destOrd="2" presId="urn:microsoft.com/office/officeart/2005/8/layout/matrix1"/>
    <dgm:cxn modelId="{1F458DF4-B629-4BB3-BFDC-459426CB62A8}" srcId="{A54073A3-7158-47D5-A393-88A4D45FC75D}" destId="{70E99049-CED9-41FE-8A6D-85CAE6A5699B}" srcOrd="2" destOrd="0" parTransId="{5446A702-667E-438E-A098-1F64AF8523B7}" sibTransId="{583A0236-23BD-429C-9289-4732FADDC6F2}"/>
    <dgm:cxn modelId="{040DDCB5-5208-4CC5-838E-1D3CE5A463CD}" type="presParOf" srcId="{5CD8B544-BBA7-4EE4-BD6E-11D915247A7F}" destId="{7D3EFD14-D032-4365-8272-984506D14B60}" srcOrd="0" destOrd="0" presId="urn:microsoft.com/office/officeart/2005/8/layout/matrix1"/>
    <dgm:cxn modelId="{448557F0-1D7B-49DF-B189-17F5BC4D8AE2}" type="presParOf" srcId="{7D3EFD14-D032-4365-8272-984506D14B60}" destId="{116C45E6-D0F8-41A4-BBC9-DA7F98F54AED}" srcOrd="0" destOrd="0" presId="urn:microsoft.com/office/officeart/2005/8/layout/matrix1"/>
    <dgm:cxn modelId="{9A3B9BCA-8707-4C27-B218-F3EE7CF531DC}" type="presParOf" srcId="{7D3EFD14-D032-4365-8272-984506D14B60}" destId="{9CFEFA58-45AB-4DB5-A12C-DE99C04EE143}" srcOrd="1" destOrd="0" presId="urn:microsoft.com/office/officeart/2005/8/layout/matrix1"/>
    <dgm:cxn modelId="{D6E5565F-5501-4BC8-9C20-F2A0FA24E1D9}" type="presParOf" srcId="{7D3EFD14-D032-4365-8272-984506D14B60}" destId="{8FA04673-046E-42E5-8D0A-1BDB7DBDBD6E}" srcOrd="2" destOrd="0" presId="urn:microsoft.com/office/officeart/2005/8/layout/matrix1"/>
    <dgm:cxn modelId="{FEC9C3E9-A7E8-4F6C-AC2B-B42A35BFDAD0}" type="presParOf" srcId="{7D3EFD14-D032-4365-8272-984506D14B60}" destId="{18C432FB-87BE-4E7B-B812-460C04FDBFAE}" srcOrd="3" destOrd="0" presId="urn:microsoft.com/office/officeart/2005/8/layout/matrix1"/>
    <dgm:cxn modelId="{0A4AA553-A5C0-4779-A97E-735F61D2F81C}" type="presParOf" srcId="{7D3EFD14-D032-4365-8272-984506D14B60}" destId="{B0E682EE-6E51-4D16-95EC-34317B9AE54A}" srcOrd="4" destOrd="0" presId="urn:microsoft.com/office/officeart/2005/8/layout/matrix1"/>
    <dgm:cxn modelId="{4074EBAE-BFBB-4695-8F3A-7D71A0647FEF}" type="presParOf" srcId="{7D3EFD14-D032-4365-8272-984506D14B60}" destId="{591B434D-7A26-481D-A78E-B6112E7373A3}" srcOrd="5" destOrd="0" presId="urn:microsoft.com/office/officeart/2005/8/layout/matrix1"/>
    <dgm:cxn modelId="{8061AF22-A746-4EFA-B324-DB379A03223C}" type="presParOf" srcId="{7D3EFD14-D032-4365-8272-984506D14B60}" destId="{D50BB764-B47F-4427-8EC5-5E8FF9B5EE60}" srcOrd="6" destOrd="0" presId="urn:microsoft.com/office/officeart/2005/8/layout/matrix1"/>
    <dgm:cxn modelId="{581564C5-2B56-4BBA-9D5C-EC3271D6D803}" type="presParOf" srcId="{7D3EFD14-D032-4365-8272-984506D14B60}" destId="{AFD9F9BB-9FDA-4204-B839-9CE839C3306C}" srcOrd="7" destOrd="0" presId="urn:microsoft.com/office/officeart/2005/8/layout/matrix1"/>
    <dgm:cxn modelId="{12634E04-8F6D-44F5-8FC9-B7BDC73800DE}" type="presParOf" srcId="{5CD8B544-BBA7-4EE4-BD6E-11D915247A7F}" destId="{27BA6049-549A-4243-9C92-4F8D811BAC0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26899-2675-441C-BCA1-9911770612FC}" type="doc">
      <dgm:prSet loTypeId="urn:microsoft.com/office/officeart/2008/layout/TitlePictureLineup" loCatId="picture" qsTypeId="urn:microsoft.com/office/officeart/2005/8/quickstyle/simple1" qsCatId="simple" csTypeId="urn:microsoft.com/office/officeart/2005/8/colors/colorful5" csCatId="colorful" phldr="1"/>
      <dgm:spPr/>
      <dgm:t>
        <a:bodyPr/>
        <a:lstStyle/>
        <a:p>
          <a:endParaRPr lang="en-GB"/>
        </a:p>
      </dgm:t>
    </dgm:pt>
    <dgm:pt modelId="{2EF328D7-BD83-46E9-BF03-28EAA16875FC}">
      <dgm:prSet phldrT="[Text]"/>
      <dgm:spPr/>
      <dgm:t>
        <a:bodyPr/>
        <a:lstStyle/>
        <a:p>
          <a:r>
            <a:rPr lang="en-GB" dirty="0"/>
            <a:t>Dry powder (DPI)</a:t>
          </a:r>
        </a:p>
      </dgm:t>
    </dgm:pt>
    <dgm:pt modelId="{762ABEC9-0769-41FF-BB69-28488A3FC66C}" type="parTrans" cxnId="{B18EDFDB-7094-4FD5-B729-59C0914D9716}">
      <dgm:prSet/>
      <dgm:spPr/>
      <dgm:t>
        <a:bodyPr/>
        <a:lstStyle/>
        <a:p>
          <a:endParaRPr lang="en-GB"/>
        </a:p>
      </dgm:t>
    </dgm:pt>
    <dgm:pt modelId="{8FF0BCA6-9958-4131-8ACA-226B47E301FD}" type="sibTrans" cxnId="{B18EDFDB-7094-4FD5-B729-59C0914D9716}">
      <dgm:prSet/>
      <dgm:spPr/>
      <dgm:t>
        <a:bodyPr/>
        <a:lstStyle/>
        <a:p>
          <a:endParaRPr lang="en-GB"/>
        </a:p>
      </dgm:t>
    </dgm:pt>
    <dgm:pt modelId="{3C2C8106-6A19-459B-B561-0FE2055EDE54}">
      <dgm:prSet phldrT="[Text]"/>
      <dgm:spPr/>
      <dgm:t>
        <a:bodyPr/>
        <a:lstStyle/>
        <a:p>
          <a:r>
            <a:rPr lang="en-GB" dirty="0"/>
            <a:t>Requires QUICK and DEEP inhalation (within 2-3 secs)</a:t>
          </a:r>
        </a:p>
      </dgm:t>
    </dgm:pt>
    <dgm:pt modelId="{83B388D8-769E-48A0-BA25-950A93A02B6F}" type="parTrans" cxnId="{A7289320-8A2A-4CD2-B3DF-D0047766B2B9}">
      <dgm:prSet/>
      <dgm:spPr/>
      <dgm:t>
        <a:bodyPr/>
        <a:lstStyle/>
        <a:p>
          <a:endParaRPr lang="en-GB"/>
        </a:p>
      </dgm:t>
    </dgm:pt>
    <dgm:pt modelId="{5446E68C-08A6-4CE5-A6C6-4E02B071646E}" type="sibTrans" cxnId="{A7289320-8A2A-4CD2-B3DF-D0047766B2B9}">
      <dgm:prSet/>
      <dgm:spPr/>
      <dgm:t>
        <a:bodyPr/>
        <a:lstStyle/>
        <a:p>
          <a:endParaRPr lang="en-GB"/>
        </a:p>
      </dgm:t>
    </dgm:pt>
    <dgm:pt modelId="{0CE9E7EF-361E-43C8-96C0-C386EBEB85AE}">
      <dgm:prSet phldrT="[Text]"/>
      <dgm:spPr/>
      <dgm:t>
        <a:bodyPr/>
        <a:lstStyle/>
        <a:p>
          <a:r>
            <a:rPr lang="en-GB" dirty="0"/>
            <a:t>Aerosol (</a:t>
          </a:r>
          <a:r>
            <a:rPr lang="en-GB" dirty="0" err="1"/>
            <a:t>pMDI</a:t>
          </a:r>
          <a:r>
            <a:rPr lang="en-GB" dirty="0"/>
            <a:t>)</a:t>
          </a:r>
        </a:p>
      </dgm:t>
    </dgm:pt>
    <dgm:pt modelId="{44131D56-57FB-448B-96BD-F9CB27C00C81}" type="parTrans" cxnId="{7642BFF5-90AF-49BE-9478-64EB122DDF28}">
      <dgm:prSet/>
      <dgm:spPr/>
      <dgm:t>
        <a:bodyPr/>
        <a:lstStyle/>
        <a:p>
          <a:endParaRPr lang="en-GB"/>
        </a:p>
      </dgm:t>
    </dgm:pt>
    <dgm:pt modelId="{9B099BC1-55C0-45AD-BF28-8FC849903C5A}" type="sibTrans" cxnId="{7642BFF5-90AF-49BE-9478-64EB122DDF28}">
      <dgm:prSet/>
      <dgm:spPr/>
      <dgm:t>
        <a:bodyPr/>
        <a:lstStyle/>
        <a:p>
          <a:endParaRPr lang="en-GB"/>
        </a:p>
      </dgm:t>
    </dgm:pt>
    <dgm:pt modelId="{DDA7FA55-152C-48E0-8868-B166F2D44D22}">
      <dgm:prSet phldrT="[Text]"/>
      <dgm:spPr/>
      <dgm:t>
        <a:bodyPr/>
        <a:lstStyle/>
        <a:p>
          <a:r>
            <a:rPr lang="en-GB" dirty="0"/>
            <a:t>Requires SLOW and STEADY inhalation (over 3-5 secs)</a:t>
          </a:r>
        </a:p>
      </dgm:t>
    </dgm:pt>
    <dgm:pt modelId="{466208DA-3C0E-4287-A3F7-BCFF9559C108}" type="parTrans" cxnId="{A1CFD565-3D1B-4236-B7C2-0F88C023B2E5}">
      <dgm:prSet/>
      <dgm:spPr/>
      <dgm:t>
        <a:bodyPr/>
        <a:lstStyle/>
        <a:p>
          <a:endParaRPr lang="en-GB"/>
        </a:p>
      </dgm:t>
    </dgm:pt>
    <dgm:pt modelId="{C5393D93-624E-4BA3-B6DE-AE3353F4B9DC}" type="sibTrans" cxnId="{A1CFD565-3D1B-4236-B7C2-0F88C023B2E5}">
      <dgm:prSet/>
      <dgm:spPr/>
      <dgm:t>
        <a:bodyPr/>
        <a:lstStyle/>
        <a:p>
          <a:endParaRPr lang="en-GB"/>
        </a:p>
      </dgm:t>
    </dgm:pt>
    <dgm:pt modelId="{EA2180CE-04C4-4BFD-B8F9-81C0CE9A4DBF}">
      <dgm:prSet phldrT="[Text]"/>
      <dgm:spPr/>
      <dgm:t>
        <a:bodyPr/>
        <a:lstStyle/>
        <a:p>
          <a:r>
            <a:rPr lang="en-GB" dirty="0"/>
            <a:t>Soft-mist (SMI)</a:t>
          </a:r>
        </a:p>
      </dgm:t>
    </dgm:pt>
    <dgm:pt modelId="{D78115EB-5A0E-4700-B6E7-C3F35562C167}" type="parTrans" cxnId="{474201EC-1667-451E-AA0E-FDFEEFAF2273}">
      <dgm:prSet/>
      <dgm:spPr/>
      <dgm:t>
        <a:bodyPr/>
        <a:lstStyle/>
        <a:p>
          <a:endParaRPr lang="en-GB"/>
        </a:p>
      </dgm:t>
    </dgm:pt>
    <dgm:pt modelId="{5B882E04-44AE-474A-98F6-5DB937ECC947}" type="sibTrans" cxnId="{474201EC-1667-451E-AA0E-FDFEEFAF2273}">
      <dgm:prSet/>
      <dgm:spPr/>
      <dgm:t>
        <a:bodyPr/>
        <a:lstStyle/>
        <a:p>
          <a:endParaRPr lang="en-GB"/>
        </a:p>
      </dgm:t>
    </dgm:pt>
    <dgm:pt modelId="{1A2B8B9A-DC13-4026-A127-BD47F4F68FD9}">
      <dgm:prSet phldrT="[Text]"/>
      <dgm:spPr/>
      <dgm:t>
        <a:bodyPr/>
        <a:lstStyle/>
        <a:p>
          <a:r>
            <a:rPr lang="en-GB" dirty="0"/>
            <a:t>Spacer</a:t>
          </a:r>
        </a:p>
      </dgm:t>
    </dgm:pt>
    <dgm:pt modelId="{8A2D0AA5-0770-410F-B624-43B1D518F413}" type="parTrans" cxnId="{46AC78EF-2EBC-42DF-A7F5-06076C48D936}">
      <dgm:prSet/>
      <dgm:spPr/>
      <dgm:t>
        <a:bodyPr/>
        <a:lstStyle/>
        <a:p>
          <a:endParaRPr lang="en-GB"/>
        </a:p>
      </dgm:t>
    </dgm:pt>
    <dgm:pt modelId="{6C856E19-6CE8-4B0D-A050-D8224F14C41C}" type="sibTrans" cxnId="{46AC78EF-2EBC-42DF-A7F5-06076C48D936}">
      <dgm:prSet/>
      <dgm:spPr/>
      <dgm:t>
        <a:bodyPr/>
        <a:lstStyle/>
        <a:p>
          <a:endParaRPr lang="en-GB"/>
        </a:p>
      </dgm:t>
    </dgm:pt>
    <dgm:pt modelId="{B98F31D1-9AC7-451C-B81C-9741C0A0A0EF}">
      <dgm:prSet phldrT="[Text]"/>
      <dgm:spPr/>
      <dgm:t>
        <a:bodyPr/>
        <a:lstStyle/>
        <a:p>
          <a:r>
            <a:rPr lang="en-GB" dirty="0"/>
            <a:t>Chamber removes need for breath/actuation coordination</a:t>
          </a:r>
        </a:p>
      </dgm:t>
    </dgm:pt>
    <dgm:pt modelId="{1FD541F3-A533-42D8-BA50-E7EE56CB0CB2}" type="parTrans" cxnId="{DC61B79F-1837-4032-8FA1-C0F2D4283766}">
      <dgm:prSet/>
      <dgm:spPr/>
      <dgm:t>
        <a:bodyPr/>
        <a:lstStyle/>
        <a:p>
          <a:endParaRPr lang="en-GB"/>
        </a:p>
      </dgm:t>
    </dgm:pt>
    <dgm:pt modelId="{8A84F823-0F12-4771-8E4C-9F920DECC9D0}" type="sibTrans" cxnId="{DC61B79F-1837-4032-8FA1-C0F2D4283766}">
      <dgm:prSet/>
      <dgm:spPr/>
      <dgm:t>
        <a:bodyPr/>
        <a:lstStyle/>
        <a:p>
          <a:endParaRPr lang="en-GB"/>
        </a:p>
      </dgm:t>
    </dgm:pt>
    <dgm:pt modelId="{9EED8C23-AF87-403C-B804-D5C269E30A3C}">
      <dgm:prSet phldrT="[Text]"/>
      <dgm:spPr/>
      <dgm:t>
        <a:bodyPr/>
        <a:lstStyle/>
        <a:p>
          <a:r>
            <a:rPr lang="en-GB" dirty="0"/>
            <a:t>Facemask removes need for tight lip seal</a:t>
          </a:r>
        </a:p>
      </dgm:t>
    </dgm:pt>
    <dgm:pt modelId="{560094BD-0DEF-436D-93B0-A335182ACBF4}" type="parTrans" cxnId="{FD53E72E-00CA-405B-8DF7-E156C237DF81}">
      <dgm:prSet/>
      <dgm:spPr/>
      <dgm:t>
        <a:bodyPr/>
        <a:lstStyle/>
        <a:p>
          <a:endParaRPr lang="en-GB"/>
        </a:p>
      </dgm:t>
    </dgm:pt>
    <dgm:pt modelId="{125740B0-4B75-41CC-BD3A-4C2CA48A5B99}" type="sibTrans" cxnId="{FD53E72E-00CA-405B-8DF7-E156C237DF81}">
      <dgm:prSet/>
      <dgm:spPr/>
      <dgm:t>
        <a:bodyPr/>
        <a:lstStyle/>
        <a:p>
          <a:endParaRPr lang="en-GB"/>
        </a:p>
      </dgm:t>
    </dgm:pt>
    <dgm:pt modelId="{F0E4AE9E-A2E2-4D23-922D-0F7693D4CAC8}">
      <dgm:prSet/>
      <dgm:spPr/>
      <dgm:t>
        <a:bodyPr/>
        <a:lstStyle/>
        <a:p>
          <a:r>
            <a:rPr lang="en-GB" dirty="0"/>
            <a:t>Non HFC so better for the environment</a:t>
          </a:r>
        </a:p>
      </dgm:t>
    </dgm:pt>
    <dgm:pt modelId="{EEC2B402-01C6-47A6-A89B-5971C1FD5F99}" type="parTrans" cxnId="{0CBEDAFF-8E71-4AB9-B56F-582DD6365B5D}">
      <dgm:prSet/>
      <dgm:spPr/>
      <dgm:t>
        <a:bodyPr/>
        <a:lstStyle/>
        <a:p>
          <a:endParaRPr lang="en-GB"/>
        </a:p>
      </dgm:t>
    </dgm:pt>
    <dgm:pt modelId="{83C82D24-38EC-4149-ADD7-5D9A13612044}" type="sibTrans" cxnId="{0CBEDAFF-8E71-4AB9-B56F-582DD6365B5D}">
      <dgm:prSet/>
      <dgm:spPr/>
      <dgm:t>
        <a:bodyPr/>
        <a:lstStyle/>
        <a:p>
          <a:endParaRPr lang="en-GB"/>
        </a:p>
      </dgm:t>
    </dgm:pt>
    <dgm:pt modelId="{A043F3F8-C511-4763-BE6C-CBB62B0966EC}">
      <dgm:prSet/>
      <dgm:spPr/>
      <dgm:t>
        <a:bodyPr/>
        <a:lstStyle/>
        <a:p>
          <a:r>
            <a:rPr lang="en-GB" dirty="0"/>
            <a:t>Good for very young, very old, severe disease</a:t>
          </a:r>
        </a:p>
      </dgm:t>
    </dgm:pt>
    <dgm:pt modelId="{E18EED0F-88E5-4C14-9C63-D9D2E72C8775}" type="parTrans" cxnId="{9D2CB704-41FB-47CB-90D6-9E1B9D401A33}">
      <dgm:prSet/>
      <dgm:spPr/>
      <dgm:t>
        <a:bodyPr/>
        <a:lstStyle/>
        <a:p>
          <a:endParaRPr lang="en-GB"/>
        </a:p>
      </dgm:t>
    </dgm:pt>
    <dgm:pt modelId="{D9E38B1B-FAB5-4FC2-A7AD-6B2721589E9A}" type="sibTrans" cxnId="{9D2CB704-41FB-47CB-90D6-9E1B9D401A33}">
      <dgm:prSet/>
      <dgm:spPr/>
      <dgm:t>
        <a:bodyPr/>
        <a:lstStyle/>
        <a:p>
          <a:endParaRPr lang="en-GB"/>
        </a:p>
      </dgm:t>
    </dgm:pt>
    <dgm:pt modelId="{9B44AE4A-5E98-41C9-B717-8270255267AE}">
      <dgm:prSet/>
      <dgm:spPr/>
      <dgm:t>
        <a:bodyPr/>
        <a:lstStyle/>
        <a:p>
          <a:r>
            <a:rPr lang="en-GB" dirty="0"/>
            <a:t>Does not require spacer </a:t>
          </a:r>
        </a:p>
      </dgm:t>
    </dgm:pt>
    <dgm:pt modelId="{8A593C98-161E-46AB-93F7-F9968527088C}" type="parTrans" cxnId="{B1B73573-116E-4C01-B57F-161163D5570B}">
      <dgm:prSet/>
      <dgm:spPr/>
      <dgm:t>
        <a:bodyPr/>
        <a:lstStyle/>
        <a:p>
          <a:endParaRPr lang="en-GB"/>
        </a:p>
      </dgm:t>
    </dgm:pt>
    <dgm:pt modelId="{009ACCFB-BEB5-42B3-80F2-6FE6C1E9F5C2}" type="sibTrans" cxnId="{B1B73573-116E-4C01-B57F-161163D5570B}">
      <dgm:prSet/>
      <dgm:spPr/>
      <dgm:t>
        <a:bodyPr/>
        <a:lstStyle/>
        <a:p>
          <a:endParaRPr lang="en-GB"/>
        </a:p>
      </dgm:t>
    </dgm:pt>
    <dgm:pt modelId="{AB2CAD5B-064C-4D2B-B20A-6BB6DBFFBF2D}">
      <dgm:prSet/>
      <dgm:spPr/>
      <dgm:t>
        <a:bodyPr/>
        <a:lstStyle/>
        <a:p>
          <a:r>
            <a:rPr lang="en-GB" dirty="0"/>
            <a:t>Limited formulary (currently LABA/LAMA only)</a:t>
          </a:r>
        </a:p>
      </dgm:t>
    </dgm:pt>
    <dgm:pt modelId="{87EE24FF-24FF-4000-BC92-9C2D1EE8A2E0}" type="parTrans" cxnId="{86668BBE-78F5-4DC1-A4B9-164A60AADA8F}">
      <dgm:prSet/>
      <dgm:spPr/>
      <dgm:t>
        <a:bodyPr/>
        <a:lstStyle/>
        <a:p>
          <a:endParaRPr lang="en-GB"/>
        </a:p>
      </dgm:t>
    </dgm:pt>
    <dgm:pt modelId="{BCD6C724-1EF8-4CDA-ACBE-06ADEFDB6DB7}" type="sibTrans" cxnId="{86668BBE-78F5-4DC1-A4B9-164A60AADA8F}">
      <dgm:prSet/>
      <dgm:spPr/>
      <dgm:t>
        <a:bodyPr/>
        <a:lstStyle/>
        <a:p>
          <a:endParaRPr lang="en-GB"/>
        </a:p>
      </dgm:t>
    </dgm:pt>
    <dgm:pt modelId="{822C8CAD-1108-44EC-8B08-174667BE0DCA}">
      <dgm:prSet phldrT="[Text]"/>
      <dgm:spPr/>
      <dgm:t>
        <a:bodyPr/>
        <a:lstStyle/>
        <a:p>
          <a:r>
            <a:rPr lang="en-GB" dirty="0"/>
            <a:t>Multi-dose solution for inhalation</a:t>
          </a:r>
        </a:p>
      </dgm:t>
    </dgm:pt>
    <dgm:pt modelId="{2E5EFB37-5CB2-4BD8-851A-F75590FDFEB2}" type="parTrans" cxnId="{08C6C9DB-DFFB-4197-B41A-BB16789FF6E4}">
      <dgm:prSet/>
      <dgm:spPr/>
      <dgm:t>
        <a:bodyPr/>
        <a:lstStyle/>
        <a:p>
          <a:endParaRPr lang="en-GB"/>
        </a:p>
      </dgm:t>
    </dgm:pt>
    <dgm:pt modelId="{FD76506B-AC46-4A5A-A42C-2F1F3725D672}" type="sibTrans" cxnId="{08C6C9DB-DFFB-4197-B41A-BB16789FF6E4}">
      <dgm:prSet/>
      <dgm:spPr/>
      <dgm:t>
        <a:bodyPr/>
        <a:lstStyle/>
        <a:p>
          <a:endParaRPr lang="en-GB"/>
        </a:p>
      </dgm:t>
    </dgm:pt>
    <dgm:pt modelId="{A4D1E2D9-A68C-40D8-99E1-DB34D9FAF93A}">
      <dgm:prSet phldrT="[Text]"/>
      <dgm:spPr/>
      <dgm:t>
        <a:bodyPr/>
        <a:lstStyle/>
        <a:p>
          <a:r>
            <a:rPr lang="en-GB" dirty="0"/>
            <a:t>Good for people with poor inspiratory flow</a:t>
          </a:r>
        </a:p>
      </dgm:t>
    </dgm:pt>
    <dgm:pt modelId="{C1EC852F-7A47-46FF-94DA-AE27A354D53A}" type="parTrans" cxnId="{5884DCC9-F807-40E4-8D45-E9A91D6D3A15}">
      <dgm:prSet/>
      <dgm:spPr/>
      <dgm:t>
        <a:bodyPr/>
        <a:lstStyle/>
        <a:p>
          <a:endParaRPr lang="en-GB"/>
        </a:p>
      </dgm:t>
    </dgm:pt>
    <dgm:pt modelId="{210F058F-F3DA-4523-A802-AD5D70E23357}" type="sibTrans" cxnId="{5884DCC9-F807-40E4-8D45-E9A91D6D3A15}">
      <dgm:prSet/>
      <dgm:spPr/>
      <dgm:t>
        <a:bodyPr/>
        <a:lstStyle/>
        <a:p>
          <a:endParaRPr lang="en-GB"/>
        </a:p>
      </dgm:t>
    </dgm:pt>
    <dgm:pt modelId="{B0F3D05C-79FC-40EE-83FA-55223705A791}">
      <dgm:prSet phldrT="[Text]"/>
      <dgm:spPr/>
      <dgm:t>
        <a:bodyPr/>
        <a:lstStyle/>
        <a:p>
          <a:r>
            <a:rPr lang="en-GB" dirty="0"/>
            <a:t>Does not require spacer or coordination</a:t>
          </a:r>
        </a:p>
      </dgm:t>
    </dgm:pt>
    <dgm:pt modelId="{D3B6A5B0-EA11-40D1-A43C-9C9694BC1589}" type="parTrans" cxnId="{6A22B642-4D16-4A5F-935A-0DEDE2FEBB56}">
      <dgm:prSet/>
      <dgm:spPr/>
      <dgm:t>
        <a:bodyPr/>
        <a:lstStyle/>
        <a:p>
          <a:endParaRPr lang="en-GB"/>
        </a:p>
      </dgm:t>
    </dgm:pt>
    <dgm:pt modelId="{7B332B4E-B8A4-4790-A5C5-900C91E29622}" type="sibTrans" cxnId="{6A22B642-4D16-4A5F-935A-0DEDE2FEBB56}">
      <dgm:prSet/>
      <dgm:spPr/>
      <dgm:t>
        <a:bodyPr/>
        <a:lstStyle/>
        <a:p>
          <a:endParaRPr lang="en-GB"/>
        </a:p>
      </dgm:t>
    </dgm:pt>
    <dgm:pt modelId="{0DF3AE8D-0C3A-4FEC-A276-FDBE3D141117}">
      <dgm:prSet/>
      <dgm:spPr/>
      <dgm:t>
        <a:bodyPr/>
        <a:lstStyle/>
        <a:p>
          <a:r>
            <a:rPr lang="en-GB" dirty="0"/>
            <a:t>Breath actuated</a:t>
          </a:r>
        </a:p>
      </dgm:t>
    </dgm:pt>
    <dgm:pt modelId="{44154A55-AA1C-4E82-BB26-A896C51A66C7}" type="parTrans" cxnId="{1EBFF814-4787-4007-8E35-D9D2A77B65B9}">
      <dgm:prSet/>
      <dgm:spPr/>
      <dgm:t>
        <a:bodyPr/>
        <a:lstStyle/>
        <a:p>
          <a:endParaRPr lang="en-GB"/>
        </a:p>
      </dgm:t>
    </dgm:pt>
    <dgm:pt modelId="{3A11768F-83EB-423C-B4C3-CBDB7E57355E}" type="sibTrans" cxnId="{1EBFF814-4787-4007-8E35-D9D2A77B65B9}">
      <dgm:prSet/>
      <dgm:spPr/>
      <dgm:t>
        <a:bodyPr/>
        <a:lstStyle/>
        <a:p>
          <a:endParaRPr lang="en-GB"/>
        </a:p>
      </dgm:t>
    </dgm:pt>
    <dgm:pt modelId="{10A85261-44EE-4F97-9E72-37D14F0EC4D5}">
      <dgm:prSet phldrT="[Text]"/>
      <dgm:spPr/>
      <dgm:t>
        <a:bodyPr/>
        <a:lstStyle/>
        <a:p>
          <a:r>
            <a:rPr lang="en-GB" dirty="0"/>
            <a:t>Non-HFC ‘vape’ technology</a:t>
          </a:r>
        </a:p>
      </dgm:t>
    </dgm:pt>
    <dgm:pt modelId="{DF895FBA-D46C-43DE-90DE-B4BBF69B9DAF}" type="parTrans" cxnId="{C2742ADB-2FA7-4737-92F6-8BC9FBBDD01E}">
      <dgm:prSet/>
      <dgm:spPr/>
      <dgm:t>
        <a:bodyPr/>
        <a:lstStyle/>
        <a:p>
          <a:endParaRPr lang="en-GB"/>
        </a:p>
      </dgm:t>
    </dgm:pt>
    <dgm:pt modelId="{65F9D5BA-566B-41D3-BB1A-4EA8AB01D9EC}" type="sibTrans" cxnId="{C2742ADB-2FA7-4737-92F6-8BC9FBBDD01E}">
      <dgm:prSet/>
      <dgm:spPr/>
      <dgm:t>
        <a:bodyPr/>
        <a:lstStyle/>
        <a:p>
          <a:endParaRPr lang="en-GB"/>
        </a:p>
      </dgm:t>
    </dgm:pt>
    <dgm:pt modelId="{7BFB3C40-A6DC-4C72-AB07-E15BA1D8E85F}">
      <dgm:prSet phldrT="[Text]"/>
      <dgm:spPr/>
      <dgm:t>
        <a:bodyPr/>
        <a:lstStyle/>
        <a:p>
          <a:endParaRPr lang="en-GB" dirty="0"/>
        </a:p>
      </dgm:t>
    </dgm:pt>
    <dgm:pt modelId="{EE9CE0BC-4198-4DAE-999B-7D820A7BF9DD}" type="parTrans" cxnId="{3940019A-0290-4A30-8712-4FFFE2A8E378}">
      <dgm:prSet/>
      <dgm:spPr/>
      <dgm:t>
        <a:bodyPr/>
        <a:lstStyle/>
        <a:p>
          <a:endParaRPr lang="en-GB"/>
        </a:p>
      </dgm:t>
    </dgm:pt>
    <dgm:pt modelId="{A6461154-BDD0-4EAB-91E4-731745E629FC}" type="sibTrans" cxnId="{3940019A-0290-4A30-8712-4FFFE2A8E378}">
      <dgm:prSet/>
      <dgm:spPr/>
      <dgm:t>
        <a:bodyPr/>
        <a:lstStyle/>
        <a:p>
          <a:endParaRPr lang="en-GB"/>
        </a:p>
      </dgm:t>
    </dgm:pt>
    <dgm:pt modelId="{99B00C04-CF1C-432A-9ACE-CCA6CE606C2A}">
      <dgm:prSet phldrT="[Text]"/>
      <dgm:spPr/>
      <dgm:t>
        <a:bodyPr/>
        <a:lstStyle/>
        <a:p>
          <a:r>
            <a:rPr lang="en-GB" dirty="0"/>
            <a:t>Can be as effective as nebulisers in an acute attack</a:t>
          </a:r>
        </a:p>
      </dgm:t>
    </dgm:pt>
    <dgm:pt modelId="{8388B99D-E6B9-4AE5-9EEA-2957D514F04E}" type="parTrans" cxnId="{C35271D3-19AA-4CA6-963D-528B11599F06}">
      <dgm:prSet/>
      <dgm:spPr/>
      <dgm:t>
        <a:bodyPr/>
        <a:lstStyle/>
        <a:p>
          <a:endParaRPr lang="en-GB"/>
        </a:p>
      </dgm:t>
    </dgm:pt>
    <dgm:pt modelId="{A78112D9-AECF-4B3A-B8AD-3B62A79E2640}" type="sibTrans" cxnId="{C35271D3-19AA-4CA6-963D-528B11599F06}">
      <dgm:prSet/>
      <dgm:spPr/>
      <dgm:t>
        <a:bodyPr/>
        <a:lstStyle/>
        <a:p>
          <a:endParaRPr lang="en-GB"/>
        </a:p>
      </dgm:t>
    </dgm:pt>
    <dgm:pt modelId="{906BF041-4681-4E7C-9984-8CF1A9582912}">
      <dgm:prSet phldrT="[Text]"/>
      <dgm:spPr/>
      <dgm:t>
        <a:bodyPr/>
        <a:lstStyle/>
        <a:p>
          <a:r>
            <a:rPr lang="en-GB" dirty="0"/>
            <a:t>Either tidal breathing or single breath and hold</a:t>
          </a:r>
        </a:p>
      </dgm:t>
    </dgm:pt>
    <dgm:pt modelId="{6EDDC716-42D7-4555-B0E1-EB56F8EC792B}" type="parTrans" cxnId="{44249CDA-62EB-4CD4-B515-6B5A869CCF5A}">
      <dgm:prSet/>
      <dgm:spPr/>
      <dgm:t>
        <a:bodyPr/>
        <a:lstStyle/>
        <a:p>
          <a:endParaRPr lang="en-GB"/>
        </a:p>
      </dgm:t>
    </dgm:pt>
    <dgm:pt modelId="{8186F077-01AB-4668-8632-60752111DC5E}" type="sibTrans" cxnId="{44249CDA-62EB-4CD4-B515-6B5A869CCF5A}">
      <dgm:prSet/>
      <dgm:spPr/>
      <dgm:t>
        <a:bodyPr/>
        <a:lstStyle/>
        <a:p>
          <a:endParaRPr lang="en-GB"/>
        </a:p>
      </dgm:t>
    </dgm:pt>
    <dgm:pt modelId="{27FE4B2B-A7D1-44CF-A7F4-5360DE5E746F}">
      <dgm:prSet/>
      <dgm:spPr/>
      <dgm:t>
        <a:bodyPr/>
        <a:lstStyle/>
        <a:p>
          <a:r>
            <a:rPr lang="en-GB" dirty="0"/>
            <a:t>Requires breath/actuation coordination OR spacer OR breath actuated device</a:t>
          </a:r>
        </a:p>
      </dgm:t>
    </dgm:pt>
    <dgm:pt modelId="{AB863076-55B7-4BB7-B7AE-92F1F09C5C4A}" type="parTrans" cxnId="{BFE0A36F-7655-4DC5-916C-882F036E923F}">
      <dgm:prSet/>
      <dgm:spPr/>
      <dgm:t>
        <a:bodyPr/>
        <a:lstStyle/>
        <a:p>
          <a:endParaRPr lang="en-GB"/>
        </a:p>
      </dgm:t>
    </dgm:pt>
    <dgm:pt modelId="{C22549F5-6CBA-4824-801B-9FD53232E9A8}" type="sibTrans" cxnId="{BFE0A36F-7655-4DC5-916C-882F036E923F}">
      <dgm:prSet/>
      <dgm:spPr/>
      <dgm:t>
        <a:bodyPr/>
        <a:lstStyle/>
        <a:p>
          <a:endParaRPr lang="en-GB"/>
        </a:p>
      </dgm:t>
    </dgm:pt>
    <dgm:pt modelId="{D3DF04BA-64A9-4C2F-A332-43288CB881AC}">
      <dgm:prSet/>
      <dgm:spPr/>
      <dgm:t>
        <a:bodyPr/>
        <a:lstStyle/>
        <a:p>
          <a:r>
            <a:rPr lang="en-GB" dirty="0"/>
            <a:t>May not have dose counter</a:t>
          </a:r>
        </a:p>
      </dgm:t>
    </dgm:pt>
    <dgm:pt modelId="{EB2F4C78-FD4F-4867-B1EC-59706CD73611}" type="parTrans" cxnId="{8BD94CA2-3667-475F-B9E0-578694B76D06}">
      <dgm:prSet/>
      <dgm:spPr/>
      <dgm:t>
        <a:bodyPr/>
        <a:lstStyle/>
        <a:p>
          <a:endParaRPr lang="en-GB"/>
        </a:p>
      </dgm:t>
    </dgm:pt>
    <dgm:pt modelId="{CB87B640-9ED6-4A72-AF5E-4B16C00D5E28}" type="sibTrans" cxnId="{8BD94CA2-3667-475F-B9E0-578694B76D06}">
      <dgm:prSet/>
      <dgm:spPr/>
      <dgm:t>
        <a:bodyPr/>
        <a:lstStyle/>
        <a:p>
          <a:endParaRPr lang="en-GB"/>
        </a:p>
      </dgm:t>
    </dgm:pt>
    <dgm:pt modelId="{C1D23248-9E93-4FBF-AB62-D40F9F4E5E42}">
      <dgm:prSet phldrT="[Text]"/>
      <dgm:spPr/>
      <dgm:t>
        <a:bodyPr/>
        <a:lstStyle/>
        <a:p>
          <a:r>
            <a:rPr lang="en-GB" dirty="0"/>
            <a:t>Good for people with normal inspiratory flow</a:t>
          </a:r>
        </a:p>
      </dgm:t>
    </dgm:pt>
    <dgm:pt modelId="{9F9A1C4B-33DE-4F87-9127-8ABB53C22DA1}" type="parTrans" cxnId="{31A1D609-784A-4A00-B676-F5516B08C968}">
      <dgm:prSet/>
      <dgm:spPr/>
      <dgm:t>
        <a:bodyPr/>
        <a:lstStyle/>
        <a:p>
          <a:endParaRPr lang="en-GB"/>
        </a:p>
      </dgm:t>
    </dgm:pt>
    <dgm:pt modelId="{203C16F2-4307-48AA-BF7D-F68C78746934}" type="sibTrans" cxnId="{31A1D609-784A-4A00-B676-F5516B08C968}">
      <dgm:prSet/>
      <dgm:spPr/>
      <dgm:t>
        <a:bodyPr/>
        <a:lstStyle/>
        <a:p>
          <a:endParaRPr lang="en-GB"/>
        </a:p>
      </dgm:t>
    </dgm:pt>
    <dgm:pt modelId="{2D2C25A4-7865-4EBD-AB66-A60F273EE8CB}">
      <dgm:prSet phldrT="[Text]"/>
      <dgm:spPr/>
      <dgm:t>
        <a:bodyPr/>
        <a:lstStyle/>
        <a:p>
          <a:r>
            <a:rPr lang="en-GB" dirty="0"/>
            <a:t>Used with aerosol inhalers only</a:t>
          </a:r>
        </a:p>
      </dgm:t>
    </dgm:pt>
    <dgm:pt modelId="{58A956F9-045C-47FF-9DD5-FAFCBEDFC61D}" type="parTrans" cxnId="{688702DD-9575-414F-9E7E-E0E08FA214B4}">
      <dgm:prSet/>
      <dgm:spPr/>
      <dgm:t>
        <a:bodyPr/>
        <a:lstStyle/>
        <a:p>
          <a:endParaRPr lang="en-GB"/>
        </a:p>
      </dgm:t>
    </dgm:pt>
    <dgm:pt modelId="{3B09D361-B650-4CD9-A113-4C7E630558FC}" type="sibTrans" cxnId="{688702DD-9575-414F-9E7E-E0E08FA214B4}">
      <dgm:prSet/>
      <dgm:spPr/>
      <dgm:t>
        <a:bodyPr/>
        <a:lstStyle/>
        <a:p>
          <a:endParaRPr lang="en-GB"/>
        </a:p>
      </dgm:t>
    </dgm:pt>
    <dgm:pt modelId="{38118416-A4B5-4DDC-963A-9AC770F5B614}">
      <dgm:prSet/>
      <dgm:spPr/>
      <dgm:t>
        <a:bodyPr/>
        <a:lstStyle/>
        <a:p>
          <a:r>
            <a:rPr lang="en-GB" dirty="0"/>
            <a:t>Contains HFC propellants</a:t>
          </a:r>
        </a:p>
      </dgm:t>
    </dgm:pt>
    <dgm:pt modelId="{01481E8E-A544-4456-8B35-B4B889A3BB22}" type="parTrans" cxnId="{24E12DE9-47A9-4296-B49A-AC1F0814CAF6}">
      <dgm:prSet/>
      <dgm:spPr/>
      <dgm:t>
        <a:bodyPr/>
        <a:lstStyle/>
        <a:p>
          <a:endParaRPr lang="en-GB"/>
        </a:p>
      </dgm:t>
    </dgm:pt>
    <dgm:pt modelId="{B0AF929A-F7C8-4733-8C5C-929FDC0A0E4C}" type="sibTrans" cxnId="{24E12DE9-47A9-4296-B49A-AC1F0814CAF6}">
      <dgm:prSet/>
      <dgm:spPr/>
      <dgm:t>
        <a:bodyPr/>
        <a:lstStyle/>
        <a:p>
          <a:endParaRPr lang="en-GB"/>
        </a:p>
      </dgm:t>
    </dgm:pt>
    <dgm:pt modelId="{39F8B37B-2B3C-405D-882E-EA02F81063F2}" type="pres">
      <dgm:prSet presAssocID="{1A526899-2675-441C-BCA1-9911770612FC}" presName="Name0" presStyleCnt="0">
        <dgm:presLayoutVars>
          <dgm:dir/>
        </dgm:presLayoutVars>
      </dgm:prSet>
      <dgm:spPr/>
    </dgm:pt>
    <dgm:pt modelId="{87BFA07B-DA1F-4D91-A134-9BAE97CDCD32}" type="pres">
      <dgm:prSet presAssocID="{0CE9E7EF-361E-43C8-96C0-C386EBEB85AE}" presName="composite" presStyleCnt="0"/>
      <dgm:spPr/>
    </dgm:pt>
    <dgm:pt modelId="{3B64147C-359D-4DE4-BC77-4572E07D9E96}" type="pres">
      <dgm:prSet presAssocID="{0CE9E7EF-361E-43C8-96C0-C386EBEB85AE}" presName="Accent" presStyleLbl="alignAcc1" presStyleIdx="0" presStyleCnt="4"/>
      <dgm:spPr/>
    </dgm:pt>
    <dgm:pt modelId="{1154F0F7-223C-4D2F-9E02-32C53CFB8FB6}" type="pres">
      <dgm:prSet presAssocID="{0CE9E7EF-361E-43C8-96C0-C386EBEB85AE}" presName="Image" presStyleLbl="node1" presStyleIdx="0" presStyleCnt="4"/>
      <dgm:spPr>
        <a:blipFill dpi="0" rotWithShape="1">
          <a:blip xmlns:r="http://schemas.openxmlformats.org/officeDocument/2006/relationships" r:embed="rId1"/>
          <a:srcRect/>
          <a:stretch>
            <a:fillRect l="4557" t="13230" r="-51373" b="13230"/>
          </a:stretch>
        </a:blipFill>
      </dgm:spPr>
    </dgm:pt>
    <dgm:pt modelId="{53C6AC13-EA8A-4CE3-A419-F07A3DA62088}" type="pres">
      <dgm:prSet presAssocID="{0CE9E7EF-361E-43C8-96C0-C386EBEB85AE}" presName="Child" presStyleLbl="revTx" presStyleIdx="0" presStyleCnt="4">
        <dgm:presLayoutVars>
          <dgm:bulletEnabled val="1"/>
        </dgm:presLayoutVars>
      </dgm:prSet>
      <dgm:spPr/>
    </dgm:pt>
    <dgm:pt modelId="{9AA66C59-8330-40D3-B3E9-2BC14795072A}" type="pres">
      <dgm:prSet presAssocID="{0CE9E7EF-361E-43C8-96C0-C386EBEB85AE}" presName="Parent" presStyleLbl="alignNode1" presStyleIdx="0" presStyleCnt="4">
        <dgm:presLayoutVars>
          <dgm:bulletEnabled val="1"/>
        </dgm:presLayoutVars>
      </dgm:prSet>
      <dgm:spPr/>
    </dgm:pt>
    <dgm:pt modelId="{14D500B7-F7DB-4437-975B-CFBE8D896398}" type="pres">
      <dgm:prSet presAssocID="{9B099BC1-55C0-45AD-BF28-8FC849903C5A}" presName="sibTrans" presStyleCnt="0"/>
      <dgm:spPr/>
    </dgm:pt>
    <dgm:pt modelId="{47506A68-2A12-47A3-BB2B-DF793192AE8D}" type="pres">
      <dgm:prSet presAssocID="{1A2B8B9A-DC13-4026-A127-BD47F4F68FD9}" presName="composite" presStyleCnt="0"/>
      <dgm:spPr/>
    </dgm:pt>
    <dgm:pt modelId="{1EC90C67-51EF-4D34-9019-C8D35E2666F8}" type="pres">
      <dgm:prSet presAssocID="{1A2B8B9A-DC13-4026-A127-BD47F4F68FD9}" presName="Accent" presStyleLbl="alignAcc1" presStyleIdx="1" presStyleCnt="4"/>
      <dgm:spPr/>
    </dgm:pt>
    <dgm:pt modelId="{16BE93CC-82B8-462C-97F9-6000CB313523}" type="pres">
      <dgm:prSet presAssocID="{1A2B8B9A-DC13-4026-A127-BD47F4F68FD9}" presName="Image" presStyleLbl="node1" presStyleIdx="1" presStyleCnt="4"/>
      <dgm:spPr>
        <a:blipFill rotWithShape="1">
          <a:blip xmlns:r="http://schemas.openxmlformats.org/officeDocument/2006/relationships" r:embed="rId2">
            <a:extLst>
              <a:ext uri="{BEBA8EAE-BF5A-486C-A8C5-ECC9F3942E4B}">
                <a14:imgProps xmlns:a14="http://schemas.microsoft.com/office/drawing/2010/main">
                  <a14:imgLayer r:embed="rId3">
                    <a14:imgEffect>
                      <a14:backgroundRemoval t="7123" b="93836" l="9832" r="89651">
                        <a14:foregroundMark x1="16300" y1="86438" x2="16300" y2="86438"/>
                        <a14:foregroundMark x1="16300" y1="93836" x2="16300" y2="93836"/>
                        <a14:foregroundMark x1="81242" y1="10137" x2="81242" y2="10137"/>
                        <a14:foregroundMark x1="79172" y1="9315" x2="79172" y2="9315"/>
                        <a14:foregroundMark x1="82665" y1="7123" x2="82665" y2="7123"/>
                        <a14:backgroundMark x1="66624" y1="56712" x2="66624" y2="56712"/>
                      </a14:backgroundRemoval>
                    </a14:imgEffect>
                  </a14:imgLayer>
                </a14:imgProps>
              </a:ext>
            </a:extLst>
          </a:blip>
          <a:srcRect/>
          <a:stretch>
            <a:fillRect t="-5000" b="-5000"/>
          </a:stretch>
        </a:blipFill>
      </dgm:spPr>
    </dgm:pt>
    <dgm:pt modelId="{C6C0CD13-BEF8-4020-BB27-C3E4F414AD85}" type="pres">
      <dgm:prSet presAssocID="{1A2B8B9A-DC13-4026-A127-BD47F4F68FD9}" presName="Child" presStyleLbl="revTx" presStyleIdx="1" presStyleCnt="4">
        <dgm:presLayoutVars>
          <dgm:bulletEnabled val="1"/>
        </dgm:presLayoutVars>
      </dgm:prSet>
      <dgm:spPr/>
    </dgm:pt>
    <dgm:pt modelId="{ADC38F50-F18D-469F-B61C-0AD7C48952D0}" type="pres">
      <dgm:prSet presAssocID="{1A2B8B9A-DC13-4026-A127-BD47F4F68FD9}" presName="Parent" presStyleLbl="alignNode1" presStyleIdx="1" presStyleCnt="4">
        <dgm:presLayoutVars>
          <dgm:bulletEnabled val="1"/>
        </dgm:presLayoutVars>
      </dgm:prSet>
      <dgm:spPr/>
    </dgm:pt>
    <dgm:pt modelId="{1AEB5C73-1AE9-46DB-876D-3F57FDD61E11}" type="pres">
      <dgm:prSet presAssocID="{6C856E19-6CE8-4B0D-A050-D8224F14C41C}" presName="sibTrans" presStyleCnt="0"/>
      <dgm:spPr/>
    </dgm:pt>
    <dgm:pt modelId="{18FCF44E-271A-491A-B4B5-08D03517A65D}" type="pres">
      <dgm:prSet presAssocID="{2EF328D7-BD83-46E9-BF03-28EAA16875FC}" presName="composite" presStyleCnt="0"/>
      <dgm:spPr/>
    </dgm:pt>
    <dgm:pt modelId="{889714A7-7C8C-409D-98B1-BB5C94A3BDC4}" type="pres">
      <dgm:prSet presAssocID="{2EF328D7-BD83-46E9-BF03-28EAA16875FC}" presName="Accent" presStyleLbl="alignAcc1" presStyleIdx="2" presStyleCnt="4"/>
      <dgm:spPr/>
    </dgm:pt>
    <dgm:pt modelId="{D3E2DD4A-01CB-44D8-B09D-CEEE99E932AA}" type="pres">
      <dgm:prSet presAssocID="{2EF328D7-BD83-46E9-BF03-28EAA16875FC}" presName="Image" presStyleLbl="node1" presStyleIdx="2" presStyleCnt="4"/>
      <dgm:spPr>
        <a:blipFill dpi="0" rotWithShape="1">
          <a:blip xmlns:r="http://schemas.openxmlformats.org/officeDocument/2006/relationships" r:embed="rId4"/>
          <a:srcRect/>
          <a:stretch>
            <a:fillRect l="-33974" r="7974"/>
          </a:stretch>
        </a:blipFill>
      </dgm:spPr>
    </dgm:pt>
    <dgm:pt modelId="{4F5DEC4D-687C-4806-8D40-7CD162AF2782}" type="pres">
      <dgm:prSet presAssocID="{2EF328D7-BD83-46E9-BF03-28EAA16875FC}" presName="Child" presStyleLbl="revTx" presStyleIdx="2" presStyleCnt="4">
        <dgm:presLayoutVars>
          <dgm:bulletEnabled val="1"/>
        </dgm:presLayoutVars>
      </dgm:prSet>
      <dgm:spPr/>
    </dgm:pt>
    <dgm:pt modelId="{0FD45B8B-6BDF-4ACF-9015-7DBF0E4C8D6C}" type="pres">
      <dgm:prSet presAssocID="{2EF328D7-BD83-46E9-BF03-28EAA16875FC}" presName="Parent" presStyleLbl="alignNode1" presStyleIdx="2" presStyleCnt="4">
        <dgm:presLayoutVars>
          <dgm:bulletEnabled val="1"/>
        </dgm:presLayoutVars>
      </dgm:prSet>
      <dgm:spPr/>
    </dgm:pt>
    <dgm:pt modelId="{A7878F20-E7FC-45F8-B2DD-9F194ACBDF8D}" type="pres">
      <dgm:prSet presAssocID="{8FF0BCA6-9958-4131-8ACA-226B47E301FD}" presName="sibTrans" presStyleCnt="0"/>
      <dgm:spPr/>
    </dgm:pt>
    <dgm:pt modelId="{B511044F-A6D0-4FB4-81E4-67410F5BD1DB}" type="pres">
      <dgm:prSet presAssocID="{EA2180CE-04C4-4BFD-B8F9-81C0CE9A4DBF}" presName="composite" presStyleCnt="0"/>
      <dgm:spPr/>
    </dgm:pt>
    <dgm:pt modelId="{F0BF241A-75FB-4229-85A0-2698AD142B03}" type="pres">
      <dgm:prSet presAssocID="{EA2180CE-04C4-4BFD-B8F9-81C0CE9A4DBF}" presName="Accent" presStyleLbl="alignAcc1" presStyleIdx="3" presStyleCnt="4"/>
      <dgm:spPr/>
    </dgm:pt>
    <dgm:pt modelId="{64F2527F-C2C0-46BA-985A-024A6CFE4AB7}" type="pres">
      <dgm:prSet presAssocID="{EA2180CE-04C4-4BFD-B8F9-81C0CE9A4DBF}" presName="Image" presStyleLbl="node1" presStyleIdx="3" presStyleCnt="4"/>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5431" t="-15370" r="5431" b="-15370"/>
          </a:stretch>
        </a:blipFill>
      </dgm:spPr>
    </dgm:pt>
    <dgm:pt modelId="{FCACDDC6-B40E-40AE-8857-C50FCCF089FF}" type="pres">
      <dgm:prSet presAssocID="{EA2180CE-04C4-4BFD-B8F9-81C0CE9A4DBF}" presName="Child" presStyleLbl="revTx" presStyleIdx="3" presStyleCnt="4">
        <dgm:presLayoutVars>
          <dgm:bulletEnabled val="1"/>
        </dgm:presLayoutVars>
      </dgm:prSet>
      <dgm:spPr/>
    </dgm:pt>
    <dgm:pt modelId="{028D3B02-5578-43AC-85AC-14BD42543616}" type="pres">
      <dgm:prSet presAssocID="{EA2180CE-04C4-4BFD-B8F9-81C0CE9A4DBF}" presName="Parent" presStyleLbl="alignNode1" presStyleIdx="3" presStyleCnt="4">
        <dgm:presLayoutVars>
          <dgm:bulletEnabled val="1"/>
        </dgm:presLayoutVars>
      </dgm:prSet>
      <dgm:spPr/>
    </dgm:pt>
  </dgm:ptLst>
  <dgm:cxnLst>
    <dgm:cxn modelId="{9D2CB704-41FB-47CB-90D6-9E1B9D401A33}" srcId="{0CE9E7EF-361E-43C8-96C0-C386EBEB85AE}" destId="{A043F3F8-C511-4763-BE6C-CBB62B0966EC}" srcOrd="1" destOrd="0" parTransId="{E18EED0F-88E5-4C14-9C63-D9D2E72C8775}" sibTransId="{D9E38B1B-FAB5-4FC2-A7AD-6B2721589E9A}"/>
    <dgm:cxn modelId="{08014805-4025-4EBB-A14B-CC828541DCD6}" type="presOf" srcId="{0CE9E7EF-361E-43C8-96C0-C386EBEB85AE}" destId="{9AA66C59-8330-40D3-B3E9-2BC14795072A}" srcOrd="0" destOrd="0" presId="urn:microsoft.com/office/officeart/2008/layout/TitlePictureLineup"/>
    <dgm:cxn modelId="{31A1D609-784A-4A00-B676-F5516B08C968}" srcId="{2EF328D7-BD83-46E9-BF03-28EAA16875FC}" destId="{C1D23248-9E93-4FBF-AB62-D40F9F4E5E42}" srcOrd="1" destOrd="0" parTransId="{9F9A1C4B-33DE-4F87-9127-8ABB53C22DA1}" sibTransId="{203C16F2-4307-48AA-BF7D-F68C78746934}"/>
    <dgm:cxn modelId="{F3A0190C-1BF6-4F6D-8BF4-0EB54666B9AE}" type="presOf" srcId="{A043F3F8-C511-4763-BE6C-CBB62B0966EC}" destId="{53C6AC13-EA8A-4CE3-A419-F07A3DA62088}" srcOrd="0" destOrd="1" presId="urn:microsoft.com/office/officeart/2008/layout/TitlePictureLineup"/>
    <dgm:cxn modelId="{846EE20D-C0DF-4F12-91DE-A8A8B0E42306}" type="presOf" srcId="{EA2180CE-04C4-4BFD-B8F9-81C0CE9A4DBF}" destId="{028D3B02-5578-43AC-85AC-14BD42543616}" srcOrd="0" destOrd="0" presId="urn:microsoft.com/office/officeart/2008/layout/TitlePictureLineup"/>
    <dgm:cxn modelId="{1EBFF814-4787-4007-8E35-D9D2A77B65B9}" srcId="{2EF328D7-BD83-46E9-BF03-28EAA16875FC}" destId="{0DF3AE8D-0C3A-4FEC-A276-FDBE3D141117}" srcOrd="4" destOrd="0" parTransId="{44154A55-AA1C-4E82-BB26-A896C51A66C7}" sibTransId="{3A11768F-83EB-423C-B4C3-CBDB7E57355E}"/>
    <dgm:cxn modelId="{A7289320-8A2A-4CD2-B3DF-D0047766B2B9}" srcId="{2EF328D7-BD83-46E9-BF03-28EAA16875FC}" destId="{3C2C8106-6A19-459B-B561-0FE2055EDE54}" srcOrd="0" destOrd="0" parTransId="{83B388D8-769E-48A0-BA25-950A93A02B6F}" sibTransId="{5446E68C-08A6-4CE5-A6C6-4E02B071646E}"/>
    <dgm:cxn modelId="{4CFD1E28-F302-4B0F-BA0B-26700C3D98D6}" type="presOf" srcId="{99B00C04-CF1C-432A-9ACE-CCA6CE606C2A}" destId="{C6C0CD13-BEF8-4020-BB27-C3E4F414AD85}" srcOrd="0" destOrd="3" presId="urn:microsoft.com/office/officeart/2008/layout/TitlePictureLineup"/>
    <dgm:cxn modelId="{FD53E72E-00CA-405B-8DF7-E156C237DF81}" srcId="{1A2B8B9A-DC13-4026-A127-BD47F4F68FD9}" destId="{9EED8C23-AF87-403C-B804-D5C269E30A3C}" srcOrd="2" destOrd="0" parTransId="{560094BD-0DEF-436D-93B0-A335182ACBF4}" sibTransId="{125740B0-4B75-41CC-BD3A-4C2CA48A5B99}"/>
    <dgm:cxn modelId="{C13D5239-99DA-44BF-8321-03C9A91EF439}" type="presOf" srcId="{D3DF04BA-64A9-4C2F-A332-43288CB881AC}" destId="{53C6AC13-EA8A-4CE3-A419-F07A3DA62088}" srcOrd="0" destOrd="4" presId="urn:microsoft.com/office/officeart/2008/layout/TitlePictureLineup"/>
    <dgm:cxn modelId="{B5FBB53D-D7B8-4A4E-AC9E-329F2817C4BD}" type="presOf" srcId="{822C8CAD-1108-44EC-8B08-174667BE0DCA}" destId="{FCACDDC6-B40E-40AE-8857-C50FCCF089FF}" srcOrd="0" destOrd="0" presId="urn:microsoft.com/office/officeart/2008/layout/TitlePictureLineup"/>
    <dgm:cxn modelId="{2D0BAF61-AF79-48FD-B7F8-AFECBD9A3155}" type="presOf" srcId="{3C2C8106-6A19-459B-B561-0FE2055EDE54}" destId="{4F5DEC4D-687C-4806-8D40-7CD162AF2782}" srcOrd="0" destOrd="0" presId="urn:microsoft.com/office/officeart/2008/layout/TitlePictureLineup"/>
    <dgm:cxn modelId="{6A22B642-4D16-4A5F-935A-0DEDE2FEBB56}" srcId="{EA2180CE-04C4-4BFD-B8F9-81C0CE9A4DBF}" destId="{B0F3D05C-79FC-40EE-83FA-55223705A791}" srcOrd="3" destOrd="0" parTransId="{D3B6A5B0-EA11-40D1-A43C-9C9694BC1589}" sibTransId="{7B332B4E-B8A4-4790-A5C5-900C91E29622}"/>
    <dgm:cxn modelId="{A1CFD565-3D1B-4236-B7C2-0F88C023B2E5}" srcId="{0CE9E7EF-361E-43C8-96C0-C386EBEB85AE}" destId="{DDA7FA55-152C-48E0-8868-B166F2D44D22}" srcOrd="0" destOrd="0" parTransId="{466208DA-3C0E-4287-A3F7-BCFF9559C108}" sibTransId="{C5393D93-624E-4BA3-B6DE-AE3353F4B9DC}"/>
    <dgm:cxn modelId="{F4F6E167-4405-4313-8A31-3BCDC97D20AE}" type="presOf" srcId="{1A526899-2675-441C-BCA1-9911770612FC}" destId="{39F8B37B-2B3C-405D-882E-EA02F81063F2}" srcOrd="0" destOrd="0" presId="urn:microsoft.com/office/officeart/2008/layout/TitlePictureLineup"/>
    <dgm:cxn modelId="{D8A0F149-C14F-4E15-A845-7EB40EAAB452}" type="presOf" srcId="{B0F3D05C-79FC-40EE-83FA-55223705A791}" destId="{FCACDDC6-B40E-40AE-8857-C50FCCF089FF}" srcOrd="0" destOrd="3" presId="urn:microsoft.com/office/officeart/2008/layout/TitlePictureLineup"/>
    <dgm:cxn modelId="{EEFA186B-A4E0-44A4-B026-B9C598E6CDA8}" type="presOf" srcId="{38118416-A4B5-4DDC-963A-9AC770F5B614}" destId="{53C6AC13-EA8A-4CE3-A419-F07A3DA62088}" srcOrd="0" destOrd="2" presId="urn:microsoft.com/office/officeart/2008/layout/TitlePictureLineup"/>
    <dgm:cxn modelId="{1FB03D6C-E427-477B-817D-633CDBDC6287}" type="presOf" srcId="{1A2B8B9A-DC13-4026-A127-BD47F4F68FD9}" destId="{ADC38F50-F18D-469F-B61C-0AD7C48952D0}" srcOrd="0" destOrd="0" presId="urn:microsoft.com/office/officeart/2008/layout/TitlePictureLineup"/>
    <dgm:cxn modelId="{BFE0A36F-7655-4DC5-916C-882F036E923F}" srcId="{0CE9E7EF-361E-43C8-96C0-C386EBEB85AE}" destId="{27FE4B2B-A7D1-44CF-A7F4-5360DE5E746F}" srcOrd="3" destOrd="0" parTransId="{AB863076-55B7-4BB7-B7AE-92F1F09C5C4A}" sibTransId="{C22549F5-6CBA-4824-801B-9FD53232E9A8}"/>
    <dgm:cxn modelId="{8C54B852-6148-49F3-8C92-60620ABE3D5F}" type="presOf" srcId="{2EF328D7-BD83-46E9-BF03-28EAA16875FC}" destId="{0FD45B8B-6BDF-4ACF-9015-7DBF0E4C8D6C}" srcOrd="0" destOrd="0" presId="urn:microsoft.com/office/officeart/2008/layout/TitlePictureLineup"/>
    <dgm:cxn modelId="{B1B73573-116E-4C01-B57F-161163D5570B}" srcId="{2EF328D7-BD83-46E9-BF03-28EAA16875FC}" destId="{9B44AE4A-5E98-41C9-B717-8270255267AE}" srcOrd="3" destOrd="0" parTransId="{8A593C98-161E-46AB-93F7-F9968527088C}" sibTransId="{009ACCFB-BEB5-42B3-80F2-6FE6C1E9F5C2}"/>
    <dgm:cxn modelId="{4BEE4388-5F98-4908-83ED-233A3F7C27DD}" type="presOf" srcId="{B98F31D1-9AC7-451C-B81C-9741C0A0A0EF}" destId="{C6C0CD13-BEF8-4020-BB27-C3E4F414AD85}" srcOrd="0" destOrd="1" presId="urn:microsoft.com/office/officeart/2008/layout/TitlePictureLineup"/>
    <dgm:cxn modelId="{A898BF94-6BFD-49C6-90AF-74CB29A0C7D8}" type="presOf" srcId="{DDA7FA55-152C-48E0-8868-B166F2D44D22}" destId="{53C6AC13-EA8A-4CE3-A419-F07A3DA62088}" srcOrd="0" destOrd="0" presId="urn:microsoft.com/office/officeart/2008/layout/TitlePictureLineup"/>
    <dgm:cxn modelId="{3940019A-0290-4A30-8712-4FFFE2A8E378}" srcId="{1A2B8B9A-DC13-4026-A127-BD47F4F68FD9}" destId="{7BFB3C40-A6DC-4C72-AB07-E15BA1D8E85F}" srcOrd="5" destOrd="0" parTransId="{EE9CE0BC-4198-4DAE-999B-7D820A7BF9DD}" sibTransId="{A6461154-BDD0-4EAB-91E4-731745E629FC}"/>
    <dgm:cxn modelId="{DC61B79F-1837-4032-8FA1-C0F2D4283766}" srcId="{1A2B8B9A-DC13-4026-A127-BD47F4F68FD9}" destId="{B98F31D1-9AC7-451C-B81C-9741C0A0A0EF}" srcOrd="1" destOrd="0" parTransId="{1FD541F3-A533-42D8-BA50-E7EE56CB0CB2}" sibTransId="{8A84F823-0F12-4771-8E4C-9F920DECC9D0}"/>
    <dgm:cxn modelId="{8BD94CA2-3667-475F-B9E0-578694B76D06}" srcId="{0CE9E7EF-361E-43C8-96C0-C386EBEB85AE}" destId="{D3DF04BA-64A9-4C2F-A332-43288CB881AC}" srcOrd="4" destOrd="0" parTransId="{EB2F4C78-FD4F-4867-B1EC-59706CD73611}" sibTransId="{CB87B640-9ED6-4A72-AF5E-4B16C00D5E28}"/>
    <dgm:cxn modelId="{497DFDA2-2D59-457A-BF35-D9B6665631FB}" type="presOf" srcId="{9EED8C23-AF87-403C-B804-D5C269E30A3C}" destId="{C6C0CD13-BEF8-4020-BB27-C3E4F414AD85}" srcOrd="0" destOrd="2" presId="urn:microsoft.com/office/officeart/2008/layout/TitlePictureLineup"/>
    <dgm:cxn modelId="{0FC381AA-3CBF-4230-A981-51959F4D0C43}" type="presOf" srcId="{10A85261-44EE-4F97-9E72-37D14F0EC4D5}" destId="{FCACDDC6-B40E-40AE-8857-C50FCCF089FF}" srcOrd="0" destOrd="2" presId="urn:microsoft.com/office/officeart/2008/layout/TitlePictureLineup"/>
    <dgm:cxn modelId="{A33704B8-270D-4CFF-A692-BB19FF1CE80F}" type="presOf" srcId="{C1D23248-9E93-4FBF-AB62-D40F9F4E5E42}" destId="{4F5DEC4D-687C-4806-8D40-7CD162AF2782}" srcOrd="0" destOrd="1" presId="urn:microsoft.com/office/officeart/2008/layout/TitlePictureLineup"/>
    <dgm:cxn modelId="{86668BBE-78F5-4DC1-A4B9-164A60AADA8F}" srcId="{EA2180CE-04C4-4BFD-B8F9-81C0CE9A4DBF}" destId="{AB2CAD5B-064C-4D2B-B20A-6BB6DBFFBF2D}" srcOrd="4" destOrd="0" parTransId="{87EE24FF-24FF-4000-BC92-9C2D1EE8A2E0}" sibTransId="{BCD6C724-1EF8-4CDA-ACBE-06ADEFDB6DB7}"/>
    <dgm:cxn modelId="{5995F4C1-7280-4C52-90BC-E94A71BCB99B}" type="presOf" srcId="{F0E4AE9E-A2E2-4D23-922D-0F7693D4CAC8}" destId="{4F5DEC4D-687C-4806-8D40-7CD162AF2782}" srcOrd="0" destOrd="2" presId="urn:microsoft.com/office/officeart/2008/layout/TitlePictureLineup"/>
    <dgm:cxn modelId="{9D6455C2-5E3D-48FA-BD2C-39E537E7FFA3}" type="presOf" srcId="{7BFB3C40-A6DC-4C72-AB07-E15BA1D8E85F}" destId="{C6C0CD13-BEF8-4020-BB27-C3E4F414AD85}" srcOrd="0" destOrd="5" presId="urn:microsoft.com/office/officeart/2008/layout/TitlePictureLineup"/>
    <dgm:cxn modelId="{6F5016C8-A28C-4B6E-9653-0C1C6536F936}" type="presOf" srcId="{AB2CAD5B-064C-4D2B-B20A-6BB6DBFFBF2D}" destId="{FCACDDC6-B40E-40AE-8857-C50FCCF089FF}" srcOrd="0" destOrd="4" presId="urn:microsoft.com/office/officeart/2008/layout/TitlePictureLineup"/>
    <dgm:cxn modelId="{5884DCC9-F807-40E4-8D45-E9A91D6D3A15}" srcId="{EA2180CE-04C4-4BFD-B8F9-81C0CE9A4DBF}" destId="{A4D1E2D9-A68C-40D8-99E1-DB34D9FAF93A}" srcOrd="1" destOrd="0" parTransId="{C1EC852F-7A47-46FF-94DA-AE27A354D53A}" sibTransId="{210F058F-F3DA-4523-A802-AD5D70E23357}"/>
    <dgm:cxn modelId="{C35271D3-19AA-4CA6-963D-528B11599F06}" srcId="{1A2B8B9A-DC13-4026-A127-BD47F4F68FD9}" destId="{99B00C04-CF1C-432A-9ACE-CCA6CE606C2A}" srcOrd="3" destOrd="0" parTransId="{8388B99D-E6B9-4AE5-9EEA-2957D514F04E}" sibTransId="{A78112D9-AECF-4B3A-B8AD-3B62A79E2640}"/>
    <dgm:cxn modelId="{E1F72FD8-B2C3-4F72-BC4D-69D60F26E226}" type="presOf" srcId="{A4D1E2D9-A68C-40D8-99E1-DB34D9FAF93A}" destId="{FCACDDC6-B40E-40AE-8857-C50FCCF089FF}" srcOrd="0" destOrd="1" presId="urn:microsoft.com/office/officeart/2008/layout/TitlePictureLineup"/>
    <dgm:cxn modelId="{44249CDA-62EB-4CD4-B515-6B5A869CCF5A}" srcId="{1A2B8B9A-DC13-4026-A127-BD47F4F68FD9}" destId="{906BF041-4681-4E7C-9984-8CF1A9582912}" srcOrd="4" destOrd="0" parTransId="{6EDDC716-42D7-4555-B0E1-EB56F8EC792B}" sibTransId="{8186F077-01AB-4668-8632-60752111DC5E}"/>
    <dgm:cxn modelId="{C2742ADB-2FA7-4737-92F6-8BC9FBBDD01E}" srcId="{EA2180CE-04C4-4BFD-B8F9-81C0CE9A4DBF}" destId="{10A85261-44EE-4F97-9E72-37D14F0EC4D5}" srcOrd="2" destOrd="0" parTransId="{DF895FBA-D46C-43DE-90DE-B4BBF69B9DAF}" sibTransId="{65F9D5BA-566B-41D3-BB1A-4EA8AB01D9EC}"/>
    <dgm:cxn modelId="{08C6C9DB-DFFB-4197-B41A-BB16789FF6E4}" srcId="{EA2180CE-04C4-4BFD-B8F9-81C0CE9A4DBF}" destId="{822C8CAD-1108-44EC-8B08-174667BE0DCA}" srcOrd="0" destOrd="0" parTransId="{2E5EFB37-5CB2-4BD8-851A-F75590FDFEB2}" sibTransId="{FD76506B-AC46-4A5A-A42C-2F1F3725D672}"/>
    <dgm:cxn modelId="{B18EDFDB-7094-4FD5-B729-59C0914D9716}" srcId="{1A526899-2675-441C-BCA1-9911770612FC}" destId="{2EF328D7-BD83-46E9-BF03-28EAA16875FC}" srcOrd="2" destOrd="0" parTransId="{762ABEC9-0769-41FF-BB69-28488A3FC66C}" sibTransId="{8FF0BCA6-9958-4131-8ACA-226B47E301FD}"/>
    <dgm:cxn modelId="{688702DD-9575-414F-9E7E-E0E08FA214B4}" srcId="{1A2B8B9A-DC13-4026-A127-BD47F4F68FD9}" destId="{2D2C25A4-7865-4EBD-AB66-A60F273EE8CB}" srcOrd="0" destOrd="0" parTransId="{58A956F9-045C-47FF-9DD5-FAFCBEDFC61D}" sibTransId="{3B09D361-B650-4CD9-A113-4C7E630558FC}"/>
    <dgm:cxn modelId="{2BAAAEDE-45DB-495D-981F-40A27FC3FCA5}" type="presOf" srcId="{0DF3AE8D-0C3A-4FEC-A276-FDBE3D141117}" destId="{4F5DEC4D-687C-4806-8D40-7CD162AF2782}" srcOrd="0" destOrd="4" presId="urn:microsoft.com/office/officeart/2008/layout/TitlePictureLineup"/>
    <dgm:cxn modelId="{4A7752E0-DDF2-4DA8-8815-2257BCE6CD35}" type="presOf" srcId="{27FE4B2B-A7D1-44CF-A7F4-5360DE5E746F}" destId="{53C6AC13-EA8A-4CE3-A419-F07A3DA62088}" srcOrd="0" destOrd="3" presId="urn:microsoft.com/office/officeart/2008/layout/TitlePictureLineup"/>
    <dgm:cxn modelId="{87E98BE5-D31D-4E0A-9C23-8D17B43E3043}" type="presOf" srcId="{9B44AE4A-5E98-41C9-B717-8270255267AE}" destId="{4F5DEC4D-687C-4806-8D40-7CD162AF2782}" srcOrd="0" destOrd="3" presId="urn:microsoft.com/office/officeart/2008/layout/TitlePictureLineup"/>
    <dgm:cxn modelId="{24E12DE9-47A9-4296-B49A-AC1F0814CAF6}" srcId="{0CE9E7EF-361E-43C8-96C0-C386EBEB85AE}" destId="{38118416-A4B5-4DDC-963A-9AC770F5B614}" srcOrd="2" destOrd="0" parTransId="{01481E8E-A544-4456-8B35-B4B889A3BB22}" sibTransId="{B0AF929A-F7C8-4733-8C5C-929FDC0A0E4C}"/>
    <dgm:cxn modelId="{474201EC-1667-451E-AA0E-FDFEEFAF2273}" srcId="{1A526899-2675-441C-BCA1-9911770612FC}" destId="{EA2180CE-04C4-4BFD-B8F9-81C0CE9A4DBF}" srcOrd="3" destOrd="0" parTransId="{D78115EB-5A0E-4700-B6E7-C3F35562C167}" sibTransId="{5B882E04-44AE-474A-98F6-5DB937ECC947}"/>
    <dgm:cxn modelId="{46AC78EF-2EBC-42DF-A7F5-06076C48D936}" srcId="{1A526899-2675-441C-BCA1-9911770612FC}" destId="{1A2B8B9A-DC13-4026-A127-BD47F4F68FD9}" srcOrd="1" destOrd="0" parTransId="{8A2D0AA5-0770-410F-B624-43B1D518F413}" sibTransId="{6C856E19-6CE8-4B0D-A050-D8224F14C41C}"/>
    <dgm:cxn modelId="{7642BFF5-90AF-49BE-9478-64EB122DDF28}" srcId="{1A526899-2675-441C-BCA1-9911770612FC}" destId="{0CE9E7EF-361E-43C8-96C0-C386EBEB85AE}" srcOrd="0" destOrd="0" parTransId="{44131D56-57FB-448B-96BD-F9CB27C00C81}" sibTransId="{9B099BC1-55C0-45AD-BF28-8FC849903C5A}"/>
    <dgm:cxn modelId="{D9A09CF7-0D14-4044-965C-AF95CC843FB3}" type="presOf" srcId="{2D2C25A4-7865-4EBD-AB66-A60F273EE8CB}" destId="{C6C0CD13-BEF8-4020-BB27-C3E4F414AD85}" srcOrd="0" destOrd="0" presId="urn:microsoft.com/office/officeart/2008/layout/TitlePictureLineup"/>
    <dgm:cxn modelId="{00A08DF9-64BB-4BD3-BCB9-0718470EFEE0}" type="presOf" srcId="{906BF041-4681-4E7C-9984-8CF1A9582912}" destId="{C6C0CD13-BEF8-4020-BB27-C3E4F414AD85}" srcOrd="0" destOrd="4" presId="urn:microsoft.com/office/officeart/2008/layout/TitlePictureLineup"/>
    <dgm:cxn modelId="{0CBEDAFF-8E71-4AB9-B56F-582DD6365B5D}" srcId="{2EF328D7-BD83-46E9-BF03-28EAA16875FC}" destId="{F0E4AE9E-A2E2-4D23-922D-0F7693D4CAC8}" srcOrd="2" destOrd="0" parTransId="{EEC2B402-01C6-47A6-A89B-5971C1FD5F99}" sibTransId="{83C82D24-38EC-4149-ADD7-5D9A13612044}"/>
    <dgm:cxn modelId="{EABFB12A-0442-4D96-A610-C953BD196D30}" type="presParOf" srcId="{39F8B37B-2B3C-405D-882E-EA02F81063F2}" destId="{87BFA07B-DA1F-4D91-A134-9BAE97CDCD32}" srcOrd="0" destOrd="0" presId="urn:microsoft.com/office/officeart/2008/layout/TitlePictureLineup"/>
    <dgm:cxn modelId="{1059E3FD-459B-4983-A4B5-F4609DA93032}" type="presParOf" srcId="{87BFA07B-DA1F-4D91-A134-9BAE97CDCD32}" destId="{3B64147C-359D-4DE4-BC77-4572E07D9E96}" srcOrd="0" destOrd="0" presId="urn:microsoft.com/office/officeart/2008/layout/TitlePictureLineup"/>
    <dgm:cxn modelId="{346556D6-243A-4EE7-8B30-5109CFF3749B}" type="presParOf" srcId="{87BFA07B-DA1F-4D91-A134-9BAE97CDCD32}" destId="{1154F0F7-223C-4D2F-9E02-32C53CFB8FB6}" srcOrd="1" destOrd="0" presId="urn:microsoft.com/office/officeart/2008/layout/TitlePictureLineup"/>
    <dgm:cxn modelId="{A2287FCF-E7D2-4C27-B159-4B2E9AB44903}" type="presParOf" srcId="{87BFA07B-DA1F-4D91-A134-9BAE97CDCD32}" destId="{53C6AC13-EA8A-4CE3-A419-F07A3DA62088}" srcOrd="2" destOrd="0" presId="urn:microsoft.com/office/officeart/2008/layout/TitlePictureLineup"/>
    <dgm:cxn modelId="{5402F7E1-E991-45CA-9EB5-74F75CC0E381}" type="presParOf" srcId="{87BFA07B-DA1F-4D91-A134-9BAE97CDCD32}" destId="{9AA66C59-8330-40D3-B3E9-2BC14795072A}" srcOrd="3" destOrd="0" presId="urn:microsoft.com/office/officeart/2008/layout/TitlePictureLineup"/>
    <dgm:cxn modelId="{EB5874D0-684B-479F-81C4-DE8A76648349}" type="presParOf" srcId="{39F8B37B-2B3C-405D-882E-EA02F81063F2}" destId="{14D500B7-F7DB-4437-975B-CFBE8D896398}" srcOrd="1" destOrd="0" presId="urn:microsoft.com/office/officeart/2008/layout/TitlePictureLineup"/>
    <dgm:cxn modelId="{C90B38B0-2E6A-4E9D-86E1-FBC89985DC75}" type="presParOf" srcId="{39F8B37B-2B3C-405D-882E-EA02F81063F2}" destId="{47506A68-2A12-47A3-BB2B-DF793192AE8D}" srcOrd="2" destOrd="0" presId="urn:microsoft.com/office/officeart/2008/layout/TitlePictureLineup"/>
    <dgm:cxn modelId="{BECEB709-26B4-4BBE-9466-740663AE8338}" type="presParOf" srcId="{47506A68-2A12-47A3-BB2B-DF793192AE8D}" destId="{1EC90C67-51EF-4D34-9019-C8D35E2666F8}" srcOrd="0" destOrd="0" presId="urn:microsoft.com/office/officeart/2008/layout/TitlePictureLineup"/>
    <dgm:cxn modelId="{EF2B01BC-7DE4-48B5-9024-91BA990F1FE2}" type="presParOf" srcId="{47506A68-2A12-47A3-BB2B-DF793192AE8D}" destId="{16BE93CC-82B8-462C-97F9-6000CB313523}" srcOrd="1" destOrd="0" presId="urn:microsoft.com/office/officeart/2008/layout/TitlePictureLineup"/>
    <dgm:cxn modelId="{658770FD-9D07-4835-8BD8-AFFEE25EB4D0}" type="presParOf" srcId="{47506A68-2A12-47A3-BB2B-DF793192AE8D}" destId="{C6C0CD13-BEF8-4020-BB27-C3E4F414AD85}" srcOrd="2" destOrd="0" presId="urn:microsoft.com/office/officeart/2008/layout/TitlePictureLineup"/>
    <dgm:cxn modelId="{863F8EE0-A047-4CCA-BF5D-81A9E8F12B45}" type="presParOf" srcId="{47506A68-2A12-47A3-BB2B-DF793192AE8D}" destId="{ADC38F50-F18D-469F-B61C-0AD7C48952D0}" srcOrd="3" destOrd="0" presId="urn:microsoft.com/office/officeart/2008/layout/TitlePictureLineup"/>
    <dgm:cxn modelId="{9D8209E8-AE2F-49DE-8BF0-58F321C7DE77}" type="presParOf" srcId="{39F8B37B-2B3C-405D-882E-EA02F81063F2}" destId="{1AEB5C73-1AE9-46DB-876D-3F57FDD61E11}" srcOrd="3" destOrd="0" presId="urn:microsoft.com/office/officeart/2008/layout/TitlePictureLineup"/>
    <dgm:cxn modelId="{42CECF08-BD7F-4D04-8763-3023C82674DA}" type="presParOf" srcId="{39F8B37B-2B3C-405D-882E-EA02F81063F2}" destId="{18FCF44E-271A-491A-B4B5-08D03517A65D}" srcOrd="4" destOrd="0" presId="urn:microsoft.com/office/officeart/2008/layout/TitlePictureLineup"/>
    <dgm:cxn modelId="{171C9E6F-A165-4668-A6F6-BE91FE96F0BD}" type="presParOf" srcId="{18FCF44E-271A-491A-B4B5-08D03517A65D}" destId="{889714A7-7C8C-409D-98B1-BB5C94A3BDC4}" srcOrd="0" destOrd="0" presId="urn:microsoft.com/office/officeart/2008/layout/TitlePictureLineup"/>
    <dgm:cxn modelId="{34AE0E8F-5754-4C1B-912D-E176B3760132}" type="presParOf" srcId="{18FCF44E-271A-491A-B4B5-08D03517A65D}" destId="{D3E2DD4A-01CB-44D8-B09D-CEEE99E932AA}" srcOrd="1" destOrd="0" presId="urn:microsoft.com/office/officeart/2008/layout/TitlePictureLineup"/>
    <dgm:cxn modelId="{A350EBC8-51F6-4343-A671-B8E2A79495A7}" type="presParOf" srcId="{18FCF44E-271A-491A-B4B5-08D03517A65D}" destId="{4F5DEC4D-687C-4806-8D40-7CD162AF2782}" srcOrd="2" destOrd="0" presId="urn:microsoft.com/office/officeart/2008/layout/TitlePictureLineup"/>
    <dgm:cxn modelId="{29302943-3004-48F0-AAD5-5B018E8EF219}" type="presParOf" srcId="{18FCF44E-271A-491A-B4B5-08D03517A65D}" destId="{0FD45B8B-6BDF-4ACF-9015-7DBF0E4C8D6C}" srcOrd="3" destOrd="0" presId="urn:microsoft.com/office/officeart/2008/layout/TitlePictureLineup"/>
    <dgm:cxn modelId="{09D930C4-0C7C-4B35-9526-CF147A4438C9}" type="presParOf" srcId="{39F8B37B-2B3C-405D-882E-EA02F81063F2}" destId="{A7878F20-E7FC-45F8-B2DD-9F194ACBDF8D}" srcOrd="5" destOrd="0" presId="urn:microsoft.com/office/officeart/2008/layout/TitlePictureLineup"/>
    <dgm:cxn modelId="{5BBBF27B-3908-457E-8C48-89A610E89A6C}" type="presParOf" srcId="{39F8B37B-2B3C-405D-882E-EA02F81063F2}" destId="{B511044F-A6D0-4FB4-81E4-67410F5BD1DB}" srcOrd="6" destOrd="0" presId="urn:microsoft.com/office/officeart/2008/layout/TitlePictureLineup"/>
    <dgm:cxn modelId="{44E93B94-4F68-41CC-9FFD-6C86CA929413}" type="presParOf" srcId="{B511044F-A6D0-4FB4-81E4-67410F5BD1DB}" destId="{F0BF241A-75FB-4229-85A0-2698AD142B03}" srcOrd="0" destOrd="0" presId="urn:microsoft.com/office/officeart/2008/layout/TitlePictureLineup"/>
    <dgm:cxn modelId="{4364A2A2-3CF2-4305-B3B8-529C46E6BE7A}" type="presParOf" srcId="{B511044F-A6D0-4FB4-81E4-67410F5BD1DB}" destId="{64F2527F-C2C0-46BA-985A-024A6CFE4AB7}" srcOrd="1" destOrd="0" presId="urn:microsoft.com/office/officeart/2008/layout/TitlePictureLineup"/>
    <dgm:cxn modelId="{3C18F5D3-71FD-4003-893B-07520755132B}" type="presParOf" srcId="{B511044F-A6D0-4FB4-81E4-67410F5BD1DB}" destId="{FCACDDC6-B40E-40AE-8857-C50FCCF089FF}" srcOrd="2" destOrd="0" presId="urn:microsoft.com/office/officeart/2008/layout/TitlePictureLineup"/>
    <dgm:cxn modelId="{A51AF851-1C29-4F96-94A7-2BA42B10855E}" type="presParOf" srcId="{B511044F-A6D0-4FB4-81E4-67410F5BD1DB}" destId="{028D3B02-5578-43AC-85AC-14BD42543616}"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526899-2675-441C-BCA1-9911770612FC}"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GB"/>
        </a:p>
      </dgm:t>
    </dgm:pt>
    <dgm:pt modelId="{2EF328D7-BD83-46E9-BF03-28EAA16875FC}">
      <dgm:prSet phldrT="[Text]"/>
      <dgm:spPr>
        <a:solidFill>
          <a:srgbClr val="308AD0"/>
        </a:solidFill>
      </dgm:spPr>
      <dgm:t>
        <a:bodyPr/>
        <a:lstStyle/>
        <a:p>
          <a:r>
            <a:rPr lang="en-GB" dirty="0"/>
            <a:t>SABA</a:t>
          </a:r>
        </a:p>
      </dgm:t>
    </dgm:pt>
    <dgm:pt modelId="{762ABEC9-0769-41FF-BB69-28488A3FC66C}" type="parTrans" cxnId="{B18EDFDB-7094-4FD5-B729-59C0914D9716}">
      <dgm:prSet/>
      <dgm:spPr/>
      <dgm:t>
        <a:bodyPr/>
        <a:lstStyle/>
        <a:p>
          <a:endParaRPr lang="en-GB"/>
        </a:p>
      </dgm:t>
    </dgm:pt>
    <dgm:pt modelId="{8FF0BCA6-9958-4131-8ACA-226B47E301FD}" type="sibTrans" cxnId="{B18EDFDB-7094-4FD5-B729-59C0914D9716}">
      <dgm:prSet/>
      <dgm:spPr/>
      <dgm:t>
        <a:bodyPr/>
        <a:lstStyle/>
        <a:p>
          <a:endParaRPr lang="en-GB"/>
        </a:p>
      </dgm:t>
    </dgm:pt>
    <dgm:pt modelId="{3C2C8106-6A19-459B-B561-0FE2055EDE54}">
      <dgm:prSet phldrT="[Text]"/>
      <dgm:spPr/>
      <dgm:t>
        <a:bodyPr/>
        <a:lstStyle/>
        <a:p>
          <a:r>
            <a:rPr lang="en-GB" dirty="0"/>
            <a:t>Short acting beta-agonist</a:t>
          </a:r>
        </a:p>
      </dgm:t>
    </dgm:pt>
    <dgm:pt modelId="{83B388D8-769E-48A0-BA25-950A93A02B6F}" type="parTrans" cxnId="{A7289320-8A2A-4CD2-B3DF-D0047766B2B9}">
      <dgm:prSet/>
      <dgm:spPr/>
      <dgm:t>
        <a:bodyPr/>
        <a:lstStyle/>
        <a:p>
          <a:endParaRPr lang="en-GB"/>
        </a:p>
      </dgm:t>
    </dgm:pt>
    <dgm:pt modelId="{5446E68C-08A6-4CE5-A6C6-4E02B071646E}" type="sibTrans" cxnId="{A7289320-8A2A-4CD2-B3DF-D0047766B2B9}">
      <dgm:prSet/>
      <dgm:spPr/>
      <dgm:t>
        <a:bodyPr/>
        <a:lstStyle/>
        <a:p>
          <a:endParaRPr lang="en-GB"/>
        </a:p>
      </dgm:t>
    </dgm:pt>
    <dgm:pt modelId="{0CE9E7EF-361E-43C8-96C0-C386EBEB85AE}">
      <dgm:prSet phldrT="[Text]"/>
      <dgm:spPr>
        <a:solidFill>
          <a:srgbClr val="6A514D"/>
        </a:solidFill>
        <a:ln>
          <a:solidFill>
            <a:schemeClr val="accent4">
              <a:lumMod val="50000"/>
            </a:schemeClr>
          </a:solidFill>
        </a:ln>
      </dgm:spPr>
      <dgm:t>
        <a:bodyPr/>
        <a:lstStyle/>
        <a:p>
          <a:r>
            <a:rPr lang="en-GB" dirty="0"/>
            <a:t>ICS</a:t>
          </a:r>
        </a:p>
      </dgm:t>
    </dgm:pt>
    <dgm:pt modelId="{44131D56-57FB-448B-96BD-F9CB27C00C81}" type="parTrans" cxnId="{7642BFF5-90AF-49BE-9478-64EB122DDF28}">
      <dgm:prSet/>
      <dgm:spPr/>
      <dgm:t>
        <a:bodyPr/>
        <a:lstStyle/>
        <a:p>
          <a:endParaRPr lang="en-GB"/>
        </a:p>
      </dgm:t>
    </dgm:pt>
    <dgm:pt modelId="{9B099BC1-55C0-45AD-BF28-8FC849903C5A}" type="sibTrans" cxnId="{7642BFF5-90AF-49BE-9478-64EB122DDF28}">
      <dgm:prSet/>
      <dgm:spPr/>
      <dgm:t>
        <a:bodyPr/>
        <a:lstStyle/>
        <a:p>
          <a:endParaRPr lang="en-GB"/>
        </a:p>
      </dgm:t>
    </dgm:pt>
    <dgm:pt modelId="{DDA7FA55-152C-48E0-8868-B166F2D44D22}">
      <dgm:prSet phldrT="[Text]"/>
      <dgm:spPr/>
      <dgm:t>
        <a:bodyPr/>
        <a:lstStyle/>
        <a:p>
          <a:r>
            <a:rPr lang="en-GB" dirty="0"/>
            <a:t>Inhaled corticosteroid</a:t>
          </a:r>
        </a:p>
      </dgm:t>
    </dgm:pt>
    <dgm:pt modelId="{466208DA-3C0E-4287-A3F7-BCFF9559C108}" type="parTrans" cxnId="{A1CFD565-3D1B-4236-B7C2-0F88C023B2E5}">
      <dgm:prSet/>
      <dgm:spPr/>
      <dgm:t>
        <a:bodyPr/>
        <a:lstStyle/>
        <a:p>
          <a:endParaRPr lang="en-GB"/>
        </a:p>
      </dgm:t>
    </dgm:pt>
    <dgm:pt modelId="{C5393D93-624E-4BA3-B6DE-AE3353F4B9DC}" type="sibTrans" cxnId="{A1CFD565-3D1B-4236-B7C2-0F88C023B2E5}">
      <dgm:prSet/>
      <dgm:spPr/>
      <dgm:t>
        <a:bodyPr/>
        <a:lstStyle/>
        <a:p>
          <a:endParaRPr lang="en-GB"/>
        </a:p>
      </dgm:t>
    </dgm:pt>
    <dgm:pt modelId="{EA2180CE-04C4-4BFD-B8F9-81C0CE9A4DBF}">
      <dgm:prSet phldrT="[Text]"/>
      <dgm:spPr>
        <a:solidFill>
          <a:srgbClr val="40A273"/>
        </a:solidFill>
        <a:ln>
          <a:solidFill>
            <a:schemeClr val="accent6">
              <a:lumMod val="75000"/>
            </a:schemeClr>
          </a:solidFill>
        </a:ln>
      </dgm:spPr>
      <dgm:t>
        <a:bodyPr/>
        <a:lstStyle/>
        <a:p>
          <a:r>
            <a:rPr lang="en-GB" dirty="0"/>
            <a:t>LABA / LAMA</a:t>
          </a:r>
        </a:p>
      </dgm:t>
    </dgm:pt>
    <dgm:pt modelId="{D78115EB-5A0E-4700-B6E7-C3F35562C167}" type="parTrans" cxnId="{474201EC-1667-451E-AA0E-FDFEEFAF2273}">
      <dgm:prSet/>
      <dgm:spPr/>
      <dgm:t>
        <a:bodyPr/>
        <a:lstStyle/>
        <a:p>
          <a:endParaRPr lang="en-GB"/>
        </a:p>
      </dgm:t>
    </dgm:pt>
    <dgm:pt modelId="{5B882E04-44AE-474A-98F6-5DB937ECC947}" type="sibTrans" cxnId="{474201EC-1667-451E-AA0E-FDFEEFAF2273}">
      <dgm:prSet/>
      <dgm:spPr/>
      <dgm:t>
        <a:bodyPr/>
        <a:lstStyle/>
        <a:p>
          <a:endParaRPr lang="en-GB"/>
        </a:p>
      </dgm:t>
    </dgm:pt>
    <dgm:pt modelId="{BB6BAA78-16C9-4DAB-A7EB-91E1C10DA743}">
      <dgm:prSet phldrT="[Text]"/>
      <dgm:spPr/>
      <dgm:t>
        <a:bodyPr/>
        <a:lstStyle/>
        <a:p>
          <a:r>
            <a:rPr lang="en-GB" dirty="0"/>
            <a:t>Long acting beta- agonist / muscarinic antagonists</a:t>
          </a:r>
        </a:p>
      </dgm:t>
    </dgm:pt>
    <dgm:pt modelId="{7FED5467-6E90-4864-9ED7-F9061333DCA4}" type="parTrans" cxnId="{4CD41743-D9E8-4642-93D4-2F89FCB3F791}">
      <dgm:prSet/>
      <dgm:spPr/>
      <dgm:t>
        <a:bodyPr/>
        <a:lstStyle/>
        <a:p>
          <a:endParaRPr lang="en-GB"/>
        </a:p>
      </dgm:t>
    </dgm:pt>
    <dgm:pt modelId="{6C17CE5D-CAF5-4AF1-AA12-1FF36798BB5A}" type="sibTrans" cxnId="{4CD41743-D9E8-4642-93D4-2F89FCB3F791}">
      <dgm:prSet/>
      <dgm:spPr/>
      <dgm:t>
        <a:bodyPr/>
        <a:lstStyle/>
        <a:p>
          <a:endParaRPr lang="en-GB"/>
        </a:p>
      </dgm:t>
    </dgm:pt>
    <dgm:pt modelId="{1A2B8B9A-DC13-4026-A127-BD47F4F68FD9}">
      <dgm:prSet phldrT="[Text]"/>
      <dgm:spPr>
        <a:solidFill>
          <a:srgbClr val="CB5293"/>
        </a:solidFill>
        <a:ln>
          <a:solidFill>
            <a:srgbClr val="C00000"/>
          </a:solidFill>
        </a:ln>
      </dgm:spPr>
      <dgm:t>
        <a:bodyPr/>
        <a:lstStyle/>
        <a:p>
          <a:r>
            <a:rPr lang="en-GB" dirty="0"/>
            <a:t>Combination</a:t>
          </a:r>
        </a:p>
      </dgm:t>
    </dgm:pt>
    <dgm:pt modelId="{8A2D0AA5-0770-410F-B624-43B1D518F413}" type="parTrans" cxnId="{46AC78EF-2EBC-42DF-A7F5-06076C48D936}">
      <dgm:prSet/>
      <dgm:spPr/>
      <dgm:t>
        <a:bodyPr/>
        <a:lstStyle/>
        <a:p>
          <a:endParaRPr lang="en-GB"/>
        </a:p>
      </dgm:t>
    </dgm:pt>
    <dgm:pt modelId="{6C856E19-6CE8-4B0D-A050-D8224F14C41C}" type="sibTrans" cxnId="{46AC78EF-2EBC-42DF-A7F5-06076C48D936}">
      <dgm:prSet/>
      <dgm:spPr/>
      <dgm:t>
        <a:bodyPr/>
        <a:lstStyle/>
        <a:p>
          <a:endParaRPr lang="en-GB"/>
        </a:p>
      </dgm:t>
    </dgm:pt>
    <dgm:pt modelId="{F0A1C228-82EA-4BA7-B8E3-0F008AE174F4}">
      <dgm:prSet phldrT="[Text]"/>
      <dgm:spPr/>
      <dgm:t>
        <a:bodyPr/>
        <a:lstStyle/>
        <a:p>
          <a:r>
            <a:rPr lang="en-GB" dirty="0"/>
            <a:t>Relieves acute breathlessness</a:t>
          </a:r>
        </a:p>
      </dgm:t>
    </dgm:pt>
    <dgm:pt modelId="{6901FDB7-8DF0-41EB-958C-0936A7A060E6}" type="parTrans" cxnId="{EF3DC23E-ACFF-4E4B-B33A-1B8C67F52BBD}">
      <dgm:prSet/>
      <dgm:spPr/>
      <dgm:t>
        <a:bodyPr/>
        <a:lstStyle/>
        <a:p>
          <a:endParaRPr lang="en-GB"/>
        </a:p>
      </dgm:t>
    </dgm:pt>
    <dgm:pt modelId="{45310123-739F-4616-8DA7-0CAE4639D9F5}" type="sibTrans" cxnId="{EF3DC23E-ACFF-4E4B-B33A-1B8C67F52BBD}">
      <dgm:prSet/>
      <dgm:spPr/>
      <dgm:t>
        <a:bodyPr/>
        <a:lstStyle/>
        <a:p>
          <a:endParaRPr lang="en-GB"/>
        </a:p>
      </dgm:t>
    </dgm:pt>
    <dgm:pt modelId="{4C7FA5C5-C20F-46EF-83B7-97D16791164A}">
      <dgm:prSet phldrT="[Text]"/>
      <dgm:spPr/>
      <dgm:t>
        <a:bodyPr/>
        <a:lstStyle/>
        <a:p>
          <a:r>
            <a:rPr lang="en-GB" dirty="0"/>
            <a:t>Regular use =&gt; poor control?</a:t>
          </a:r>
        </a:p>
      </dgm:t>
    </dgm:pt>
    <dgm:pt modelId="{5332755E-BAC2-44E9-8EE7-5DF329C1A395}" type="parTrans" cxnId="{8CECD6BF-F2BA-4392-912D-941DC28A32BB}">
      <dgm:prSet/>
      <dgm:spPr/>
      <dgm:t>
        <a:bodyPr/>
        <a:lstStyle/>
        <a:p>
          <a:endParaRPr lang="en-GB"/>
        </a:p>
      </dgm:t>
    </dgm:pt>
    <dgm:pt modelId="{CFFD377C-97C6-418F-A25E-2E68125E320D}" type="sibTrans" cxnId="{8CECD6BF-F2BA-4392-912D-941DC28A32BB}">
      <dgm:prSet/>
      <dgm:spPr/>
      <dgm:t>
        <a:bodyPr/>
        <a:lstStyle/>
        <a:p>
          <a:endParaRPr lang="en-GB"/>
        </a:p>
      </dgm:t>
    </dgm:pt>
    <dgm:pt modelId="{B9FD4A49-A348-4ACE-A1FE-D6C8ED5519F5}">
      <dgm:prSet phldrT="[Text]"/>
      <dgm:spPr/>
      <dgm:t>
        <a:bodyPr/>
        <a:lstStyle/>
        <a:p>
          <a:r>
            <a:rPr lang="en-GB" dirty="0"/>
            <a:t>Used regularly to reduce lung inflammation and acute flare ups</a:t>
          </a:r>
        </a:p>
      </dgm:t>
    </dgm:pt>
    <dgm:pt modelId="{7F8773B2-7C81-4A66-B38D-CBA11EFCA98D}" type="parTrans" cxnId="{24807215-F0B1-4C49-BC7C-C596C98B0501}">
      <dgm:prSet/>
      <dgm:spPr/>
      <dgm:t>
        <a:bodyPr/>
        <a:lstStyle/>
        <a:p>
          <a:endParaRPr lang="en-GB"/>
        </a:p>
      </dgm:t>
    </dgm:pt>
    <dgm:pt modelId="{3E756759-6773-4155-B7B7-DCA931C0CC21}" type="sibTrans" cxnId="{24807215-F0B1-4C49-BC7C-C596C98B0501}">
      <dgm:prSet/>
      <dgm:spPr/>
      <dgm:t>
        <a:bodyPr/>
        <a:lstStyle/>
        <a:p>
          <a:endParaRPr lang="en-GB"/>
        </a:p>
      </dgm:t>
    </dgm:pt>
    <dgm:pt modelId="{2F154E42-DD67-4266-BB26-931472E951B9}">
      <dgm:prSet phldrT="[Text]"/>
      <dgm:spPr/>
      <dgm:t>
        <a:bodyPr/>
        <a:lstStyle/>
        <a:p>
          <a:r>
            <a:rPr lang="en-GB"/>
            <a:t>Symptom </a:t>
          </a:r>
          <a:r>
            <a:rPr lang="en-GB" dirty="0"/>
            <a:t>relief in moderate/severe COPD</a:t>
          </a:r>
        </a:p>
      </dgm:t>
    </dgm:pt>
    <dgm:pt modelId="{AFDB7339-E18E-4BD5-A438-B5E9228C48BF}" type="parTrans" cxnId="{85BCAB03-D27A-4223-ACCF-E0391F0C098E}">
      <dgm:prSet/>
      <dgm:spPr/>
      <dgm:t>
        <a:bodyPr/>
        <a:lstStyle/>
        <a:p>
          <a:endParaRPr lang="en-GB"/>
        </a:p>
      </dgm:t>
    </dgm:pt>
    <dgm:pt modelId="{C1833895-8F5A-40E0-A101-4B31FA0ECFE7}" type="sibTrans" cxnId="{85BCAB03-D27A-4223-ACCF-E0391F0C098E}">
      <dgm:prSet/>
      <dgm:spPr/>
      <dgm:t>
        <a:bodyPr/>
        <a:lstStyle/>
        <a:p>
          <a:endParaRPr lang="en-GB"/>
        </a:p>
      </dgm:t>
    </dgm:pt>
    <dgm:pt modelId="{B98F31D1-9AC7-451C-B81C-9741C0A0A0EF}">
      <dgm:prSet phldrT="[Text]"/>
      <dgm:spPr/>
      <dgm:t>
        <a:bodyPr/>
        <a:lstStyle/>
        <a:p>
          <a:r>
            <a:rPr lang="en-GB" dirty="0"/>
            <a:t>ICS + LABA</a:t>
          </a:r>
        </a:p>
      </dgm:t>
    </dgm:pt>
    <dgm:pt modelId="{1FD541F3-A533-42D8-BA50-E7EE56CB0CB2}" type="parTrans" cxnId="{DC61B79F-1837-4032-8FA1-C0F2D4283766}">
      <dgm:prSet/>
      <dgm:spPr/>
      <dgm:t>
        <a:bodyPr/>
        <a:lstStyle/>
        <a:p>
          <a:endParaRPr lang="en-GB"/>
        </a:p>
      </dgm:t>
    </dgm:pt>
    <dgm:pt modelId="{8A84F823-0F12-4771-8E4C-9F920DECC9D0}" type="sibTrans" cxnId="{DC61B79F-1837-4032-8FA1-C0F2D4283766}">
      <dgm:prSet/>
      <dgm:spPr/>
      <dgm:t>
        <a:bodyPr/>
        <a:lstStyle/>
        <a:p>
          <a:endParaRPr lang="en-GB"/>
        </a:p>
      </dgm:t>
    </dgm:pt>
    <dgm:pt modelId="{9EED8C23-AF87-403C-B804-D5C269E30A3C}">
      <dgm:prSet phldrT="[Text]"/>
      <dgm:spPr/>
      <dgm:t>
        <a:bodyPr/>
        <a:lstStyle/>
        <a:p>
          <a:r>
            <a:rPr lang="en-GB" dirty="0"/>
            <a:t>Combined therapy for COPD and asthma not controlled by ICS + tablets alone</a:t>
          </a:r>
        </a:p>
      </dgm:t>
    </dgm:pt>
    <dgm:pt modelId="{560094BD-0DEF-436D-93B0-A335182ACBF4}" type="parTrans" cxnId="{FD53E72E-00CA-405B-8DF7-E156C237DF81}">
      <dgm:prSet/>
      <dgm:spPr/>
      <dgm:t>
        <a:bodyPr/>
        <a:lstStyle/>
        <a:p>
          <a:endParaRPr lang="en-GB"/>
        </a:p>
      </dgm:t>
    </dgm:pt>
    <dgm:pt modelId="{125740B0-4B75-41CC-BD3A-4C2CA48A5B99}" type="sibTrans" cxnId="{FD53E72E-00CA-405B-8DF7-E156C237DF81}">
      <dgm:prSet/>
      <dgm:spPr/>
      <dgm:t>
        <a:bodyPr/>
        <a:lstStyle/>
        <a:p>
          <a:endParaRPr lang="en-GB"/>
        </a:p>
      </dgm:t>
    </dgm:pt>
    <dgm:pt modelId="{39F8B37B-2B3C-405D-882E-EA02F81063F2}" type="pres">
      <dgm:prSet presAssocID="{1A526899-2675-441C-BCA1-9911770612FC}" presName="Name0" presStyleCnt="0">
        <dgm:presLayoutVars>
          <dgm:dir/>
        </dgm:presLayoutVars>
      </dgm:prSet>
      <dgm:spPr/>
    </dgm:pt>
    <dgm:pt modelId="{18FCF44E-271A-491A-B4B5-08D03517A65D}" type="pres">
      <dgm:prSet presAssocID="{2EF328D7-BD83-46E9-BF03-28EAA16875FC}" presName="composite" presStyleCnt="0"/>
      <dgm:spPr/>
    </dgm:pt>
    <dgm:pt modelId="{889714A7-7C8C-409D-98B1-BB5C94A3BDC4}" type="pres">
      <dgm:prSet presAssocID="{2EF328D7-BD83-46E9-BF03-28EAA16875FC}" presName="Accent" presStyleLbl="alignAcc1" presStyleIdx="0" presStyleCnt="4"/>
      <dgm:spPr/>
    </dgm:pt>
    <dgm:pt modelId="{D3E2DD4A-01CB-44D8-B09D-CEEE99E932AA}" type="pres">
      <dgm:prSet presAssocID="{2EF328D7-BD83-46E9-BF03-28EAA16875FC}" presName="Image" presStyleLbl="node1" presStyleIdx="0" presStyleCnt="4"/>
      <dgm:spPr>
        <a:blipFill rotWithShape="1">
          <a:blip xmlns:r="http://schemas.openxmlformats.org/officeDocument/2006/relationships" r:embed="rId1"/>
          <a:srcRect/>
          <a:stretch>
            <a:fillRect l="-7000" r="-7000"/>
          </a:stretch>
        </a:blipFill>
      </dgm:spPr>
    </dgm:pt>
    <dgm:pt modelId="{4F5DEC4D-687C-4806-8D40-7CD162AF2782}" type="pres">
      <dgm:prSet presAssocID="{2EF328D7-BD83-46E9-BF03-28EAA16875FC}" presName="Child" presStyleLbl="revTx" presStyleIdx="0" presStyleCnt="4">
        <dgm:presLayoutVars>
          <dgm:bulletEnabled val="1"/>
        </dgm:presLayoutVars>
      </dgm:prSet>
      <dgm:spPr/>
    </dgm:pt>
    <dgm:pt modelId="{0FD45B8B-6BDF-4ACF-9015-7DBF0E4C8D6C}" type="pres">
      <dgm:prSet presAssocID="{2EF328D7-BD83-46E9-BF03-28EAA16875FC}" presName="Parent" presStyleLbl="alignNode1" presStyleIdx="0" presStyleCnt="4">
        <dgm:presLayoutVars>
          <dgm:bulletEnabled val="1"/>
        </dgm:presLayoutVars>
      </dgm:prSet>
      <dgm:spPr/>
    </dgm:pt>
    <dgm:pt modelId="{1ADAE0DC-40F4-4D6C-AE0D-132FF3FDC2E2}" type="pres">
      <dgm:prSet presAssocID="{8FF0BCA6-9958-4131-8ACA-226B47E301FD}" presName="sibTrans" presStyleCnt="0"/>
      <dgm:spPr/>
    </dgm:pt>
    <dgm:pt modelId="{87BFA07B-DA1F-4D91-A134-9BAE97CDCD32}" type="pres">
      <dgm:prSet presAssocID="{0CE9E7EF-361E-43C8-96C0-C386EBEB85AE}" presName="composite" presStyleCnt="0"/>
      <dgm:spPr/>
    </dgm:pt>
    <dgm:pt modelId="{3B64147C-359D-4DE4-BC77-4572E07D9E96}" type="pres">
      <dgm:prSet presAssocID="{0CE9E7EF-361E-43C8-96C0-C386EBEB85AE}" presName="Accent" presStyleLbl="alignAcc1" presStyleIdx="1" presStyleCnt="4"/>
      <dgm:spPr/>
    </dgm:pt>
    <dgm:pt modelId="{1154F0F7-223C-4D2F-9E02-32C53CFB8FB6}" type="pres">
      <dgm:prSet presAssocID="{0CE9E7EF-361E-43C8-96C0-C386EBEB85AE}" presName="Image" presStyleLbl="node1" presStyleIdx="1" presStyleCnt="4"/>
      <dgm:spPr>
        <a:blipFill rotWithShape="1">
          <a:blip xmlns:r="http://schemas.openxmlformats.org/officeDocument/2006/relationships" r:embed="rId2"/>
          <a:srcRect/>
          <a:stretch>
            <a:fillRect l="-5000" r="-5000"/>
          </a:stretch>
        </a:blipFill>
      </dgm:spPr>
    </dgm:pt>
    <dgm:pt modelId="{53C6AC13-EA8A-4CE3-A419-F07A3DA62088}" type="pres">
      <dgm:prSet presAssocID="{0CE9E7EF-361E-43C8-96C0-C386EBEB85AE}" presName="Child" presStyleLbl="revTx" presStyleIdx="1" presStyleCnt="4">
        <dgm:presLayoutVars>
          <dgm:bulletEnabled val="1"/>
        </dgm:presLayoutVars>
      </dgm:prSet>
      <dgm:spPr/>
    </dgm:pt>
    <dgm:pt modelId="{9AA66C59-8330-40D3-B3E9-2BC14795072A}" type="pres">
      <dgm:prSet presAssocID="{0CE9E7EF-361E-43C8-96C0-C386EBEB85AE}" presName="Parent" presStyleLbl="alignNode1" presStyleIdx="1" presStyleCnt="4">
        <dgm:presLayoutVars>
          <dgm:bulletEnabled val="1"/>
        </dgm:presLayoutVars>
      </dgm:prSet>
      <dgm:spPr/>
    </dgm:pt>
    <dgm:pt modelId="{14D500B7-F7DB-4437-975B-CFBE8D896398}" type="pres">
      <dgm:prSet presAssocID="{9B099BC1-55C0-45AD-BF28-8FC849903C5A}" presName="sibTrans" presStyleCnt="0"/>
      <dgm:spPr/>
    </dgm:pt>
    <dgm:pt modelId="{B511044F-A6D0-4FB4-81E4-67410F5BD1DB}" type="pres">
      <dgm:prSet presAssocID="{EA2180CE-04C4-4BFD-B8F9-81C0CE9A4DBF}" presName="composite" presStyleCnt="0"/>
      <dgm:spPr/>
    </dgm:pt>
    <dgm:pt modelId="{F0BF241A-75FB-4229-85A0-2698AD142B03}" type="pres">
      <dgm:prSet presAssocID="{EA2180CE-04C4-4BFD-B8F9-81C0CE9A4DBF}" presName="Accent" presStyleLbl="alignAcc1" presStyleIdx="2" presStyleCnt="4"/>
      <dgm:spPr/>
    </dgm:pt>
    <dgm:pt modelId="{64F2527F-C2C0-46BA-985A-024A6CFE4AB7}" type="pres">
      <dgm:prSet presAssocID="{EA2180CE-04C4-4BFD-B8F9-81C0CE9A4DBF}" presName="Image" presStyleLbl="node1" presStyleIdx="2" presStyleCnt="4"/>
      <dgm:spPr>
        <a:blipFill rotWithShape="1">
          <a:blip xmlns:r="http://schemas.openxmlformats.org/officeDocument/2006/relationships" r:embed="rId3"/>
          <a:srcRect/>
          <a:stretch>
            <a:fillRect l="-8000" r="-8000"/>
          </a:stretch>
        </a:blipFill>
      </dgm:spPr>
    </dgm:pt>
    <dgm:pt modelId="{FCACDDC6-B40E-40AE-8857-C50FCCF089FF}" type="pres">
      <dgm:prSet presAssocID="{EA2180CE-04C4-4BFD-B8F9-81C0CE9A4DBF}" presName="Child" presStyleLbl="revTx" presStyleIdx="2" presStyleCnt="4">
        <dgm:presLayoutVars>
          <dgm:bulletEnabled val="1"/>
        </dgm:presLayoutVars>
      </dgm:prSet>
      <dgm:spPr/>
    </dgm:pt>
    <dgm:pt modelId="{028D3B02-5578-43AC-85AC-14BD42543616}" type="pres">
      <dgm:prSet presAssocID="{EA2180CE-04C4-4BFD-B8F9-81C0CE9A4DBF}" presName="Parent" presStyleLbl="alignNode1" presStyleIdx="2" presStyleCnt="4">
        <dgm:presLayoutVars>
          <dgm:bulletEnabled val="1"/>
        </dgm:presLayoutVars>
      </dgm:prSet>
      <dgm:spPr/>
    </dgm:pt>
    <dgm:pt modelId="{FC954740-7166-4E09-990D-739C6EDD2DCE}" type="pres">
      <dgm:prSet presAssocID="{5B882E04-44AE-474A-98F6-5DB937ECC947}" presName="sibTrans" presStyleCnt="0"/>
      <dgm:spPr/>
    </dgm:pt>
    <dgm:pt modelId="{47506A68-2A12-47A3-BB2B-DF793192AE8D}" type="pres">
      <dgm:prSet presAssocID="{1A2B8B9A-DC13-4026-A127-BD47F4F68FD9}" presName="composite" presStyleCnt="0"/>
      <dgm:spPr/>
    </dgm:pt>
    <dgm:pt modelId="{1EC90C67-51EF-4D34-9019-C8D35E2666F8}" type="pres">
      <dgm:prSet presAssocID="{1A2B8B9A-DC13-4026-A127-BD47F4F68FD9}" presName="Accent" presStyleLbl="alignAcc1" presStyleIdx="3" presStyleCnt="4"/>
      <dgm:spPr/>
    </dgm:pt>
    <dgm:pt modelId="{16BE93CC-82B8-462C-97F9-6000CB313523}" type="pres">
      <dgm:prSet presAssocID="{1A2B8B9A-DC13-4026-A127-BD47F4F68FD9}" presName="Image" presStyleLbl="node1" presStyleIdx="3" presStyleCnt="4"/>
      <dgm:spPr>
        <a:blipFill rotWithShape="1">
          <a:blip xmlns:r="http://schemas.openxmlformats.org/officeDocument/2006/relationships" r:embed="rId4"/>
          <a:srcRect/>
          <a:stretch>
            <a:fillRect l="-8000" r="-8000"/>
          </a:stretch>
        </a:blipFill>
      </dgm:spPr>
    </dgm:pt>
    <dgm:pt modelId="{C6C0CD13-BEF8-4020-BB27-C3E4F414AD85}" type="pres">
      <dgm:prSet presAssocID="{1A2B8B9A-DC13-4026-A127-BD47F4F68FD9}" presName="Child" presStyleLbl="revTx" presStyleIdx="3" presStyleCnt="4">
        <dgm:presLayoutVars>
          <dgm:bulletEnabled val="1"/>
        </dgm:presLayoutVars>
      </dgm:prSet>
      <dgm:spPr/>
    </dgm:pt>
    <dgm:pt modelId="{ADC38F50-F18D-469F-B61C-0AD7C48952D0}" type="pres">
      <dgm:prSet presAssocID="{1A2B8B9A-DC13-4026-A127-BD47F4F68FD9}" presName="Parent" presStyleLbl="alignNode1" presStyleIdx="3" presStyleCnt="4">
        <dgm:presLayoutVars>
          <dgm:bulletEnabled val="1"/>
        </dgm:presLayoutVars>
      </dgm:prSet>
      <dgm:spPr/>
    </dgm:pt>
  </dgm:ptLst>
  <dgm:cxnLst>
    <dgm:cxn modelId="{85BCAB03-D27A-4223-ACCF-E0391F0C098E}" srcId="{EA2180CE-04C4-4BFD-B8F9-81C0CE9A4DBF}" destId="{2F154E42-DD67-4266-BB26-931472E951B9}" srcOrd="1" destOrd="0" parTransId="{AFDB7339-E18E-4BD5-A438-B5E9228C48BF}" sibTransId="{C1833895-8F5A-40E0-A101-4B31FA0ECFE7}"/>
    <dgm:cxn modelId="{24807215-F0B1-4C49-BC7C-C596C98B0501}" srcId="{0CE9E7EF-361E-43C8-96C0-C386EBEB85AE}" destId="{B9FD4A49-A348-4ACE-A1FE-D6C8ED5519F5}" srcOrd="1" destOrd="0" parTransId="{7F8773B2-7C81-4A66-B38D-CBA11EFCA98D}" sibTransId="{3E756759-6773-4155-B7B7-DCA931C0CC21}"/>
    <dgm:cxn modelId="{DD9B5116-A8BB-4FF3-893A-F734385981EB}" type="presOf" srcId="{4C7FA5C5-C20F-46EF-83B7-97D16791164A}" destId="{4F5DEC4D-687C-4806-8D40-7CD162AF2782}" srcOrd="0" destOrd="2" presId="urn:microsoft.com/office/officeart/2008/layout/TitlePictureLineup"/>
    <dgm:cxn modelId="{A7289320-8A2A-4CD2-B3DF-D0047766B2B9}" srcId="{2EF328D7-BD83-46E9-BF03-28EAA16875FC}" destId="{3C2C8106-6A19-459B-B561-0FE2055EDE54}" srcOrd="0" destOrd="0" parTransId="{83B388D8-769E-48A0-BA25-950A93A02B6F}" sibTransId="{5446E68C-08A6-4CE5-A6C6-4E02B071646E}"/>
    <dgm:cxn modelId="{FD53E72E-00CA-405B-8DF7-E156C237DF81}" srcId="{1A2B8B9A-DC13-4026-A127-BD47F4F68FD9}" destId="{9EED8C23-AF87-403C-B804-D5C269E30A3C}" srcOrd="1" destOrd="0" parTransId="{560094BD-0DEF-436D-93B0-A335182ACBF4}" sibTransId="{125740B0-4B75-41CC-BD3A-4C2CA48A5B99}"/>
    <dgm:cxn modelId="{EF3DC23E-ACFF-4E4B-B33A-1B8C67F52BBD}" srcId="{2EF328D7-BD83-46E9-BF03-28EAA16875FC}" destId="{F0A1C228-82EA-4BA7-B8E3-0F008AE174F4}" srcOrd="1" destOrd="0" parTransId="{6901FDB7-8DF0-41EB-958C-0936A7A060E6}" sibTransId="{45310123-739F-4616-8DA7-0CAE4639D9F5}"/>
    <dgm:cxn modelId="{4CD41743-D9E8-4642-93D4-2F89FCB3F791}" srcId="{EA2180CE-04C4-4BFD-B8F9-81C0CE9A4DBF}" destId="{BB6BAA78-16C9-4DAB-A7EB-91E1C10DA743}" srcOrd="0" destOrd="0" parTransId="{7FED5467-6E90-4864-9ED7-F9061333DCA4}" sibTransId="{6C17CE5D-CAF5-4AF1-AA12-1FF36798BB5A}"/>
    <dgm:cxn modelId="{A1CFD565-3D1B-4236-B7C2-0F88C023B2E5}" srcId="{0CE9E7EF-361E-43C8-96C0-C386EBEB85AE}" destId="{DDA7FA55-152C-48E0-8868-B166F2D44D22}" srcOrd="0" destOrd="0" parTransId="{466208DA-3C0E-4287-A3F7-BCFF9559C108}" sibTransId="{C5393D93-624E-4BA3-B6DE-AE3353F4B9DC}"/>
    <dgm:cxn modelId="{F4F6E167-4405-4313-8A31-3BCDC97D20AE}" type="presOf" srcId="{1A526899-2675-441C-BCA1-9911770612FC}" destId="{39F8B37B-2B3C-405D-882E-EA02F81063F2}" srcOrd="0" destOrd="0" presId="urn:microsoft.com/office/officeart/2008/layout/TitlePictureLineup"/>
    <dgm:cxn modelId="{7C0B1786-5A5A-4D4F-8B43-D6A09A0B3E3E}" type="presOf" srcId="{2F154E42-DD67-4266-BB26-931472E951B9}" destId="{FCACDDC6-B40E-40AE-8857-C50FCCF089FF}" srcOrd="0" destOrd="1" presId="urn:microsoft.com/office/officeart/2008/layout/TitlePictureLineup"/>
    <dgm:cxn modelId="{19AEC287-874C-4BCE-B353-54179D18609F}" type="presOf" srcId="{BB6BAA78-16C9-4DAB-A7EB-91E1C10DA743}" destId="{FCACDDC6-B40E-40AE-8857-C50FCCF089FF}" srcOrd="0" destOrd="0" presId="urn:microsoft.com/office/officeart/2008/layout/TitlePictureLineup"/>
    <dgm:cxn modelId="{6F26478C-BFD4-4219-9827-903A22BA0D99}" type="presOf" srcId="{0CE9E7EF-361E-43C8-96C0-C386EBEB85AE}" destId="{9AA66C59-8330-40D3-B3E9-2BC14795072A}" srcOrd="0" destOrd="0" presId="urn:microsoft.com/office/officeart/2008/layout/TitlePictureLineup"/>
    <dgm:cxn modelId="{3647D48D-D004-40C7-AC8F-B10D8D1071CE}" type="presOf" srcId="{9EED8C23-AF87-403C-B804-D5C269E30A3C}" destId="{C6C0CD13-BEF8-4020-BB27-C3E4F414AD85}" srcOrd="0" destOrd="1" presId="urn:microsoft.com/office/officeart/2008/layout/TitlePictureLineup"/>
    <dgm:cxn modelId="{DC61B79F-1837-4032-8FA1-C0F2D4283766}" srcId="{1A2B8B9A-DC13-4026-A127-BD47F4F68FD9}" destId="{B98F31D1-9AC7-451C-B81C-9741C0A0A0EF}" srcOrd="0" destOrd="0" parTransId="{1FD541F3-A533-42D8-BA50-E7EE56CB0CB2}" sibTransId="{8A84F823-0F12-4771-8E4C-9F920DECC9D0}"/>
    <dgm:cxn modelId="{630D36B2-16CB-497B-B4F4-7A6A971E626F}" type="presOf" srcId="{3C2C8106-6A19-459B-B561-0FE2055EDE54}" destId="{4F5DEC4D-687C-4806-8D40-7CD162AF2782}" srcOrd="0" destOrd="0" presId="urn:microsoft.com/office/officeart/2008/layout/TitlePictureLineup"/>
    <dgm:cxn modelId="{DCC485B5-2956-4A9D-8C7F-9409D0DED004}" type="presOf" srcId="{B98F31D1-9AC7-451C-B81C-9741C0A0A0EF}" destId="{C6C0CD13-BEF8-4020-BB27-C3E4F414AD85}" srcOrd="0" destOrd="0" presId="urn:microsoft.com/office/officeart/2008/layout/TitlePictureLineup"/>
    <dgm:cxn modelId="{9B561BBD-79BF-4858-9035-978AFDC54FE6}" type="presOf" srcId="{EA2180CE-04C4-4BFD-B8F9-81C0CE9A4DBF}" destId="{028D3B02-5578-43AC-85AC-14BD42543616}" srcOrd="0" destOrd="0" presId="urn:microsoft.com/office/officeart/2008/layout/TitlePictureLineup"/>
    <dgm:cxn modelId="{8CECD6BF-F2BA-4392-912D-941DC28A32BB}" srcId="{2EF328D7-BD83-46E9-BF03-28EAA16875FC}" destId="{4C7FA5C5-C20F-46EF-83B7-97D16791164A}" srcOrd="2" destOrd="0" parTransId="{5332755E-BAC2-44E9-8EE7-5DF329C1A395}" sibTransId="{CFFD377C-97C6-418F-A25E-2E68125E320D}"/>
    <dgm:cxn modelId="{81A16DCB-A4B8-4BF8-8CFE-1D80D3CA063F}" type="presOf" srcId="{1A2B8B9A-DC13-4026-A127-BD47F4F68FD9}" destId="{ADC38F50-F18D-469F-B61C-0AD7C48952D0}" srcOrd="0" destOrd="0" presId="urn:microsoft.com/office/officeart/2008/layout/TitlePictureLineup"/>
    <dgm:cxn modelId="{B18EDFDB-7094-4FD5-B729-59C0914D9716}" srcId="{1A526899-2675-441C-BCA1-9911770612FC}" destId="{2EF328D7-BD83-46E9-BF03-28EAA16875FC}" srcOrd="0" destOrd="0" parTransId="{762ABEC9-0769-41FF-BB69-28488A3FC66C}" sibTransId="{8FF0BCA6-9958-4131-8ACA-226B47E301FD}"/>
    <dgm:cxn modelId="{9A9EF5E1-C38A-4B2C-A204-01C2B63C6160}" type="presOf" srcId="{F0A1C228-82EA-4BA7-B8E3-0F008AE174F4}" destId="{4F5DEC4D-687C-4806-8D40-7CD162AF2782}" srcOrd="0" destOrd="1" presId="urn:microsoft.com/office/officeart/2008/layout/TitlePictureLineup"/>
    <dgm:cxn modelId="{069EFDE3-D40C-4CD5-A27C-BAA0C2F3B417}" type="presOf" srcId="{2EF328D7-BD83-46E9-BF03-28EAA16875FC}" destId="{0FD45B8B-6BDF-4ACF-9015-7DBF0E4C8D6C}" srcOrd="0" destOrd="0" presId="urn:microsoft.com/office/officeart/2008/layout/TitlePictureLineup"/>
    <dgm:cxn modelId="{474201EC-1667-451E-AA0E-FDFEEFAF2273}" srcId="{1A526899-2675-441C-BCA1-9911770612FC}" destId="{EA2180CE-04C4-4BFD-B8F9-81C0CE9A4DBF}" srcOrd="2" destOrd="0" parTransId="{D78115EB-5A0E-4700-B6E7-C3F35562C167}" sibTransId="{5B882E04-44AE-474A-98F6-5DB937ECC947}"/>
    <dgm:cxn modelId="{46AC78EF-2EBC-42DF-A7F5-06076C48D936}" srcId="{1A526899-2675-441C-BCA1-9911770612FC}" destId="{1A2B8B9A-DC13-4026-A127-BD47F4F68FD9}" srcOrd="3" destOrd="0" parTransId="{8A2D0AA5-0770-410F-B624-43B1D518F413}" sibTransId="{6C856E19-6CE8-4B0D-A050-D8224F14C41C}"/>
    <dgm:cxn modelId="{223273F2-8B0B-4092-AF6C-88FCB51636FA}" type="presOf" srcId="{DDA7FA55-152C-48E0-8868-B166F2D44D22}" destId="{53C6AC13-EA8A-4CE3-A419-F07A3DA62088}" srcOrd="0" destOrd="0" presId="urn:microsoft.com/office/officeart/2008/layout/TitlePictureLineup"/>
    <dgm:cxn modelId="{7642BFF5-90AF-49BE-9478-64EB122DDF28}" srcId="{1A526899-2675-441C-BCA1-9911770612FC}" destId="{0CE9E7EF-361E-43C8-96C0-C386EBEB85AE}" srcOrd="1" destOrd="0" parTransId="{44131D56-57FB-448B-96BD-F9CB27C00C81}" sibTransId="{9B099BC1-55C0-45AD-BF28-8FC849903C5A}"/>
    <dgm:cxn modelId="{F43F43FC-207E-4A10-BF28-204C2DA3E70C}" type="presOf" srcId="{B9FD4A49-A348-4ACE-A1FE-D6C8ED5519F5}" destId="{53C6AC13-EA8A-4CE3-A419-F07A3DA62088}" srcOrd="0" destOrd="1" presId="urn:microsoft.com/office/officeart/2008/layout/TitlePictureLineup"/>
    <dgm:cxn modelId="{C2D327BA-02B3-4721-94F5-991EE53FC9F5}" type="presParOf" srcId="{39F8B37B-2B3C-405D-882E-EA02F81063F2}" destId="{18FCF44E-271A-491A-B4B5-08D03517A65D}" srcOrd="0" destOrd="0" presId="urn:microsoft.com/office/officeart/2008/layout/TitlePictureLineup"/>
    <dgm:cxn modelId="{A67B70C9-4ADA-4C8E-89B6-306E60E36A7E}" type="presParOf" srcId="{18FCF44E-271A-491A-B4B5-08D03517A65D}" destId="{889714A7-7C8C-409D-98B1-BB5C94A3BDC4}" srcOrd="0" destOrd="0" presId="urn:microsoft.com/office/officeart/2008/layout/TitlePictureLineup"/>
    <dgm:cxn modelId="{72596A35-D579-493A-9953-46104AD585AB}" type="presParOf" srcId="{18FCF44E-271A-491A-B4B5-08D03517A65D}" destId="{D3E2DD4A-01CB-44D8-B09D-CEEE99E932AA}" srcOrd="1" destOrd="0" presId="urn:microsoft.com/office/officeart/2008/layout/TitlePictureLineup"/>
    <dgm:cxn modelId="{6BE6C0C5-E037-4200-973A-FE1DF10E95B0}" type="presParOf" srcId="{18FCF44E-271A-491A-B4B5-08D03517A65D}" destId="{4F5DEC4D-687C-4806-8D40-7CD162AF2782}" srcOrd="2" destOrd="0" presId="urn:microsoft.com/office/officeart/2008/layout/TitlePictureLineup"/>
    <dgm:cxn modelId="{6D24F62C-0EF3-4538-9DA3-1C7CB371EFF1}" type="presParOf" srcId="{18FCF44E-271A-491A-B4B5-08D03517A65D}" destId="{0FD45B8B-6BDF-4ACF-9015-7DBF0E4C8D6C}" srcOrd="3" destOrd="0" presId="urn:microsoft.com/office/officeart/2008/layout/TitlePictureLineup"/>
    <dgm:cxn modelId="{C015206E-B6F1-475B-9C4D-EDD34B888DB3}" type="presParOf" srcId="{39F8B37B-2B3C-405D-882E-EA02F81063F2}" destId="{1ADAE0DC-40F4-4D6C-AE0D-132FF3FDC2E2}" srcOrd="1" destOrd="0" presId="urn:microsoft.com/office/officeart/2008/layout/TitlePictureLineup"/>
    <dgm:cxn modelId="{6B65EA2F-BAAF-4014-B2E7-C1632DC36EA2}" type="presParOf" srcId="{39F8B37B-2B3C-405D-882E-EA02F81063F2}" destId="{87BFA07B-DA1F-4D91-A134-9BAE97CDCD32}" srcOrd="2" destOrd="0" presId="urn:microsoft.com/office/officeart/2008/layout/TitlePictureLineup"/>
    <dgm:cxn modelId="{29D250AA-DA99-4F53-B596-F41839684BC7}" type="presParOf" srcId="{87BFA07B-DA1F-4D91-A134-9BAE97CDCD32}" destId="{3B64147C-359D-4DE4-BC77-4572E07D9E96}" srcOrd="0" destOrd="0" presId="urn:microsoft.com/office/officeart/2008/layout/TitlePictureLineup"/>
    <dgm:cxn modelId="{BDB71D79-C42D-48C3-8B8F-B99DDCE48652}" type="presParOf" srcId="{87BFA07B-DA1F-4D91-A134-9BAE97CDCD32}" destId="{1154F0F7-223C-4D2F-9E02-32C53CFB8FB6}" srcOrd="1" destOrd="0" presId="urn:microsoft.com/office/officeart/2008/layout/TitlePictureLineup"/>
    <dgm:cxn modelId="{0C73E222-9417-4AC9-AE74-53B664066645}" type="presParOf" srcId="{87BFA07B-DA1F-4D91-A134-9BAE97CDCD32}" destId="{53C6AC13-EA8A-4CE3-A419-F07A3DA62088}" srcOrd="2" destOrd="0" presId="urn:microsoft.com/office/officeart/2008/layout/TitlePictureLineup"/>
    <dgm:cxn modelId="{6CCC6A88-ABD1-4F7D-A2F6-9846B253F6AE}" type="presParOf" srcId="{87BFA07B-DA1F-4D91-A134-9BAE97CDCD32}" destId="{9AA66C59-8330-40D3-B3E9-2BC14795072A}" srcOrd="3" destOrd="0" presId="urn:microsoft.com/office/officeart/2008/layout/TitlePictureLineup"/>
    <dgm:cxn modelId="{AD1EEE82-BC4B-45DB-9FAD-FF95F6B8F70E}" type="presParOf" srcId="{39F8B37B-2B3C-405D-882E-EA02F81063F2}" destId="{14D500B7-F7DB-4437-975B-CFBE8D896398}" srcOrd="3" destOrd="0" presId="urn:microsoft.com/office/officeart/2008/layout/TitlePictureLineup"/>
    <dgm:cxn modelId="{E574EC64-A8C7-44A0-90F5-E85380E4A13F}" type="presParOf" srcId="{39F8B37B-2B3C-405D-882E-EA02F81063F2}" destId="{B511044F-A6D0-4FB4-81E4-67410F5BD1DB}" srcOrd="4" destOrd="0" presId="urn:microsoft.com/office/officeart/2008/layout/TitlePictureLineup"/>
    <dgm:cxn modelId="{7C9E0E4C-068C-49EE-88A0-5A47B8E28A24}" type="presParOf" srcId="{B511044F-A6D0-4FB4-81E4-67410F5BD1DB}" destId="{F0BF241A-75FB-4229-85A0-2698AD142B03}" srcOrd="0" destOrd="0" presId="urn:microsoft.com/office/officeart/2008/layout/TitlePictureLineup"/>
    <dgm:cxn modelId="{B8B7676B-CD02-4405-A812-0F0309E61BB8}" type="presParOf" srcId="{B511044F-A6D0-4FB4-81E4-67410F5BD1DB}" destId="{64F2527F-C2C0-46BA-985A-024A6CFE4AB7}" srcOrd="1" destOrd="0" presId="urn:microsoft.com/office/officeart/2008/layout/TitlePictureLineup"/>
    <dgm:cxn modelId="{FC1F4FEB-8957-4E42-9D93-F9F5CB64F8B9}" type="presParOf" srcId="{B511044F-A6D0-4FB4-81E4-67410F5BD1DB}" destId="{FCACDDC6-B40E-40AE-8857-C50FCCF089FF}" srcOrd="2" destOrd="0" presId="urn:microsoft.com/office/officeart/2008/layout/TitlePictureLineup"/>
    <dgm:cxn modelId="{DBE59A45-B6E2-45DB-A431-111BCF75F6CD}" type="presParOf" srcId="{B511044F-A6D0-4FB4-81E4-67410F5BD1DB}" destId="{028D3B02-5578-43AC-85AC-14BD42543616}" srcOrd="3" destOrd="0" presId="urn:microsoft.com/office/officeart/2008/layout/TitlePictureLineup"/>
    <dgm:cxn modelId="{04257BD3-0549-40FB-8415-CF4E360A0F05}" type="presParOf" srcId="{39F8B37B-2B3C-405D-882E-EA02F81063F2}" destId="{FC954740-7166-4E09-990D-739C6EDD2DCE}" srcOrd="5" destOrd="0" presId="urn:microsoft.com/office/officeart/2008/layout/TitlePictureLineup"/>
    <dgm:cxn modelId="{6E2F4C8B-5461-4239-9A8A-DE2375AB8F83}" type="presParOf" srcId="{39F8B37B-2B3C-405D-882E-EA02F81063F2}" destId="{47506A68-2A12-47A3-BB2B-DF793192AE8D}" srcOrd="6" destOrd="0" presId="urn:microsoft.com/office/officeart/2008/layout/TitlePictureLineup"/>
    <dgm:cxn modelId="{B6740570-8A5A-4B92-B138-B12D0E983305}" type="presParOf" srcId="{47506A68-2A12-47A3-BB2B-DF793192AE8D}" destId="{1EC90C67-51EF-4D34-9019-C8D35E2666F8}" srcOrd="0" destOrd="0" presId="urn:microsoft.com/office/officeart/2008/layout/TitlePictureLineup"/>
    <dgm:cxn modelId="{53CB6BA4-6908-4AB8-9DEA-B3CAD4ED9BFC}" type="presParOf" srcId="{47506A68-2A12-47A3-BB2B-DF793192AE8D}" destId="{16BE93CC-82B8-462C-97F9-6000CB313523}" srcOrd="1" destOrd="0" presId="urn:microsoft.com/office/officeart/2008/layout/TitlePictureLineup"/>
    <dgm:cxn modelId="{3AA71BAA-28BA-446C-A78E-A291BCD1E27B}" type="presParOf" srcId="{47506A68-2A12-47A3-BB2B-DF793192AE8D}" destId="{C6C0CD13-BEF8-4020-BB27-C3E4F414AD85}" srcOrd="2" destOrd="0" presId="urn:microsoft.com/office/officeart/2008/layout/TitlePictureLineup"/>
    <dgm:cxn modelId="{FBA503EF-5810-426E-BD63-882002351341}" type="presParOf" srcId="{47506A68-2A12-47A3-BB2B-DF793192AE8D}" destId="{ADC38F50-F18D-469F-B61C-0AD7C48952D0}" srcOrd="3" destOrd="0" presId="urn:microsoft.com/office/officeart/2008/layout/TitlePictureLineup"/>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42D4FE-836F-45D4-BC25-168D68E81A5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F1F0207D-E2EC-4236-B890-7A37E160A54C}">
      <dgm:prSet phldrT="[Text]"/>
      <dgm:spPr/>
      <dgm:t>
        <a:bodyPr/>
        <a:lstStyle/>
        <a:p>
          <a:r>
            <a:rPr lang="en-GB" dirty="0" err="1"/>
            <a:t>Flutiform</a:t>
          </a:r>
          <a:r>
            <a:rPr lang="en-GB" dirty="0"/>
            <a:t> (higher GWP propellant HFA227ea)</a:t>
          </a:r>
        </a:p>
      </dgm:t>
    </dgm:pt>
    <dgm:pt modelId="{50722B43-CDCE-473F-8142-C958CB19F26B}" type="parTrans" cxnId="{F9B7EF14-8F1D-463D-A235-5A2D48CE6B99}">
      <dgm:prSet/>
      <dgm:spPr/>
      <dgm:t>
        <a:bodyPr/>
        <a:lstStyle/>
        <a:p>
          <a:endParaRPr lang="en-GB"/>
        </a:p>
      </dgm:t>
    </dgm:pt>
    <dgm:pt modelId="{5155CA1A-C4FC-463A-B86A-0181C02D6D89}" type="sibTrans" cxnId="{F9B7EF14-8F1D-463D-A235-5A2D48CE6B99}">
      <dgm:prSet/>
      <dgm:spPr/>
      <dgm:t>
        <a:bodyPr/>
        <a:lstStyle/>
        <a:p>
          <a:endParaRPr lang="en-GB"/>
        </a:p>
      </dgm:t>
    </dgm:pt>
    <dgm:pt modelId="{8AAAE8D9-9B90-48D3-ACA6-B8F62AAE4593}">
      <dgm:prSet phldrT="[Text]"/>
      <dgm:spPr/>
      <dgm:t>
        <a:bodyPr/>
        <a:lstStyle/>
        <a:p>
          <a:r>
            <a:rPr lang="en-GB" dirty="0" err="1"/>
            <a:t>Fostair</a:t>
          </a:r>
          <a:r>
            <a:rPr lang="en-GB" dirty="0"/>
            <a:t> (lower GWP propellant HFA134a)</a:t>
          </a:r>
        </a:p>
      </dgm:t>
    </dgm:pt>
    <dgm:pt modelId="{2965FCFE-9945-408D-A1DF-1AA5AEEF3D24}" type="parTrans" cxnId="{2C9CCBBB-CBDA-457F-856A-5FD53E5C1BFC}">
      <dgm:prSet/>
      <dgm:spPr/>
      <dgm:t>
        <a:bodyPr/>
        <a:lstStyle/>
        <a:p>
          <a:endParaRPr lang="en-GB"/>
        </a:p>
      </dgm:t>
    </dgm:pt>
    <dgm:pt modelId="{235309AF-1EEA-4A6F-9ED2-381C76005EE6}" type="sibTrans" cxnId="{2C9CCBBB-CBDA-457F-856A-5FD53E5C1BFC}">
      <dgm:prSet/>
      <dgm:spPr/>
      <dgm:t>
        <a:bodyPr/>
        <a:lstStyle/>
        <a:p>
          <a:endParaRPr lang="en-GB"/>
        </a:p>
      </dgm:t>
    </dgm:pt>
    <dgm:pt modelId="{E2C4DBC7-D3FC-487D-BE72-43D975581899}">
      <dgm:prSet phldrT="[Text]"/>
      <dgm:spPr/>
      <dgm:t>
        <a:bodyPr/>
        <a:lstStyle/>
        <a:p>
          <a:r>
            <a:rPr lang="en-GB" dirty="0" err="1"/>
            <a:t>Salamol</a:t>
          </a:r>
          <a:r>
            <a:rPr lang="en-GB" dirty="0"/>
            <a:t> salbutamol inhaler (lower propellant volume)</a:t>
          </a:r>
        </a:p>
      </dgm:t>
    </dgm:pt>
    <dgm:pt modelId="{5119ED52-6AD0-41FE-95C2-B0633519C51C}" type="parTrans" cxnId="{145E9CAC-7323-451E-B7B8-95A5278DF408}">
      <dgm:prSet/>
      <dgm:spPr/>
      <dgm:t>
        <a:bodyPr/>
        <a:lstStyle/>
        <a:p>
          <a:endParaRPr lang="en-GB"/>
        </a:p>
      </dgm:t>
    </dgm:pt>
    <dgm:pt modelId="{198A6788-2BA1-442A-AB5B-8E1125D04BF0}" type="sibTrans" cxnId="{145E9CAC-7323-451E-B7B8-95A5278DF408}">
      <dgm:prSet/>
      <dgm:spPr/>
      <dgm:t>
        <a:bodyPr/>
        <a:lstStyle/>
        <a:p>
          <a:endParaRPr lang="en-GB"/>
        </a:p>
      </dgm:t>
    </dgm:pt>
    <dgm:pt modelId="{F959AE03-F802-450E-8BB8-A0CDCD252061}">
      <dgm:prSet phldrT="[Text]"/>
      <dgm:spPr/>
      <dgm:t>
        <a:bodyPr/>
        <a:lstStyle/>
        <a:p>
          <a:r>
            <a:rPr lang="en-GB" dirty="0"/>
            <a:t>Ventolin salbutamol inhaler (higher propellant volume)</a:t>
          </a:r>
        </a:p>
      </dgm:t>
    </dgm:pt>
    <dgm:pt modelId="{F3472CCB-2FB3-4731-9EE9-87FC60571E25}" type="parTrans" cxnId="{7677D3D8-CEB8-479D-B111-A4659E4C7C3F}">
      <dgm:prSet/>
      <dgm:spPr/>
      <dgm:t>
        <a:bodyPr/>
        <a:lstStyle/>
        <a:p>
          <a:endParaRPr lang="en-GB"/>
        </a:p>
      </dgm:t>
    </dgm:pt>
    <dgm:pt modelId="{8CE8505A-C87B-4BF9-B0B9-747EEC3C5C20}" type="sibTrans" cxnId="{7677D3D8-CEB8-479D-B111-A4659E4C7C3F}">
      <dgm:prSet/>
      <dgm:spPr/>
      <dgm:t>
        <a:bodyPr/>
        <a:lstStyle/>
        <a:p>
          <a:endParaRPr lang="en-GB"/>
        </a:p>
      </dgm:t>
    </dgm:pt>
    <dgm:pt modelId="{7890997F-10CC-4D0A-ADEC-96170796AD8A}">
      <dgm:prSet phldrT="[Text]"/>
      <dgm:spPr/>
      <dgm:t>
        <a:bodyPr/>
        <a:lstStyle/>
        <a:p>
          <a:r>
            <a:rPr lang="en-GB" dirty="0"/>
            <a:t>1 device = 370 km in a Ford Fiesta </a:t>
          </a:r>
        </a:p>
      </dgm:t>
    </dgm:pt>
    <dgm:pt modelId="{879E5E01-BF00-4C36-9AC6-57193E7DDD64}" type="parTrans" cxnId="{B25404F3-08BA-484C-99B7-0EE5AB6CDD3F}">
      <dgm:prSet/>
      <dgm:spPr/>
      <dgm:t>
        <a:bodyPr/>
        <a:lstStyle/>
        <a:p>
          <a:endParaRPr lang="en-GB"/>
        </a:p>
      </dgm:t>
    </dgm:pt>
    <dgm:pt modelId="{FEFB8BDE-BFF5-4E90-8B0B-42ED6162B335}" type="sibTrans" cxnId="{B25404F3-08BA-484C-99B7-0EE5AB6CDD3F}">
      <dgm:prSet/>
      <dgm:spPr/>
      <dgm:t>
        <a:bodyPr/>
        <a:lstStyle/>
        <a:p>
          <a:endParaRPr lang="en-GB"/>
        </a:p>
      </dgm:t>
    </dgm:pt>
    <dgm:pt modelId="{E6BF65E6-CE47-49D3-B35D-75A31C64B000}">
      <dgm:prSet phldrT="[Text]"/>
      <dgm:spPr/>
      <dgm:t>
        <a:bodyPr/>
        <a:lstStyle/>
        <a:p>
          <a:r>
            <a:rPr lang="en-GB" dirty="0"/>
            <a:t>1 device = 114-143 km</a:t>
          </a:r>
        </a:p>
      </dgm:t>
    </dgm:pt>
    <dgm:pt modelId="{C51E7C8D-A527-461E-8ACA-DA22A25FE0A9}" type="parTrans" cxnId="{B570C3CB-F470-4AAA-8C2B-3CA529FDF14A}">
      <dgm:prSet/>
      <dgm:spPr/>
      <dgm:t>
        <a:bodyPr/>
        <a:lstStyle/>
        <a:p>
          <a:endParaRPr lang="en-GB"/>
        </a:p>
      </dgm:t>
    </dgm:pt>
    <dgm:pt modelId="{2C78BCAD-3073-44F6-82EE-4702C435BB4D}" type="sibTrans" cxnId="{B570C3CB-F470-4AAA-8C2B-3CA529FDF14A}">
      <dgm:prSet/>
      <dgm:spPr/>
      <dgm:t>
        <a:bodyPr/>
        <a:lstStyle/>
        <a:p>
          <a:endParaRPr lang="en-GB"/>
        </a:p>
      </dgm:t>
    </dgm:pt>
    <dgm:pt modelId="{A27816B8-3A64-4BF0-8FA6-D22E7A3D18FE}">
      <dgm:prSet phldrT="[Text]"/>
      <dgm:spPr/>
      <dgm:t>
        <a:bodyPr/>
        <a:lstStyle/>
        <a:p>
          <a:r>
            <a:rPr lang="en-GB" dirty="0"/>
            <a:t>1 device = 100 km</a:t>
          </a:r>
        </a:p>
      </dgm:t>
    </dgm:pt>
    <dgm:pt modelId="{5B688064-8D01-41A1-B189-B73B920E118D}" type="parTrans" cxnId="{865FB19A-9BBD-4926-A6C5-337EEB55C893}">
      <dgm:prSet/>
      <dgm:spPr/>
      <dgm:t>
        <a:bodyPr/>
        <a:lstStyle/>
        <a:p>
          <a:endParaRPr lang="en-GB"/>
        </a:p>
      </dgm:t>
    </dgm:pt>
    <dgm:pt modelId="{CE0D2F26-9FA5-4124-909C-7A2753E51685}" type="sibTrans" cxnId="{865FB19A-9BBD-4926-A6C5-337EEB55C893}">
      <dgm:prSet/>
      <dgm:spPr/>
      <dgm:t>
        <a:bodyPr/>
        <a:lstStyle/>
        <a:p>
          <a:endParaRPr lang="en-GB"/>
        </a:p>
      </dgm:t>
    </dgm:pt>
    <dgm:pt modelId="{FE7DE3FA-6560-4A0F-BC45-26803774E630}">
      <dgm:prSet phldrT="[Text]"/>
      <dgm:spPr/>
      <dgm:t>
        <a:bodyPr/>
        <a:lstStyle/>
        <a:p>
          <a:r>
            <a:rPr lang="en-GB" dirty="0"/>
            <a:t>1 device = 282 km</a:t>
          </a:r>
        </a:p>
      </dgm:t>
    </dgm:pt>
    <dgm:pt modelId="{0E15EBEA-3DDF-40E8-A104-92870DCF5897}" type="parTrans" cxnId="{3E65BFAA-DFFD-4C60-B299-C4851C264AC6}">
      <dgm:prSet/>
      <dgm:spPr/>
      <dgm:t>
        <a:bodyPr/>
        <a:lstStyle/>
        <a:p>
          <a:endParaRPr lang="en-GB"/>
        </a:p>
      </dgm:t>
    </dgm:pt>
    <dgm:pt modelId="{870F4EFE-3491-4C7F-9A54-6388708847E2}" type="sibTrans" cxnId="{3E65BFAA-DFFD-4C60-B299-C4851C264AC6}">
      <dgm:prSet/>
      <dgm:spPr/>
      <dgm:t>
        <a:bodyPr/>
        <a:lstStyle/>
        <a:p>
          <a:endParaRPr lang="en-GB"/>
        </a:p>
      </dgm:t>
    </dgm:pt>
    <dgm:pt modelId="{C55EFE7E-1EE6-446B-B854-4EB0521ECE15}" type="pres">
      <dgm:prSet presAssocID="{B242D4FE-836F-45D4-BC25-168D68E81A5E}" presName="Name0" presStyleCnt="0">
        <dgm:presLayoutVars>
          <dgm:dir/>
          <dgm:resizeHandles val="exact"/>
        </dgm:presLayoutVars>
      </dgm:prSet>
      <dgm:spPr/>
    </dgm:pt>
    <dgm:pt modelId="{B86D65E8-7331-4F7A-B322-0586CB75C646}" type="pres">
      <dgm:prSet presAssocID="{F1F0207D-E2EC-4236-B890-7A37E160A54C}" presName="composite" presStyleCnt="0"/>
      <dgm:spPr/>
    </dgm:pt>
    <dgm:pt modelId="{A774E0F2-09D2-4D61-94F4-39702AA9009F}" type="pres">
      <dgm:prSet presAssocID="{F1F0207D-E2EC-4236-B890-7A37E160A54C}" presName="rect1" presStyleLbl="trAlignAcc1" presStyleIdx="0" presStyleCnt="4">
        <dgm:presLayoutVars>
          <dgm:bulletEnabled val="1"/>
        </dgm:presLayoutVars>
      </dgm:prSet>
      <dgm:spPr/>
    </dgm:pt>
    <dgm:pt modelId="{EBC65F2D-D77C-4205-B75C-2532A9572464}" type="pres">
      <dgm:prSet presAssocID="{F1F0207D-E2EC-4236-B890-7A37E160A54C}" presName="rect2" presStyleLbl="fgImgPlace1" presStyleIdx="0" presStyleCnt="4"/>
      <dgm:spPr>
        <a:blipFill rotWithShape="1">
          <a:blip xmlns:r="http://schemas.openxmlformats.org/officeDocument/2006/relationships"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l="-64000" r="-64000"/>
          </a:stretch>
        </a:blipFill>
      </dgm:spPr>
    </dgm:pt>
    <dgm:pt modelId="{2608AA15-3D49-4DFD-84B1-39021CF00A21}" type="pres">
      <dgm:prSet presAssocID="{5155CA1A-C4FC-463A-B86A-0181C02D6D89}" presName="sibTrans" presStyleCnt="0"/>
      <dgm:spPr/>
    </dgm:pt>
    <dgm:pt modelId="{077D0741-8238-4AEE-8E18-7CDF0C4B4E33}" type="pres">
      <dgm:prSet presAssocID="{8AAAE8D9-9B90-48D3-ACA6-B8F62AAE4593}" presName="composite" presStyleCnt="0"/>
      <dgm:spPr/>
    </dgm:pt>
    <dgm:pt modelId="{C4722C96-0745-4CB8-8751-9ACA9D2226B3}" type="pres">
      <dgm:prSet presAssocID="{8AAAE8D9-9B90-48D3-ACA6-B8F62AAE4593}" presName="rect1" presStyleLbl="trAlignAcc1" presStyleIdx="1" presStyleCnt="4">
        <dgm:presLayoutVars>
          <dgm:bulletEnabled val="1"/>
        </dgm:presLayoutVars>
      </dgm:prSet>
      <dgm:spPr/>
    </dgm:pt>
    <dgm:pt modelId="{10AFCF91-A2BE-47DC-A8E8-A858273A8810}" type="pres">
      <dgm:prSet presAssocID="{8AAAE8D9-9B90-48D3-ACA6-B8F62AAE4593}" presName="rect2" presStyleLbl="fgImgPlace1" presStyleIdx="1" presStyleCnt="4"/>
      <dgm:spPr>
        <a:blipFill rotWithShape="1">
          <a:blip xmlns:r="http://schemas.openxmlformats.org/officeDocument/2006/relationships" r:embed="rId3" cstate="print">
            <a:extLst>
              <a:ext uri="{BEBA8EAE-BF5A-486C-A8C5-ECC9F3942E4B}">
                <a14:imgProps xmlns:a14="http://schemas.microsoft.com/office/drawing/2010/main">
                  <a14:imgLayer r:embed="rId4">
                    <a14:imgEffect>
                      <a14:backgroundRemoval t="5000" b="94000" l="10000" r="90000">
                        <a14:foregroundMark x1="60667" y1="9667" x2="60667" y2="9667"/>
                        <a14:foregroundMark x1="53333" y1="9667" x2="53333" y2="9667"/>
                        <a14:foregroundMark x1="52333" y1="8000" x2="52333" y2="8000"/>
                        <a14:foregroundMark x1="62333" y1="6333" x2="62333" y2="6333"/>
                        <a14:foregroundMark x1="62333" y1="5333" x2="62333" y2="5333"/>
                        <a14:foregroundMark x1="54000" y1="5333" x2="54000" y2="5333"/>
                        <a14:foregroundMark x1="50667" y1="17667" x2="50667" y2="17667"/>
                        <a14:foregroundMark x1="70667" y1="22000" x2="70667" y2="22000"/>
                        <a14:foregroundMark x1="68000" y1="19333" x2="68000" y2="19333"/>
                        <a14:foregroundMark x1="69000" y1="13667" x2="69000" y2="13667"/>
                        <a14:foregroundMark x1="51667" y1="89333" x2="51667" y2="89333"/>
                        <a14:foregroundMark x1="71333" y1="8667" x2="71333" y2="8667"/>
                        <a14:foregroundMark x1="69667" y1="10333" x2="69667" y2="10333"/>
                        <a14:foregroundMark x1="52333" y1="86000" x2="52333" y2="86000"/>
                        <a14:foregroundMark x1="58333" y1="86000" x2="58333" y2="86000"/>
                        <a14:foregroundMark x1="50667" y1="94000" x2="50667" y2="94000"/>
                      </a14:backgroundRemoval>
                    </a14:imgEffect>
                  </a14:imgLayer>
                </a14:imgProps>
              </a:ext>
              <a:ext uri="{28A0092B-C50C-407E-A947-70E740481C1C}">
                <a14:useLocalDpi xmlns:a14="http://schemas.microsoft.com/office/drawing/2010/main" val="0"/>
              </a:ext>
            </a:extLst>
          </a:blip>
          <a:srcRect/>
          <a:stretch>
            <a:fillRect l="-25000" r="-25000"/>
          </a:stretch>
        </a:blipFill>
      </dgm:spPr>
    </dgm:pt>
    <dgm:pt modelId="{C63CCD6D-0B42-4753-B1F2-7F30514FBF4B}" type="pres">
      <dgm:prSet presAssocID="{235309AF-1EEA-4A6F-9ED2-381C76005EE6}" presName="sibTrans" presStyleCnt="0"/>
      <dgm:spPr/>
    </dgm:pt>
    <dgm:pt modelId="{A1EF7157-59AD-4C54-AAC5-31A621329842}" type="pres">
      <dgm:prSet presAssocID="{F959AE03-F802-450E-8BB8-A0CDCD252061}" presName="composite" presStyleCnt="0"/>
      <dgm:spPr/>
    </dgm:pt>
    <dgm:pt modelId="{077CF354-653D-4FED-B081-92A7D8B4B875}" type="pres">
      <dgm:prSet presAssocID="{F959AE03-F802-450E-8BB8-A0CDCD252061}" presName="rect1" presStyleLbl="trAlignAcc1" presStyleIdx="2" presStyleCnt="4">
        <dgm:presLayoutVars>
          <dgm:bulletEnabled val="1"/>
        </dgm:presLayoutVars>
      </dgm:prSet>
      <dgm:spPr/>
    </dgm:pt>
    <dgm:pt modelId="{22BB676B-38AD-45DF-A6FE-AF7A8795CE73}" type="pres">
      <dgm:prSet presAssocID="{F959AE03-F802-450E-8BB8-A0CDCD252061}" presName="rect2" presStyleLbl="fgImgPlace1" presStyleIdx="2" presStyleCnt="4"/>
      <dgm:spPr>
        <a:blipFill rotWithShape="1">
          <a:blip xmlns:r="http://schemas.openxmlformats.org/officeDocument/2006/relationships" r:embed="rId5">
            <a:extLst>
              <a:ext uri="{BEBA8EAE-BF5A-486C-A8C5-ECC9F3942E4B}">
                <a14:imgProps xmlns:a14="http://schemas.microsoft.com/office/drawing/2010/main">
                  <a14:imgLayer r:embed="rId6">
                    <a14:imgEffect>
                      <a14:backgroundRemoval t="0" b="100000" l="9600" r="88800"/>
                    </a14:imgEffect>
                  </a14:imgLayer>
                </a14:imgProps>
              </a:ext>
              <a:ext uri="{28A0092B-C50C-407E-A947-70E740481C1C}">
                <a14:useLocalDpi xmlns:a14="http://schemas.microsoft.com/office/drawing/2010/main" val="0"/>
              </a:ext>
            </a:extLst>
          </a:blip>
          <a:srcRect/>
          <a:stretch>
            <a:fillRect l="-25000" r="-25000"/>
          </a:stretch>
        </a:blipFill>
      </dgm:spPr>
    </dgm:pt>
    <dgm:pt modelId="{0183F481-A24E-4010-9F60-810E17010BDD}" type="pres">
      <dgm:prSet presAssocID="{8CE8505A-C87B-4BF9-B0B9-747EEC3C5C20}" presName="sibTrans" presStyleCnt="0"/>
      <dgm:spPr/>
    </dgm:pt>
    <dgm:pt modelId="{39D64809-3DE6-4D6D-A5FF-7FC807FA428E}" type="pres">
      <dgm:prSet presAssocID="{E2C4DBC7-D3FC-487D-BE72-43D975581899}" presName="composite" presStyleCnt="0"/>
      <dgm:spPr/>
    </dgm:pt>
    <dgm:pt modelId="{456A9768-6152-4535-9E34-7DD4E942AB9B}" type="pres">
      <dgm:prSet presAssocID="{E2C4DBC7-D3FC-487D-BE72-43D975581899}" presName="rect1" presStyleLbl="trAlignAcc1" presStyleIdx="3" presStyleCnt="4">
        <dgm:presLayoutVars>
          <dgm:bulletEnabled val="1"/>
        </dgm:presLayoutVars>
      </dgm:prSet>
      <dgm:spPr/>
    </dgm:pt>
    <dgm:pt modelId="{6ABC77AC-2BB7-426E-992E-77363311E9A0}" type="pres">
      <dgm:prSet presAssocID="{E2C4DBC7-D3FC-487D-BE72-43D975581899}" presName="rect2" presStyleLbl="fgImgPlace1" presStyleIdx="3" presStyleCnt="4"/>
      <dgm:spPr>
        <a:blipFill rotWithShape="1">
          <a:blip xmlns:r="http://schemas.openxmlformats.org/officeDocument/2006/relationships"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l="-51000" r="-51000"/>
          </a:stretch>
        </a:blipFill>
      </dgm:spPr>
    </dgm:pt>
  </dgm:ptLst>
  <dgm:cxnLst>
    <dgm:cxn modelId="{F9B7EF14-8F1D-463D-A235-5A2D48CE6B99}" srcId="{B242D4FE-836F-45D4-BC25-168D68E81A5E}" destId="{F1F0207D-E2EC-4236-B890-7A37E160A54C}" srcOrd="0" destOrd="0" parTransId="{50722B43-CDCE-473F-8142-C958CB19F26B}" sibTransId="{5155CA1A-C4FC-463A-B86A-0181C02D6D89}"/>
    <dgm:cxn modelId="{7E6A7131-FE36-4A24-A6F6-99090768330C}" type="presOf" srcId="{E6BF65E6-CE47-49D3-B35D-75A31C64B000}" destId="{C4722C96-0745-4CB8-8751-9ACA9D2226B3}" srcOrd="0" destOrd="1" presId="urn:microsoft.com/office/officeart/2008/layout/PictureStrips"/>
    <dgm:cxn modelId="{96F0BD3C-C631-4BB6-BC3A-8629DBD8EA9F}" type="presOf" srcId="{7890997F-10CC-4D0A-ADEC-96170796AD8A}" destId="{A774E0F2-09D2-4D61-94F4-39702AA9009F}" srcOrd="0" destOrd="1" presId="urn:microsoft.com/office/officeart/2008/layout/PictureStrips"/>
    <dgm:cxn modelId="{5A72DB5F-E44A-4223-BC36-4D2E5EE8533E}" type="presOf" srcId="{E2C4DBC7-D3FC-487D-BE72-43D975581899}" destId="{456A9768-6152-4535-9E34-7DD4E942AB9B}" srcOrd="0" destOrd="0" presId="urn:microsoft.com/office/officeart/2008/layout/PictureStrips"/>
    <dgm:cxn modelId="{34DFA04D-4620-4A8A-964E-DB8D83AF6B4C}" type="presOf" srcId="{F1F0207D-E2EC-4236-B890-7A37E160A54C}" destId="{A774E0F2-09D2-4D61-94F4-39702AA9009F}" srcOrd="0" destOrd="0" presId="urn:microsoft.com/office/officeart/2008/layout/PictureStrips"/>
    <dgm:cxn modelId="{865FB19A-9BBD-4926-A6C5-337EEB55C893}" srcId="{E2C4DBC7-D3FC-487D-BE72-43D975581899}" destId="{A27816B8-3A64-4BF0-8FA6-D22E7A3D18FE}" srcOrd="0" destOrd="0" parTransId="{5B688064-8D01-41A1-B189-B73B920E118D}" sibTransId="{CE0D2F26-9FA5-4124-909C-7A2753E51685}"/>
    <dgm:cxn modelId="{3E65BFAA-DFFD-4C60-B299-C4851C264AC6}" srcId="{F959AE03-F802-450E-8BB8-A0CDCD252061}" destId="{FE7DE3FA-6560-4A0F-BC45-26803774E630}" srcOrd="0" destOrd="0" parTransId="{0E15EBEA-3DDF-40E8-A104-92870DCF5897}" sibTransId="{870F4EFE-3491-4C7F-9A54-6388708847E2}"/>
    <dgm:cxn modelId="{8C835BAC-62A3-4C24-8AD0-7090240D867B}" type="presOf" srcId="{F959AE03-F802-450E-8BB8-A0CDCD252061}" destId="{077CF354-653D-4FED-B081-92A7D8B4B875}" srcOrd="0" destOrd="0" presId="urn:microsoft.com/office/officeart/2008/layout/PictureStrips"/>
    <dgm:cxn modelId="{145E9CAC-7323-451E-B7B8-95A5278DF408}" srcId="{B242D4FE-836F-45D4-BC25-168D68E81A5E}" destId="{E2C4DBC7-D3FC-487D-BE72-43D975581899}" srcOrd="3" destOrd="0" parTransId="{5119ED52-6AD0-41FE-95C2-B0633519C51C}" sibTransId="{198A6788-2BA1-442A-AB5B-8E1125D04BF0}"/>
    <dgm:cxn modelId="{2C9CCBBB-CBDA-457F-856A-5FD53E5C1BFC}" srcId="{B242D4FE-836F-45D4-BC25-168D68E81A5E}" destId="{8AAAE8D9-9B90-48D3-ACA6-B8F62AAE4593}" srcOrd="1" destOrd="0" parTransId="{2965FCFE-9945-408D-A1DF-1AA5AEEF3D24}" sibTransId="{235309AF-1EEA-4A6F-9ED2-381C76005EE6}"/>
    <dgm:cxn modelId="{B570C3CB-F470-4AAA-8C2B-3CA529FDF14A}" srcId="{8AAAE8D9-9B90-48D3-ACA6-B8F62AAE4593}" destId="{E6BF65E6-CE47-49D3-B35D-75A31C64B000}" srcOrd="0" destOrd="0" parTransId="{C51E7C8D-A527-461E-8ACA-DA22A25FE0A9}" sibTransId="{2C78BCAD-3073-44F6-82EE-4702C435BB4D}"/>
    <dgm:cxn modelId="{329FA9CC-36C6-4DD0-B2B6-35A3829D642F}" type="presOf" srcId="{8AAAE8D9-9B90-48D3-ACA6-B8F62AAE4593}" destId="{C4722C96-0745-4CB8-8751-9ACA9D2226B3}" srcOrd="0" destOrd="0" presId="urn:microsoft.com/office/officeart/2008/layout/PictureStrips"/>
    <dgm:cxn modelId="{8207B6CD-A28E-4085-9C14-3FBD9BCEA299}" type="presOf" srcId="{FE7DE3FA-6560-4A0F-BC45-26803774E630}" destId="{077CF354-653D-4FED-B081-92A7D8B4B875}" srcOrd="0" destOrd="1" presId="urn:microsoft.com/office/officeart/2008/layout/PictureStrips"/>
    <dgm:cxn modelId="{7677D3D8-CEB8-479D-B111-A4659E4C7C3F}" srcId="{B242D4FE-836F-45D4-BC25-168D68E81A5E}" destId="{F959AE03-F802-450E-8BB8-A0CDCD252061}" srcOrd="2" destOrd="0" parTransId="{F3472CCB-2FB3-4731-9EE9-87FC60571E25}" sibTransId="{8CE8505A-C87B-4BF9-B0B9-747EEC3C5C20}"/>
    <dgm:cxn modelId="{DD941BDC-3DF9-44ED-9881-FD1FF4518052}" type="presOf" srcId="{B242D4FE-836F-45D4-BC25-168D68E81A5E}" destId="{C55EFE7E-1EE6-446B-B854-4EB0521ECE15}" srcOrd="0" destOrd="0" presId="urn:microsoft.com/office/officeart/2008/layout/PictureStrips"/>
    <dgm:cxn modelId="{79B549DC-3CD6-421B-A987-C761E49383EC}" type="presOf" srcId="{A27816B8-3A64-4BF0-8FA6-D22E7A3D18FE}" destId="{456A9768-6152-4535-9E34-7DD4E942AB9B}" srcOrd="0" destOrd="1" presId="urn:microsoft.com/office/officeart/2008/layout/PictureStrips"/>
    <dgm:cxn modelId="{B25404F3-08BA-484C-99B7-0EE5AB6CDD3F}" srcId="{F1F0207D-E2EC-4236-B890-7A37E160A54C}" destId="{7890997F-10CC-4D0A-ADEC-96170796AD8A}" srcOrd="0" destOrd="0" parTransId="{879E5E01-BF00-4C36-9AC6-57193E7DDD64}" sibTransId="{FEFB8BDE-BFF5-4E90-8B0B-42ED6162B335}"/>
    <dgm:cxn modelId="{11DB5372-A023-4D28-85B9-D650B5278058}" type="presParOf" srcId="{C55EFE7E-1EE6-446B-B854-4EB0521ECE15}" destId="{B86D65E8-7331-4F7A-B322-0586CB75C646}" srcOrd="0" destOrd="0" presId="urn:microsoft.com/office/officeart/2008/layout/PictureStrips"/>
    <dgm:cxn modelId="{59EFB5EE-72B8-4300-9C5C-FD3D3B7791B9}" type="presParOf" srcId="{B86D65E8-7331-4F7A-B322-0586CB75C646}" destId="{A774E0F2-09D2-4D61-94F4-39702AA9009F}" srcOrd="0" destOrd="0" presId="urn:microsoft.com/office/officeart/2008/layout/PictureStrips"/>
    <dgm:cxn modelId="{3AE527BD-F034-4DC6-AC4E-99C1FC3802F8}" type="presParOf" srcId="{B86D65E8-7331-4F7A-B322-0586CB75C646}" destId="{EBC65F2D-D77C-4205-B75C-2532A9572464}" srcOrd="1" destOrd="0" presId="urn:microsoft.com/office/officeart/2008/layout/PictureStrips"/>
    <dgm:cxn modelId="{DF666F32-D8DA-4B9A-99A0-C78C677FFB46}" type="presParOf" srcId="{C55EFE7E-1EE6-446B-B854-4EB0521ECE15}" destId="{2608AA15-3D49-4DFD-84B1-39021CF00A21}" srcOrd="1" destOrd="0" presId="urn:microsoft.com/office/officeart/2008/layout/PictureStrips"/>
    <dgm:cxn modelId="{C5EC2920-7395-4E9B-8E33-5D756BC1FA2E}" type="presParOf" srcId="{C55EFE7E-1EE6-446B-B854-4EB0521ECE15}" destId="{077D0741-8238-4AEE-8E18-7CDF0C4B4E33}" srcOrd="2" destOrd="0" presId="urn:microsoft.com/office/officeart/2008/layout/PictureStrips"/>
    <dgm:cxn modelId="{3C336A33-0190-401E-A6DB-55E5F164AFF4}" type="presParOf" srcId="{077D0741-8238-4AEE-8E18-7CDF0C4B4E33}" destId="{C4722C96-0745-4CB8-8751-9ACA9D2226B3}" srcOrd="0" destOrd="0" presId="urn:microsoft.com/office/officeart/2008/layout/PictureStrips"/>
    <dgm:cxn modelId="{0707724D-9AA4-403F-8161-12D8DD4759D6}" type="presParOf" srcId="{077D0741-8238-4AEE-8E18-7CDF0C4B4E33}" destId="{10AFCF91-A2BE-47DC-A8E8-A858273A8810}" srcOrd="1" destOrd="0" presId="urn:microsoft.com/office/officeart/2008/layout/PictureStrips"/>
    <dgm:cxn modelId="{D365C2CA-460F-4ABE-B04C-5737F212CF09}" type="presParOf" srcId="{C55EFE7E-1EE6-446B-B854-4EB0521ECE15}" destId="{C63CCD6D-0B42-4753-B1F2-7F30514FBF4B}" srcOrd="3" destOrd="0" presId="urn:microsoft.com/office/officeart/2008/layout/PictureStrips"/>
    <dgm:cxn modelId="{5D4436DE-F771-4C44-809A-DD26D77585A8}" type="presParOf" srcId="{C55EFE7E-1EE6-446B-B854-4EB0521ECE15}" destId="{A1EF7157-59AD-4C54-AAC5-31A621329842}" srcOrd="4" destOrd="0" presId="urn:microsoft.com/office/officeart/2008/layout/PictureStrips"/>
    <dgm:cxn modelId="{678C97B5-ED1F-4BCB-AF08-D8245DB4CD31}" type="presParOf" srcId="{A1EF7157-59AD-4C54-AAC5-31A621329842}" destId="{077CF354-653D-4FED-B081-92A7D8B4B875}" srcOrd="0" destOrd="0" presId="urn:microsoft.com/office/officeart/2008/layout/PictureStrips"/>
    <dgm:cxn modelId="{D545633E-AD14-4170-B486-4F7F94F56533}" type="presParOf" srcId="{A1EF7157-59AD-4C54-AAC5-31A621329842}" destId="{22BB676B-38AD-45DF-A6FE-AF7A8795CE73}" srcOrd="1" destOrd="0" presId="urn:microsoft.com/office/officeart/2008/layout/PictureStrips"/>
    <dgm:cxn modelId="{C3CB9AD5-FEF6-4661-89D8-D2987F632C62}" type="presParOf" srcId="{C55EFE7E-1EE6-446B-B854-4EB0521ECE15}" destId="{0183F481-A24E-4010-9F60-810E17010BDD}" srcOrd="5" destOrd="0" presId="urn:microsoft.com/office/officeart/2008/layout/PictureStrips"/>
    <dgm:cxn modelId="{BC337DFE-0851-4352-83AA-DD00DF03C9FD}" type="presParOf" srcId="{C55EFE7E-1EE6-446B-B854-4EB0521ECE15}" destId="{39D64809-3DE6-4D6D-A5FF-7FC807FA428E}" srcOrd="6" destOrd="0" presId="urn:microsoft.com/office/officeart/2008/layout/PictureStrips"/>
    <dgm:cxn modelId="{F99E059B-EECA-4E6B-A8E2-71B51FF69BAA}" type="presParOf" srcId="{39D64809-3DE6-4D6D-A5FF-7FC807FA428E}" destId="{456A9768-6152-4535-9E34-7DD4E942AB9B}" srcOrd="0" destOrd="0" presId="urn:microsoft.com/office/officeart/2008/layout/PictureStrips"/>
    <dgm:cxn modelId="{68E4CAD4-7567-45E8-8B49-C27E72D245BF}" type="presParOf" srcId="{39D64809-3DE6-4D6D-A5FF-7FC807FA428E}" destId="{6ABC77AC-2BB7-426E-992E-77363311E9A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BB9435-C297-47E9-9F53-EA535261BCC7}" type="doc">
      <dgm:prSet loTypeId="urn:microsoft.com/office/officeart/2005/8/layout/hierarchy5" loCatId="hierarchy" qsTypeId="urn:microsoft.com/office/officeart/2005/8/quickstyle/simple1" qsCatId="simple" csTypeId="urn:microsoft.com/office/officeart/2005/8/colors/accent6_1" csCatId="accent6" phldr="1"/>
      <dgm:spPr/>
      <dgm:t>
        <a:bodyPr/>
        <a:lstStyle/>
        <a:p>
          <a:endParaRPr lang="en-US"/>
        </a:p>
      </dgm:t>
    </dgm:pt>
    <dgm:pt modelId="{674B1121-A58B-4299-BD38-47C6232216B3}">
      <dgm:prSet phldrT="[Text]" custT="1"/>
      <dgm:spPr>
        <a:xfrm>
          <a:off x="5778997" y="128747"/>
          <a:ext cx="1152711" cy="768474"/>
        </a:xfrm>
      </dgm:spPr>
      <dgm:t>
        <a:bodyPr/>
        <a:lstStyle/>
        <a:p>
          <a:r>
            <a:rPr lang="en-US" sz="1400" dirty="0">
              <a:latin typeface="Calibri" panose="020F0502020204030204"/>
              <a:ea typeface="+mn-ea"/>
              <a:cs typeface="+mn-cs"/>
            </a:rPr>
            <a:t>Sustainable healthcare whilst improving respiratory care</a:t>
          </a:r>
        </a:p>
      </dgm:t>
    </dgm:pt>
    <dgm:pt modelId="{02E615D3-4C62-4675-A524-7C3D59E57515}" type="parTrans" cxnId="{1C9E5B92-61D5-4684-B493-D934D2AA95E7}">
      <dgm:prSet/>
      <dgm:spPr/>
      <dgm:t>
        <a:bodyPr/>
        <a:lstStyle/>
        <a:p>
          <a:endParaRPr lang="en-US" sz="2000"/>
        </a:p>
      </dgm:t>
    </dgm:pt>
    <dgm:pt modelId="{9B42CD3A-78F8-4434-95F9-6281B105E2EB}" type="sibTrans" cxnId="{1C9E5B92-61D5-4684-B493-D934D2AA95E7}">
      <dgm:prSet/>
      <dgm:spPr/>
      <dgm:t>
        <a:bodyPr/>
        <a:lstStyle/>
        <a:p>
          <a:endParaRPr lang="en-US" sz="2000"/>
        </a:p>
      </dgm:t>
    </dgm:pt>
    <dgm:pt modelId="{80E392E4-B16A-4D6A-BA21-A0C960961FAA}">
      <dgm:prSet phldrT="[Text]" custT="1"/>
      <dgm:spPr>
        <a:xfrm>
          <a:off x="3905841" y="1204610"/>
          <a:ext cx="1152711" cy="768474"/>
        </a:xfrm>
      </dgm:spPr>
      <dgm:t>
        <a:bodyPr/>
        <a:lstStyle/>
        <a:p>
          <a:r>
            <a:rPr lang="en-US" sz="1400" dirty="0">
              <a:latin typeface="Calibri" panose="020F0502020204030204"/>
              <a:ea typeface="+mn-ea"/>
              <a:cs typeface="+mn-cs"/>
            </a:rPr>
            <a:t>Reduce the amount of healthcare needed</a:t>
          </a:r>
        </a:p>
      </dgm:t>
    </dgm:pt>
    <dgm:pt modelId="{3105EFA5-1275-45F2-92E7-A7AA59419139}" type="parTrans" cxnId="{C9062C43-165F-4A7E-AC02-047F16154F7B}">
      <dgm:prSet custT="1"/>
      <dgm:spPr>
        <a:xfrm>
          <a:off x="4482197" y="897221"/>
          <a:ext cx="1873155" cy="307389"/>
        </a:xfrm>
      </dgm:spPr>
      <dgm:t>
        <a:bodyPr/>
        <a:lstStyle/>
        <a:p>
          <a:endParaRPr lang="en-US" sz="2000"/>
        </a:p>
      </dgm:t>
    </dgm:pt>
    <dgm:pt modelId="{497C7BAC-51BA-472C-A978-B84159DC3057}" type="sibTrans" cxnId="{C9062C43-165F-4A7E-AC02-047F16154F7B}">
      <dgm:prSet/>
      <dgm:spPr/>
      <dgm:t>
        <a:bodyPr/>
        <a:lstStyle/>
        <a:p>
          <a:endParaRPr lang="en-US" sz="2000"/>
        </a:p>
      </dgm:t>
    </dgm:pt>
    <dgm:pt modelId="{FD4E5C3A-F4F9-4F79-816A-A6C6735487C4}">
      <dgm:prSet phldrT="[Text]" custT="1"/>
      <dgm:spPr>
        <a:xfrm>
          <a:off x="7652152" y="1204610"/>
          <a:ext cx="1152711" cy="768474"/>
        </a:xfrm>
      </dgm:spPr>
      <dgm:t>
        <a:bodyPr/>
        <a:lstStyle/>
        <a:p>
          <a:r>
            <a:rPr lang="en-US" sz="1400" dirty="0">
              <a:latin typeface="Calibri" panose="020F0502020204030204"/>
              <a:ea typeface="+mn-ea"/>
              <a:cs typeface="+mn-cs"/>
            </a:rPr>
            <a:t>Improve the efficiency of healthcare</a:t>
          </a:r>
        </a:p>
      </dgm:t>
    </dgm:pt>
    <dgm:pt modelId="{500F4FC5-DCD7-4A35-981D-9A11710F9074}" type="parTrans" cxnId="{72019480-88B2-45FA-BC19-282B384D2109}">
      <dgm:prSet custT="1"/>
      <dgm:spPr>
        <a:xfrm>
          <a:off x="6355352" y="897221"/>
          <a:ext cx="1873155" cy="307389"/>
        </a:xfrm>
      </dgm:spPr>
      <dgm:t>
        <a:bodyPr/>
        <a:lstStyle/>
        <a:p>
          <a:endParaRPr lang="en-US" sz="2000"/>
        </a:p>
      </dgm:t>
    </dgm:pt>
    <dgm:pt modelId="{07817C96-712C-48E1-8B6A-C47E2EDAE4DA}" type="sibTrans" cxnId="{72019480-88B2-45FA-BC19-282B384D2109}">
      <dgm:prSet/>
      <dgm:spPr/>
      <dgm:t>
        <a:bodyPr/>
        <a:lstStyle/>
        <a:p>
          <a:endParaRPr lang="en-US" sz="2000"/>
        </a:p>
      </dgm:t>
    </dgm:pt>
    <dgm:pt modelId="{3B24CCBB-5454-4342-A6F7-30A22C828CB3}">
      <dgm:prSet phldrT="[Text]" custT="1"/>
      <dgm:spPr>
        <a:xfrm>
          <a:off x="3156579" y="2280474"/>
          <a:ext cx="1152711" cy="768474"/>
        </a:xfrm>
      </dgm:spPr>
      <dgm:t>
        <a:bodyPr/>
        <a:lstStyle/>
        <a:p>
          <a:r>
            <a:rPr lang="en-US" sz="1400" dirty="0">
              <a:latin typeface="Calibri" panose="020F0502020204030204"/>
              <a:ea typeface="+mn-ea"/>
              <a:cs typeface="+mn-cs"/>
            </a:rPr>
            <a:t>Prevention</a:t>
          </a:r>
        </a:p>
      </dgm:t>
    </dgm:pt>
    <dgm:pt modelId="{76202AE2-07CA-4B8C-A67A-7B56BFA61E3F}" type="parTrans" cxnId="{8C26E709-CF07-4DCB-B927-FF30C879877C}">
      <dgm:prSet custT="1"/>
      <dgm:spPr>
        <a:xfrm>
          <a:off x="3732935" y="1973085"/>
          <a:ext cx="749262" cy="307389"/>
        </a:xfrm>
      </dgm:spPr>
      <dgm:t>
        <a:bodyPr/>
        <a:lstStyle/>
        <a:p>
          <a:endParaRPr lang="en-US" sz="2000"/>
        </a:p>
      </dgm:t>
    </dgm:pt>
    <dgm:pt modelId="{8F856516-4DDA-4E8B-92C3-6E1DEE0D310E}" type="sibTrans" cxnId="{8C26E709-CF07-4DCB-B927-FF30C879877C}">
      <dgm:prSet/>
      <dgm:spPr/>
      <dgm:t>
        <a:bodyPr/>
        <a:lstStyle/>
        <a:p>
          <a:endParaRPr lang="en-US" sz="2000"/>
        </a:p>
      </dgm:t>
    </dgm:pt>
    <dgm:pt modelId="{934862FA-F2F4-43D0-9ED9-23294D80DD93}">
      <dgm:prSet phldrT="[Text]" custT="1"/>
      <dgm:spPr>
        <a:xfrm>
          <a:off x="0" y="51899"/>
          <a:ext cx="10515600" cy="922168"/>
        </a:xfrm>
      </dgm:spPr>
      <dgm:t>
        <a:bodyPr/>
        <a:lstStyle/>
        <a:p>
          <a:r>
            <a:rPr lang="en-US" sz="1800" dirty="0">
              <a:latin typeface="Calibri" panose="020F0502020204030204"/>
              <a:ea typeface="+mn-ea"/>
              <a:cs typeface="+mn-cs"/>
            </a:rPr>
            <a:t>Aim</a:t>
          </a:r>
        </a:p>
      </dgm:t>
    </dgm:pt>
    <dgm:pt modelId="{745FF7A7-F612-4B2B-929C-EB8F3DAC406C}" type="parTrans" cxnId="{CF2A7BF9-90C7-4898-8C21-B43E8C927F05}">
      <dgm:prSet/>
      <dgm:spPr/>
      <dgm:t>
        <a:bodyPr/>
        <a:lstStyle/>
        <a:p>
          <a:endParaRPr lang="en-US" sz="2000"/>
        </a:p>
      </dgm:t>
    </dgm:pt>
    <dgm:pt modelId="{8C974D0C-EBD7-42B4-9303-AA88FEEDC35B}" type="sibTrans" cxnId="{CF2A7BF9-90C7-4898-8C21-B43E8C927F05}">
      <dgm:prSet/>
      <dgm:spPr/>
      <dgm:t>
        <a:bodyPr/>
        <a:lstStyle/>
        <a:p>
          <a:endParaRPr lang="en-US" sz="2000"/>
        </a:p>
      </dgm:t>
    </dgm:pt>
    <dgm:pt modelId="{EF4926A1-E646-4866-91BA-BB56AFEC4BEC}">
      <dgm:prSet phldrT="[Text]" custT="1"/>
      <dgm:spPr>
        <a:xfrm>
          <a:off x="0" y="1127763"/>
          <a:ext cx="10515600" cy="922168"/>
        </a:xfrm>
      </dgm:spPr>
      <dgm:t>
        <a:bodyPr/>
        <a:lstStyle/>
        <a:p>
          <a:r>
            <a:rPr lang="en-US" sz="1800" dirty="0">
              <a:latin typeface="Calibri" panose="020F0502020204030204"/>
              <a:ea typeface="+mn-ea"/>
              <a:cs typeface="+mn-cs"/>
            </a:rPr>
            <a:t>Primary drivers</a:t>
          </a:r>
        </a:p>
      </dgm:t>
    </dgm:pt>
    <dgm:pt modelId="{3F7097B5-5DE3-45F4-93B5-7F4D685AD5DD}" type="parTrans" cxnId="{40D78ED5-733A-4896-A598-A3F95B75358A}">
      <dgm:prSet/>
      <dgm:spPr/>
      <dgm:t>
        <a:bodyPr/>
        <a:lstStyle/>
        <a:p>
          <a:endParaRPr lang="en-US" sz="2000"/>
        </a:p>
      </dgm:t>
    </dgm:pt>
    <dgm:pt modelId="{CDAD7072-8523-4400-B75E-845876BA2543}" type="sibTrans" cxnId="{40D78ED5-733A-4896-A598-A3F95B75358A}">
      <dgm:prSet/>
      <dgm:spPr/>
      <dgm:t>
        <a:bodyPr/>
        <a:lstStyle/>
        <a:p>
          <a:endParaRPr lang="en-US" sz="2000"/>
        </a:p>
      </dgm:t>
    </dgm:pt>
    <dgm:pt modelId="{BCB4908F-15D0-4759-9486-7A020784F9C4}">
      <dgm:prSet phldrT="[Text]" custT="1"/>
      <dgm:spPr>
        <a:xfrm>
          <a:off x="0" y="2203627"/>
          <a:ext cx="10515600" cy="922168"/>
        </a:xfrm>
      </dgm:spPr>
      <dgm:t>
        <a:bodyPr/>
        <a:lstStyle/>
        <a:p>
          <a:r>
            <a:rPr lang="en-US" sz="1800" dirty="0">
              <a:latin typeface="Calibri" panose="020F0502020204030204"/>
              <a:ea typeface="+mn-ea"/>
              <a:cs typeface="+mn-cs"/>
            </a:rPr>
            <a:t>Secondary drivers</a:t>
          </a:r>
        </a:p>
      </dgm:t>
    </dgm:pt>
    <dgm:pt modelId="{20927926-0693-453C-8D4B-F4EDECBB57F6}" type="parTrans" cxnId="{2903B18D-B20F-4D7E-9967-CD5881C0C53A}">
      <dgm:prSet/>
      <dgm:spPr/>
      <dgm:t>
        <a:bodyPr/>
        <a:lstStyle/>
        <a:p>
          <a:endParaRPr lang="en-US" sz="2000"/>
        </a:p>
      </dgm:t>
    </dgm:pt>
    <dgm:pt modelId="{8B8AFE0C-C5F7-4444-B555-FE877DF76627}" type="sibTrans" cxnId="{2903B18D-B20F-4D7E-9967-CD5881C0C53A}">
      <dgm:prSet/>
      <dgm:spPr/>
      <dgm:t>
        <a:bodyPr/>
        <a:lstStyle/>
        <a:p>
          <a:endParaRPr lang="en-US" sz="2000"/>
        </a:p>
      </dgm:t>
    </dgm:pt>
    <dgm:pt modelId="{E5A90569-A531-4D1D-A113-79EBBE8496D2}">
      <dgm:prSet phldrT="[Text]" custT="1"/>
      <dgm:spPr>
        <a:xfrm>
          <a:off x="4655104" y="2280474"/>
          <a:ext cx="1152711" cy="768474"/>
        </a:xfrm>
      </dgm:spPr>
      <dgm:t>
        <a:bodyPr/>
        <a:lstStyle/>
        <a:p>
          <a:r>
            <a:rPr lang="en-US" sz="1400" dirty="0">
              <a:latin typeface="Calibri" panose="020F0502020204030204"/>
              <a:ea typeface="+mn-ea"/>
              <a:cs typeface="+mn-cs"/>
            </a:rPr>
            <a:t>Patient education / empowerment</a:t>
          </a:r>
        </a:p>
      </dgm:t>
    </dgm:pt>
    <dgm:pt modelId="{EB092E66-9DDA-434A-9B10-5D00DAB40123}" type="parTrans" cxnId="{55834C5D-22E6-4AE1-BB52-20B3F615AEAB}">
      <dgm:prSet custT="1"/>
      <dgm:spPr>
        <a:xfrm>
          <a:off x="4482197" y="1973085"/>
          <a:ext cx="749262" cy="307389"/>
        </a:xfrm>
      </dgm:spPr>
      <dgm:t>
        <a:bodyPr/>
        <a:lstStyle/>
        <a:p>
          <a:endParaRPr lang="en-US" sz="2000"/>
        </a:p>
      </dgm:t>
    </dgm:pt>
    <dgm:pt modelId="{D71C77EE-25D7-4F6F-84A4-5A44B216BA02}" type="sibTrans" cxnId="{55834C5D-22E6-4AE1-BB52-20B3F615AEAB}">
      <dgm:prSet/>
      <dgm:spPr/>
      <dgm:t>
        <a:bodyPr/>
        <a:lstStyle/>
        <a:p>
          <a:endParaRPr lang="en-US" sz="2000"/>
        </a:p>
      </dgm:t>
    </dgm:pt>
    <dgm:pt modelId="{D4D1A971-5A8D-437D-9C71-92954D011D2D}">
      <dgm:prSet phldrT="[Text]" custT="1"/>
      <dgm:spPr>
        <a:xfrm>
          <a:off x="6153628" y="2280474"/>
          <a:ext cx="1152711" cy="768474"/>
        </a:xfrm>
      </dgm:spPr>
      <dgm:t>
        <a:bodyPr/>
        <a:lstStyle/>
        <a:p>
          <a:r>
            <a:rPr lang="en-US" sz="1400" dirty="0">
              <a:latin typeface="Calibri" panose="020F0502020204030204"/>
              <a:ea typeface="+mn-ea"/>
              <a:cs typeface="+mn-cs"/>
            </a:rPr>
            <a:t>Lean effective pathways</a:t>
          </a:r>
        </a:p>
      </dgm:t>
    </dgm:pt>
    <dgm:pt modelId="{BD401E74-437D-48C5-A9B5-C9667871F5B9}" type="parTrans" cxnId="{401BFF68-16A6-401D-9FD5-BAD2C7DD37DE}">
      <dgm:prSet custT="1"/>
      <dgm:spPr>
        <a:xfrm>
          <a:off x="6729984" y="1973085"/>
          <a:ext cx="1498524" cy="307389"/>
        </a:xfrm>
      </dgm:spPr>
      <dgm:t>
        <a:bodyPr/>
        <a:lstStyle/>
        <a:p>
          <a:endParaRPr lang="en-US" sz="2000"/>
        </a:p>
      </dgm:t>
    </dgm:pt>
    <dgm:pt modelId="{8E191C45-8F15-4AD1-842A-F34FA8DE5436}" type="sibTrans" cxnId="{401BFF68-16A6-401D-9FD5-BAD2C7DD37DE}">
      <dgm:prSet/>
      <dgm:spPr/>
      <dgm:t>
        <a:bodyPr/>
        <a:lstStyle/>
        <a:p>
          <a:endParaRPr lang="en-US" sz="2000"/>
        </a:p>
      </dgm:t>
    </dgm:pt>
    <dgm:pt modelId="{4A32BFD7-A3A3-4787-957E-37730ED883D7}">
      <dgm:prSet phldrT="[Text]" custT="1"/>
      <dgm:spPr>
        <a:xfrm>
          <a:off x="7652152" y="2280474"/>
          <a:ext cx="1152711" cy="768474"/>
        </a:xfrm>
      </dgm:spPr>
      <dgm:t>
        <a:bodyPr/>
        <a:lstStyle/>
        <a:p>
          <a:r>
            <a:rPr lang="en-US" sz="1400" dirty="0">
              <a:latin typeface="Calibri" panose="020F0502020204030204"/>
              <a:ea typeface="+mn-ea"/>
              <a:cs typeface="+mn-cs"/>
            </a:rPr>
            <a:t>Lower impact swaps</a:t>
          </a:r>
        </a:p>
      </dgm:t>
    </dgm:pt>
    <dgm:pt modelId="{D13945EC-68B2-480F-913E-4F5EB0FC3DF9}" type="parTrans" cxnId="{170DF9A9-7A22-464C-AB2E-D0531CDB715B}">
      <dgm:prSet custT="1"/>
      <dgm:spPr>
        <a:xfrm>
          <a:off x="8182788" y="1973085"/>
          <a:ext cx="91440" cy="307389"/>
        </a:xfrm>
      </dgm:spPr>
      <dgm:t>
        <a:bodyPr/>
        <a:lstStyle/>
        <a:p>
          <a:endParaRPr lang="en-US" sz="2000"/>
        </a:p>
      </dgm:t>
    </dgm:pt>
    <dgm:pt modelId="{2FA23D63-B663-4774-9072-2129EB130B85}" type="sibTrans" cxnId="{170DF9A9-7A22-464C-AB2E-D0531CDB715B}">
      <dgm:prSet/>
      <dgm:spPr/>
      <dgm:t>
        <a:bodyPr/>
        <a:lstStyle/>
        <a:p>
          <a:endParaRPr lang="en-US" sz="2000"/>
        </a:p>
      </dgm:t>
    </dgm:pt>
    <dgm:pt modelId="{9937F31C-A039-482A-B4AC-5A6B02D850A1}">
      <dgm:prSet phldrT="[Text]" custT="1"/>
      <dgm:spPr>
        <a:xfrm>
          <a:off x="9150677" y="2280474"/>
          <a:ext cx="1152711" cy="768474"/>
        </a:xfrm>
      </dgm:spPr>
      <dgm:t>
        <a:bodyPr/>
        <a:lstStyle/>
        <a:p>
          <a:r>
            <a:rPr lang="en-US" sz="1400" dirty="0">
              <a:latin typeface="Calibri" panose="020F0502020204030204"/>
              <a:ea typeface="+mn-ea"/>
              <a:cs typeface="+mn-cs"/>
            </a:rPr>
            <a:t>Operational resource use</a:t>
          </a:r>
        </a:p>
      </dgm:t>
    </dgm:pt>
    <dgm:pt modelId="{EFB37BD0-C3D6-4B5C-8D53-BC48D27E6BEA}" type="parTrans" cxnId="{E174695D-2ED7-44AC-BC49-3AE2AF6A65F8}">
      <dgm:prSet custT="1"/>
      <dgm:spPr>
        <a:xfrm>
          <a:off x="8228508" y="1973085"/>
          <a:ext cx="1498524" cy="307389"/>
        </a:xfrm>
      </dgm:spPr>
      <dgm:t>
        <a:bodyPr/>
        <a:lstStyle/>
        <a:p>
          <a:endParaRPr lang="en-US" sz="2000"/>
        </a:p>
      </dgm:t>
    </dgm:pt>
    <dgm:pt modelId="{3AB4DA8C-84FB-4D06-AAAF-AAFD72472B27}" type="sibTrans" cxnId="{E174695D-2ED7-44AC-BC49-3AE2AF6A65F8}">
      <dgm:prSet/>
      <dgm:spPr/>
      <dgm:t>
        <a:bodyPr/>
        <a:lstStyle/>
        <a:p>
          <a:endParaRPr lang="en-US" sz="2000"/>
        </a:p>
      </dgm:t>
    </dgm:pt>
    <dgm:pt modelId="{48D7F69D-A631-4E6E-98AB-778D66F47DD4}">
      <dgm:prSet phldrT="[Text]" custT="1"/>
      <dgm:spPr>
        <a:xfrm>
          <a:off x="0" y="2203627"/>
          <a:ext cx="10515600" cy="922168"/>
        </a:xfrm>
      </dgm:spPr>
      <dgm:t>
        <a:bodyPr/>
        <a:lstStyle/>
        <a:p>
          <a:r>
            <a:rPr lang="en-US" sz="1800" dirty="0">
              <a:latin typeface="Calibri" panose="020F0502020204030204"/>
              <a:ea typeface="+mn-ea"/>
              <a:cs typeface="+mn-cs"/>
            </a:rPr>
            <a:t>Potential actions</a:t>
          </a:r>
        </a:p>
      </dgm:t>
    </dgm:pt>
    <dgm:pt modelId="{40514252-E5F2-4EC0-A2F9-9D9731BD2915}" type="parTrans" cxnId="{CC0E139C-A4E3-4E97-A266-7C3E11CD6165}">
      <dgm:prSet/>
      <dgm:spPr/>
      <dgm:t>
        <a:bodyPr/>
        <a:lstStyle/>
        <a:p>
          <a:endParaRPr lang="en-US" sz="1100"/>
        </a:p>
      </dgm:t>
    </dgm:pt>
    <dgm:pt modelId="{5DB67911-F255-4290-ABBE-C8CEF20727AF}" type="sibTrans" cxnId="{CC0E139C-A4E3-4E97-A266-7C3E11CD6165}">
      <dgm:prSet/>
      <dgm:spPr/>
      <dgm:t>
        <a:bodyPr/>
        <a:lstStyle/>
        <a:p>
          <a:endParaRPr lang="en-US" sz="1100"/>
        </a:p>
      </dgm:t>
    </dgm:pt>
    <dgm:pt modelId="{AC2CE802-11F6-44C8-A82C-588E040CC494}">
      <dgm:prSet phldrT="[Text]" custT="1"/>
      <dgm:spPr>
        <a:xfrm>
          <a:off x="3156579" y="2280474"/>
          <a:ext cx="1152711" cy="768474"/>
        </a:xfrm>
      </dgm:spPr>
      <dgm:t>
        <a:bodyPr/>
        <a:lstStyle/>
        <a:p>
          <a:r>
            <a:rPr lang="en-US" sz="1400" dirty="0">
              <a:latin typeface="Calibri" panose="020F0502020204030204"/>
              <a:ea typeface="+mn-ea"/>
              <a:cs typeface="+mn-cs"/>
            </a:rPr>
            <a:t>Vaccination uptake, smoking cessation quit rates</a:t>
          </a:r>
        </a:p>
      </dgm:t>
    </dgm:pt>
    <dgm:pt modelId="{1E90C564-F9B5-4F8F-BF73-E06D3BE9D095}" type="parTrans" cxnId="{0AD67471-278C-4250-A0E5-2429E3DFB747}">
      <dgm:prSet custT="1"/>
      <dgm:spPr/>
      <dgm:t>
        <a:bodyPr/>
        <a:lstStyle/>
        <a:p>
          <a:endParaRPr lang="en-US" sz="100"/>
        </a:p>
      </dgm:t>
    </dgm:pt>
    <dgm:pt modelId="{6694F910-AD58-48FC-A0D5-1E0222999767}" type="sibTrans" cxnId="{0AD67471-278C-4250-A0E5-2429E3DFB747}">
      <dgm:prSet/>
      <dgm:spPr/>
      <dgm:t>
        <a:bodyPr/>
        <a:lstStyle/>
        <a:p>
          <a:endParaRPr lang="en-US" sz="1100"/>
        </a:p>
      </dgm:t>
    </dgm:pt>
    <dgm:pt modelId="{8C6563C3-208B-4804-B094-58F1E16ED6CA}">
      <dgm:prSet phldrT="[Text]" custT="1"/>
      <dgm:spPr>
        <a:xfrm>
          <a:off x="4655104" y="2280474"/>
          <a:ext cx="1152711" cy="768474"/>
        </a:xfrm>
      </dgm:spPr>
      <dgm:t>
        <a:bodyPr/>
        <a:lstStyle/>
        <a:p>
          <a:r>
            <a:rPr lang="en-US" sz="1400" dirty="0">
              <a:latin typeface="Calibri" panose="020F0502020204030204"/>
              <a:ea typeface="+mn-ea"/>
              <a:cs typeface="+mn-cs"/>
            </a:rPr>
            <a:t>Pulmonary rehabilitation / inhaler technique and adherence / personal care plans</a:t>
          </a:r>
        </a:p>
      </dgm:t>
    </dgm:pt>
    <dgm:pt modelId="{F2D08DBD-E2E2-4247-9695-639363F8FF46}" type="parTrans" cxnId="{52EF8E5D-5E57-40FA-95D5-5B801668854D}">
      <dgm:prSet custT="1"/>
      <dgm:spPr/>
      <dgm:t>
        <a:bodyPr/>
        <a:lstStyle/>
        <a:p>
          <a:endParaRPr lang="en-US" sz="100"/>
        </a:p>
      </dgm:t>
    </dgm:pt>
    <dgm:pt modelId="{1CAFD24F-8E15-4BA4-B69F-52C766E0F7FD}" type="sibTrans" cxnId="{52EF8E5D-5E57-40FA-95D5-5B801668854D}">
      <dgm:prSet/>
      <dgm:spPr/>
      <dgm:t>
        <a:bodyPr/>
        <a:lstStyle/>
        <a:p>
          <a:endParaRPr lang="en-US" sz="1100"/>
        </a:p>
      </dgm:t>
    </dgm:pt>
    <dgm:pt modelId="{9F34B65E-13BD-4D0C-8BB9-49AEC8E33114}">
      <dgm:prSet phldrT="[Text]" custT="1"/>
      <dgm:spPr>
        <a:xfrm>
          <a:off x="6153628" y="2280474"/>
          <a:ext cx="1152711" cy="768474"/>
        </a:xfrm>
      </dgm:spPr>
      <dgm:t>
        <a:bodyPr/>
        <a:lstStyle/>
        <a:p>
          <a:r>
            <a:rPr lang="en-US" sz="1400" dirty="0">
              <a:latin typeface="Calibri" panose="020F0502020204030204"/>
              <a:ea typeface="+mn-ea"/>
              <a:cs typeface="+mn-cs"/>
            </a:rPr>
            <a:t>Integrated care planning, respiratory nurse community outreach, rescue packs</a:t>
          </a:r>
        </a:p>
      </dgm:t>
    </dgm:pt>
    <dgm:pt modelId="{1D970827-8DF2-4336-BF6A-F3BF8830DA15}" type="parTrans" cxnId="{72B44429-E5B3-4F39-9C50-BF207CFD9391}">
      <dgm:prSet custT="1"/>
      <dgm:spPr/>
      <dgm:t>
        <a:bodyPr/>
        <a:lstStyle/>
        <a:p>
          <a:endParaRPr lang="en-US" sz="100"/>
        </a:p>
      </dgm:t>
    </dgm:pt>
    <dgm:pt modelId="{B032C075-9E9C-4192-8127-112A2B8137C3}" type="sibTrans" cxnId="{72B44429-E5B3-4F39-9C50-BF207CFD9391}">
      <dgm:prSet/>
      <dgm:spPr/>
      <dgm:t>
        <a:bodyPr/>
        <a:lstStyle/>
        <a:p>
          <a:endParaRPr lang="en-US" sz="1100"/>
        </a:p>
      </dgm:t>
    </dgm:pt>
    <dgm:pt modelId="{5336C528-4FBF-415E-9FA6-ABF8901E890F}">
      <dgm:prSet phldrT="[Text]" custT="1"/>
      <dgm:spPr>
        <a:xfrm>
          <a:off x="7652152" y="2280474"/>
          <a:ext cx="1152711" cy="768474"/>
        </a:xfrm>
      </dgm:spPr>
      <dgm:t>
        <a:bodyPr/>
        <a:lstStyle/>
        <a:p>
          <a:r>
            <a:rPr lang="en-US" sz="1400" dirty="0">
              <a:latin typeface="Calibri" panose="020F0502020204030204"/>
              <a:ea typeface="+mn-ea"/>
              <a:cs typeface="+mn-cs"/>
            </a:rPr>
            <a:t>Low dose / HFC-free inhalers, DPI prescribing, inhaler recycling, spacers</a:t>
          </a:r>
        </a:p>
      </dgm:t>
    </dgm:pt>
    <dgm:pt modelId="{53FB2CAE-4EEA-4B65-A972-46146C70AA3E}" type="parTrans" cxnId="{4D96982A-9892-4B8B-9CC5-D8A4A1AD2755}">
      <dgm:prSet custT="1"/>
      <dgm:spPr/>
      <dgm:t>
        <a:bodyPr/>
        <a:lstStyle/>
        <a:p>
          <a:endParaRPr lang="en-US" sz="100"/>
        </a:p>
      </dgm:t>
    </dgm:pt>
    <dgm:pt modelId="{D6D1E77F-A053-4E73-8537-823E2ABF0678}" type="sibTrans" cxnId="{4D96982A-9892-4B8B-9CC5-D8A4A1AD2755}">
      <dgm:prSet/>
      <dgm:spPr/>
      <dgm:t>
        <a:bodyPr/>
        <a:lstStyle/>
        <a:p>
          <a:endParaRPr lang="en-US" sz="1100"/>
        </a:p>
      </dgm:t>
    </dgm:pt>
    <dgm:pt modelId="{57D65A64-FC4D-436B-B2B2-9B185BC75C17}">
      <dgm:prSet phldrT="[Text]" custT="1"/>
      <dgm:spPr>
        <a:xfrm>
          <a:off x="9150677" y="2280474"/>
          <a:ext cx="1152711" cy="768474"/>
        </a:xfrm>
      </dgm:spPr>
      <dgm:t>
        <a:bodyPr/>
        <a:lstStyle/>
        <a:p>
          <a:r>
            <a:rPr lang="en-US" sz="1400" dirty="0">
              <a:latin typeface="Calibri" panose="020F0502020204030204"/>
              <a:ea typeface="+mn-ea"/>
              <a:cs typeface="+mn-cs"/>
            </a:rPr>
            <a:t>Access to telehealth, appointment reminders, electronic prescribing</a:t>
          </a:r>
        </a:p>
      </dgm:t>
    </dgm:pt>
    <dgm:pt modelId="{2CE191D7-F5B4-4C4C-8500-00CFEBED4AA6}" type="parTrans" cxnId="{D89B2EFC-35B1-4FB6-8F44-758F61087923}">
      <dgm:prSet custT="1"/>
      <dgm:spPr/>
      <dgm:t>
        <a:bodyPr/>
        <a:lstStyle/>
        <a:p>
          <a:endParaRPr lang="en-US" sz="100"/>
        </a:p>
      </dgm:t>
    </dgm:pt>
    <dgm:pt modelId="{4869790C-CD96-4A2A-86AD-C6BCC521EAF2}" type="sibTrans" cxnId="{D89B2EFC-35B1-4FB6-8F44-758F61087923}">
      <dgm:prSet/>
      <dgm:spPr/>
      <dgm:t>
        <a:bodyPr/>
        <a:lstStyle/>
        <a:p>
          <a:endParaRPr lang="en-US" sz="1100"/>
        </a:p>
      </dgm:t>
    </dgm:pt>
    <dgm:pt modelId="{5224CA00-1F63-427A-8442-1E862A8CA254}" type="pres">
      <dgm:prSet presAssocID="{44BB9435-C297-47E9-9F53-EA535261BCC7}" presName="mainComposite" presStyleCnt="0">
        <dgm:presLayoutVars>
          <dgm:chPref val="1"/>
          <dgm:dir/>
          <dgm:animOne val="branch"/>
          <dgm:animLvl val="lvl"/>
          <dgm:resizeHandles val="exact"/>
        </dgm:presLayoutVars>
      </dgm:prSet>
      <dgm:spPr/>
    </dgm:pt>
    <dgm:pt modelId="{B7ACD5FB-C4A1-4884-82B1-F14DE77B765B}" type="pres">
      <dgm:prSet presAssocID="{44BB9435-C297-47E9-9F53-EA535261BCC7}" presName="hierFlow" presStyleCnt="0"/>
      <dgm:spPr/>
    </dgm:pt>
    <dgm:pt modelId="{D34138CD-ACB7-48F8-B10C-7D5D7C397877}" type="pres">
      <dgm:prSet presAssocID="{44BB9435-C297-47E9-9F53-EA535261BCC7}" presName="firstBuf" presStyleCnt="0"/>
      <dgm:spPr/>
    </dgm:pt>
    <dgm:pt modelId="{5E815CDF-B073-41C1-ACBF-641AC7D42F64}" type="pres">
      <dgm:prSet presAssocID="{44BB9435-C297-47E9-9F53-EA535261BCC7}" presName="hierChild1" presStyleCnt="0">
        <dgm:presLayoutVars>
          <dgm:chPref val="1"/>
          <dgm:animOne val="branch"/>
          <dgm:animLvl val="lvl"/>
        </dgm:presLayoutVars>
      </dgm:prSet>
      <dgm:spPr/>
    </dgm:pt>
    <dgm:pt modelId="{8B0D2440-2926-4B56-86A2-7CB1C570E0BE}" type="pres">
      <dgm:prSet presAssocID="{674B1121-A58B-4299-BD38-47C6232216B3}" presName="Name17" presStyleCnt="0"/>
      <dgm:spPr/>
    </dgm:pt>
    <dgm:pt modelId="{787F1B07-29DC-4B9A-A75E-43C890910CC0}" type="pres">
      <dgm:prSet presAssocID="{674B1121-A58B-4299-BD38-47C6232216B3}" presName="level1Shape" presStyleLbl="node0" presStyleIdx="0" presStyleCnt="1" custScaleY="329421">
        <dgm:presLayoutVars>
          <dgm:chPref val="3"/>
        </dgm:presLayoutVars>
      </dgm:prSet>
      <dgm:spPr/>
    </dgm:pt>
    <dgm:pt modelId="{D9981815-C0A0-4409-957B-8DBBD7E071B5}" type="pres">
      <dgm:prSet presAssocID="{674B1121-A58B-4299-BD38-47C6232216B3}" presName="hierChild2" presStyleCnt="0"/>
      <dgm:spPr/>
    </dgm:pt>
    <dgm:pt modelId="{61D2B8C4-DB84-407D-84B8-5B1E6BD18389}" type="pres">
      <dgm:prSet presAssocID="{3105EFA5-1275-45F2-92E7-A7AA59419139}" presName="Name25" presStyleLbl="parChTrans1D2" presStyleIdx="0" presStyleCnt="2"/>
      <dgm:spPr/>
    </dgm:pt>
    <dgm:pt modelId="{05DEE57C-3605-4E41-9222-1DCC1AFDC963}" type="pres">
      <dgm:prSet presAssocID="{3105EFA5-1275-45F2-92E7-A7AA59419139}" presName="connTx" presStyleLbl="parChTrans1D2" presStyleIdx="0" presStyleCnt="2"/>
      <dgm:spPr/>
    </dgm:pt>
    <dgm:pt modelId="{8F84CE3F-640E-460B-BE66-B7EE055A67DE}" type="pres">
      <dgm:prSet presAssocID="{80E392E4-B16A-4D6A-BA21-A0C960961FAA}" presName="Name30" presStyleCnt="0"/>
      <dgm:spPr/>
    </dgm:pt>
    <dgm:pt modelId="{4E0A3103-F094-4E4A-BD1D-4E5C0E9F5444}" type="pres">
      <dgm:prSet presAssocID="{80E392E4-B16A-4D6A-BA21-A0C960961FAA}" presName="level2Shape" presStyleLbl="node2" presStyleIdx="0" presStyleCnt="2" custScaleY="176506" custLinFactNeighborY="21715"/>
      <dgm:spPr/>
    </dgm:pt>
    <dgm:pt modelId="{63948451-239A-4EE8-AD7C-985B2C7875C7}" type="pres">
      <dgm:prSet presAssocID="{80E392E4-B16A-4D6A-BA21-A0C960961FAA}" presName="hierChild3" presStyleCnt="0"/>
      <dgm:spPr/>
    </dgm:pt>
    <dgm:pt modelId="{81F516F1-ABBD-4ADE-B0BF-0433B41015EC}" type="pres">
      <dgm:prSet presAssocID="{76202AE2-07CA-4B8C-A67A-7B56BFA61E3F}" presName="Name25" presStyleLbl="parChTrans1D3" presStyleIdx="0" presStyleCnt="5"/>
      <dgm:spPr/>
    </dgm:pt>
    <dgm:pt modelId="{ADE17BE3-FA8F-4E5A-99F9-B1C7C3DC21FB}" type="pres">
      <dgm:prSet presAssocID="{76202AE2-07CA-4B8C-A67A-7B56BFA61E3F}" presName="connTx" presStyleLbl="parChTrans1D3" presStyleIdx="0" presStyleCnt="5"/>
      <dgm:spPr/>
    </dgm:pt>
    <dgm:pt modelId="{98F08F79-212D-4262-BEA3-EA9B9DC787E3}" type="pres">
      <dgm:prSet presAssocID="{3B24CCBB-5454-4342-A6F7-30A22C828CB3}" presName="Name30" presStyleCnt="0"/>
      <dgm:spPr/>
    </dgm:pt>
    <dgm:pt modelId="{51E1E494-60B1-4D9D-ABFE-658F9379FD92}" type="pres">
      <dgm:prSet presAssocID="{3B24CCBB-5454-4342-A6F7-30A22C828CB3}" presName="level2Shape" presStyleLbl="node3" presStyleIdx="0" presStyleCnt="5" custLinFactNeighborY="3705"/>
      <dgm:spPr/>
    </dgm:pt>
    <dgm:pt modelId="{D4A2E2D9-3CFE-4A7A-B582-0B26B8DC9406}" type="pres">
      <dgm:prSet presAssocID="{3B24CCBB-5454-4342-A6F7-30A22C828CB3}" presName="hierChild3" presStyleCnt="0"/>
      <dgm:spPr/>
    </dgm:pt>
    <dgm:pt modelId="{D6181752-7CD5-4B5C-956F-971D93EC55EF}" type="pres">
      <dgm:prSet presAssocID="{1E90C564-F9B5-4F8F-BF73-E06D3BE9D095}" presName="Name25" presStyleLbl="parChTrans1D4" presStyleIdx="0" presStyleCnt="5"/>
      <dgm:spPr/>
    </dgm:pt>
    <dgm:pt modelId="{79306BA4-B520-4C3B-A9F1-D04ABB15628D}" type="pres">
      <dgm:prSet presAssocID="{1E90C564-F9B5-4F8F-BF73-E06D3BE9D095}" presName="connTx" presStyleLbl="parChTrans1D4" presStyleIdx="0" presStyleCnt="5"/>
      <dgm:spPr/>
    </dgm:pt>
    <dgm:pt modelId="{FF815887-78CA-4534-AB68-949032E68E6D}" type="pres">
      <dgm:prSet presAssocID="{AC2CE802-11F6-44C8-A82C-588E040CC494}" presName="Name30" presStyleCnt="0"/>
      <dgm:spPr/>
    </dgm:pt>
    <dgm:pt modelId="{521FE336-C7BB-4783-BF0D-940EF863FE2D}" type="pres">
      <dgm:prSet presAssocID="{AC2CE802-11F6-44C8-A82C-588E040CC494}" presName="level2Shape" presStyleLbl="node4" presStyleIdx="0" presStyleCnt="5" custScaleX="218860" custLinFactNeighborY="2156"/>
      <dgm:spPr/>
    </dgm:pt>
    <dgm:pt modelId="{C3121FE4-CB06-4205-9132-A248E7119B91}" type="pres">
      <dgm:prSet presAssocID="{AC2CE802-11F6-44C8-A82C-588E040CC494}" presName="hierChild3" presStyleCnt="0"/>
      <dgm:spPr/>
    </dgm:pt>
    <dgm:pt modelId="{79F9E966-882C-4538-8AA2-9B86FB895415}" type="pres">
      <dgm:prSet presAssocID="{EB092E66-9DDA-434A-9B10-5D00DAB40123}" presName="Name25" presStyleLbl="parChTrans1D3" presStyleIdx="1" presStyleCnt="5"/>
      <dgm:spPr/>
    </dgm:pt>
    <dgm:pt modelId="{E1679234-1F71-4CC9-A129-2129A3EC6547}" type="pres">
      <dgm:prSet presAssocID="{EB092E66-9DDA-434A-9B10-5D00DAB40123}" presName="connTx" presStyleLbl="parChTrans1D3" presStyleIdx="1" presStyleCnt="5"/>
      <dgm:spPr/>
    </dgm:pt>
    <dgm:pt modelId="{7825448D-BBA5-4169-AFAC-A30586F5AB33}" type="pres">
      <dgm:prSet presAssocID="{E5A90569-A531-4D1D-A113-79EBBE8496D2}" presName="Name30" presStyleCnt="0"/>
      <dgm:spPr/>
    </dgm:pt>
    <dgm:pt modelId="{5A589317-843B-4667-8071-9C0C66E14501}" type="pres">
      <dgm:prSet presAssocID="{E5A90569-A531-4D1D-A113-79EBBE8496D2}" presName="level2Shape" presStyleLbl="node3" presStyleIdx="1" presStyleCnt="5" custLinFactNeighborY="333"/>
      <dgm:spPr/>
    </dgm:pt>
    <dgm:pt modelId="{EF5B6786-A6B7-46A1-860E-561256200250}" type="pres">
      <dgm:prSet presAssocID="{E5A90569-A531-4D1D-A113-79EBBE8496D2}" presName="hierChild3" presStyleCnt="0"/>
      <dgm:spPr/>
    </dgm:pt>
    <dgm:pt modelId="{D67EEAA0-64D4-4572-9F22-6D37EA91A605}" type="pres">
      <dgm:prSet presAssocID="{F2D08DBD-E2E2-4247-9695-639363F8FF46}" presName="Name25" presStyleLbl="parChTrans1D4" presStyleIdx="1" presStyleCnt="5"/>
      <dgm:spPr/>
    </dgm:pt>
    <dgm:pt modelId="{68C90354-B66F-4812-BC31-2CEA30DFEF4B}" type="pres">
      <dgm:prSet presAssocID="{F2D08DBD-E2E2-4247-9695-639363F8FF46}" presName="connTx" presStyleLbl="parChTrans1D4" presStyleIdx="1" presStyleCnt="5"/>
      <dgm:spPr/>
    </dgm:pt>
    <dgm:pt modelId="{EFB529DC-B494-4A61-B3E9-01D7CDC2F7E9}" type="pres">
      <dgm:prSet presAssocID="{8C6563C3-208B-4804-B094-58F1E16ED6CA}" presName="Name30" presStyleCnt="0"/>
      <dgm:spPr/>
    </dgm:pt>
    <dgm:pt modelId="{ECFFC728-7B00-45B3-831F-2D1965833B83}" type="pres">
      <dgm:prSet presAssocID="{8C6563C3-208B-4804-B094-58F1E16ED6CA}" presName="level2Shape" presStyleLbl="node4" presStyleIdx="1" presStyleCnt="5" custScaleX="218860" custLinFactNeighborY="1884"/>
      <dgm:spPr/>
    </dgm:pt>
    <dgm:pt modelId="{B52EE005-3EEE-4073-A970-55E118F618E2}" type="pres">
      <dgm:prSet presAssocID="{8C6563C3-208B-4804-B094-58F1E16ED6CA}" presName="hierChild3" presStyleCnt="0"/>
      <dgm:spPr/>
    </dgm:pt>
    <dgm:pt modelId="{C3679792-6780-481A-926E-EA63C8BFC4BC}" type="pres">
      <dgm:prSet presAssocID="{500F4FC5-DCD7-4A35-981D-9A11710F9074}" presName="Name25" presStyleLbl="parChTrans1D2" presStyleIdx="1" presStyleCnt="2"/>
      <dgm:spPr/>
    </dgm:pt>
    <dgm:pt modelId="{DC1BA6B5-D017-4793-8900-A872C0AA70E7}" type="pres">
      <dgm:prSet presAssocID="{500F4FC5-DCD7-4A35-981D-9A11710F9074}" presName="connTx" presStyleLbl="parChTrans1D2" presStyleIdx="1" presStyleCnt="2"/>
      <dgm:spPr/>
    </dgm:pt>
    <dgm:pt modelId="{54E39FE6-8A85-4252-BE32-F5A037044224}" type="pres">
      <dgm:prSet presAssocID="{FD4E5C3A-F4F9-4F79-816A-A6C6735487C4}" presName="Name30" presStyleCnt="0"/>
      <dgm:spPr/>
    </dgm:pt>
    <dgm:pt modelId="{CBF4DAEB-8705-4531-889C-5B6ADCD98F0C}" type="pres">
      <dgm:prSet presAssocID="{FD4E5C3A-F4F9-4F79-816A-A6C6735487C4}" presName="level2Shape" presStyleLbl="node2" presStyleIdx="1" presStyleCnt="2" custScaleY="171803"/>
      <dgm:spPr/>
    </dgm:pt>
    <dgm:pt modelId="{7FCB530E-306F-4844-A998-E2CD554ED3BA}" type="pres">
      <dgm:prSet presAssocID="{FD4E5C3A-F4F9-4F79-816A-A6C6735487C4}" presName="hierChild3" presStyleCnt="0"/>
      <dgm:spPr/>
    </dgm:pt>
    <dgm:pt modelId="{77F087A2-63B2-4626-A8C9-5B6EAEDD33D4}" type="pres">
      <dgm:prSet presAssocID="{BD401E74-437D-48C5-A9B5-C9667871F5B9}" presName="Name25" presStyleLbl="parChTrans1D3" presStyleIdx="2" presStyleCnt="5"/>
      <dgm:spPr/>
    </dgm:pt>
    <dgm:pt modelId="{F291B9ED-A7A6-4EA8-9207-9CF6688050CC}" type="pres">
      <dgm:prSet presAssocID="{BD401E74-437D-48C5-A9B5-C9667871F5B9}" presName="connTx" presStyleLbl="parChTrans1D3" presStyleIdx="2" presStyleCnt="5"/>
      <dgm:spPr/>
    </dgm:pt>
    <dgm:pt modelId="{49C73541-731D-4FC5-B142-28C6C07D244E}" type="pres">
      <dgm:prSet presAssocID="{D4D1A971-5A8D-437D-9C71-92954D011D2D}" presName="Name30" presStyleCnt="0"/>
      <dgm:spPr/>
    </dgm:pt>
    <dgm:pt modelId="{FB040DB2-CE3F-469D-9FAD-27A2396BB82C}" type="pres">
      <dgm:prSet presAssocID="{D4D1A971-5A8D-437D-9C71-92954D011D2D}" presName="level2Shape" presStyleLbl="node3" presStyleIdx="2" presStyleCnt="5" custLinFactNeighborY="1710"/>
      <dgm:spPr/>
    </dgm:pt>
    <dgm:pt modelId="{7EC4CFAF-4BD3-4990-8020-571479857C87}" type="pres">
      <dgm:prSet presAssocID="{D4D1A971-5A8D-437D-9C71-92954D011D2D}" presName="hierChild3" presStyleCnt="0"/>
      <dgm:spPr/>
    </dgm:pt>
    <dgm:pt modelId="{CC96D2A8-3C47-4063-AA4A-1D4248AA2F52}" type="pres">
      <dgm:prSet presAssocID="{1D970827-8DF2-4336-BF6A-F3BF8830DA15}" presName="Name25" presStyleLbl="parChTrans1D4" presStyleIdx="2" presStyleCnt="5"/>
      <dgm:spPr/>
    </dgm:pt>
    <dgm:pt modelId="{808C81FA-21DB-4F84-86EA-DFE8066465BB}" type="pres">
      <dgm:prSet presAssocID="{1D970827-8DF2-4336-BF6A-F3BF8830DA15}" presName="connTx" presStyleLbl="parChTrans1D4" presStyleIdx="2" presStyleCnt="5"/>
      <dgm:spPr/>
    </dgm:pt>
    <dgm:pt modelId="{66128897-50C3-49C5-A43F-9A7498DA9260}" type="pres">
      <dgm:prSet presAssocID="{9F34B65E-13BD-4D0C-8BB9-49AEC8E33114}" presName="Name30" presStyleCnt="0"/>
      <dgm:spPr/>
    </dgm:pt>
    <dgm:pt modelId="{34CB7DE7-0ACA-4712-B256-AE6FDF8BAF46}" type="pres">
      <dgm:prSet presAssocID="{9F34B65E-13BD-4D0C-8BB9-49AEC8E33114}" presName="level2Shape" presStyleLbl="node4" presStyleIdx="2" presStyleCnt="5" custScaleX="218860" custLinFactNeighborY="154"/>
      <dgm:spPr/>
    </dgm:pt>
    <dgm:pt modelId="{73C07645-13B8-4568-975C-F489368CDDBB}" type="pres">
      <dgm:prSet presAssocID="{9F34B65E-13BD-4D0C-8BB9-49AEC8E33114}" presName="hierChild3" presStyleCnt="0"/>
      <dgm:spPr/>
    </dgm:pt>
    <dgm:pt modelId="{A529DA16-BDE5-42ED-B142-099F4775D626}" type="pres">
      <dgm:prSet presAssocID="{D13945EC-68B2-480F-913E-4F5EB0FC3DF9}" presName="Name25" presStyleLbl="parChTrans1D3" presStyleIdx="3" presStyleCnt="5"/>
      <dgm:spPr/>
    </dgm:pt>
    <dgm:pt modelId="{EAEA0D90-7D9C-46AC-8661-1895EEC1A22B}" type="pres">
      <dgm:prSet presAssocID="{D13945EC-68B2-480F-913E-4F5EB0FC3DF9}" presName="connTx" presStyleLbl="parChTrans1D3" presStyleIdx="3" presStyleCnt="5"/>
      <dgm:spPr/>
    </dgm:pt>
    <dgm:pt modelId="{A20A4FAB-4881-47BB-87E8-C492E2FD7CD8}" type="pres">
      <dgm:prSet presAssocID="{4A32BFD7-A3A3-4787-957E-37730ED883D7}" presName="Name30" presStyleCnt="0"/>
      <dgm:spPr/>
    </dgm:pt>
    <dgm:pt modelId="{57986660-3163-4144-9CE7-FA24C8176857}" type="pres">
      <dgm:prSet presAssocID="{4A32BFD7-A3A3-4787-957E-37730ED883D7}" presName="level2Shape" presStyleLbl="node3" presStyleIdx="3" presStyleCnt="5"/>
      <dgm:spPr/>
    </dgm:pt>
    <dgm:pt modelId="{46CA9AE6-97B8-4082-831C-3938E04059DD}" type="pres">
      <dgm:prSet presAssocID="{4A32BFD7-A3A3-4787-957E-37730ED883D7}" presName="hierChild3" presStyleCnt="0"/>
      <dgm:spPr/>
    </dgm:pt>
    <dgm:pt modelId="{9DD471BB-60DF-48DC-899C-1B834B06C3FA}" type="pres">
      <dgm:prSet presAssocID="{53FB2CAE-4EEA-4B65-A972-46146C70AA3E}" presName="Name25" presStyleLbl="parChTrans1D4" presStyleIdx="3" presStyleCnt="5"/>
      <dgm:spPr/>
    </dgm:pt>
    <dgm:pt modelId="{9715E271-9F8F-42E4-8B51-91E08E7B4701}" type="pres">
      <dgm:prSet presAssocID="{53FB2CAE-4EEA-4B65-A972-46146C70AA3E}" presName="connTx" presStyleLbl="parChTrans1D4" presStyleIdx="3" presStyleCnt="5"/>
      <dgm:spPr/>
    </dgm:pt>
    <dgm:pt modelId="{5E6DDCBE-D051-4E1D-A966-0BC4F1BC5ECA}" type="pres">
      <dgm:prSet presAssocID="{5336C528-4FBF-415E-9FA6-ABF8901E890F}" presName="Name30" presStyleCnt="0"/>
      <dgm:spPr/>
    </dgm:pt>
    <dgm:pt modelId="{73C03C71-E2F3-4348-B7EB-A64579440E9A}" type="pres">
      <dgm:prSet presAssocID="{5336C528-4FBF-415E-9FA6-ABF8901E890F}" presName="level2Shape" presStyleLbl="node4" presStyleIdx="3" presStyleCnt="5" custScaleX="218860"/>
      <dgm:spPr/>
    </dgm:pt>
    <dgm:pt modelId="{1A072506-8108-4864-8DE0-E038BBAEC419}" type="pres">
      <dgm:prSet presAssocID="{5336C528-4FBF-415E-9FA6-ABF8901E890F}" presName="hierChild3" presStyleCnt="0"/>
      <dgm:spPr/>
    </dgm:pt>
    <dgm:pt modelId="{308A88D3-58E5-4913-B131-95B415812C54}" type="pres">
      <dgm:prSet presAssocID="{EFB37BD0-C3D6-4B5C-8D53-BC48D27E6BEA}" presName="Name25" presStyleLbl="parChTrans1D3" presStyleIdx="4" presStyleCnt="5"/>
      <dgm:spPr/>
    </dgm:pt>
    <dgm:pt modelId="{BAC41501-B4BE-43E6-8194-EAF8DF85070E}" type="pres">
      <dgm:prSet presAssocID="{EFB37BD0-C3D6-4B5C-8D53-BC48D27E6BEA}" presName="connTx" presStyleLbl="parChTrans1D3" presStyleIdx="4" presStyleCnt="5"/>
      <dgm:spPr/>
    </dgm:pt>
    <dgm:pt modelId="{4533ECFD-B513-48B1-8E5A-1D11C803EA21}" type="pres">
      <dgm:prSet presAssocID="{9937F31C-A039-482A-B4AC-5A6B02D850A1}" presName="Name30" presStyleCnt="0"/>
      <dgm:spPr/>
    </dgm:pt>
    <dgm:pt modelId="{F1807531-975B-4D1D-B903-AE8202A246FA}" type="pres">
      <dgm:prSet presAssocID="{9937F31C-A039-482A-B4AC-5A6B02D850A1}" presName="level2Shape" presStyleLbl="node3" presStyleIdx="4" presStyleCnt="5"/>
      <dgm:spPr/>
    </dgm:pt>
    <dgm:pt modelId="{B02017C8-6B46-4F30-9FEF-0DD59A3D5750}" type="pres">
      <dgm:prSet presAssocID="{9937F31C-A039-482A-B4AC-5A6B02D850A1}" presName="hierChild3" presStyleCnt="0"/>
      <dgm:spPr/>
    </dgm:pt>
    <dgm:pt modelId="{D1D54D50-8578-4AEE-9F99-2599DF53BB6A}" type="pres">
      <dgm:prSet presAssocID="{2CE191D7-F5B4-4C4C-8500-00CFEBED4AA6}" presName="Name25" presStyleLbl="parChTrans1D4" presStyleIdx="4" presStyleCnt="5"/>
      <dgm:spPr/>
    </dgm:pt>
    <dgm:pt modelId="{A4324EAB-3185-4E35-AF1C-BCDF6BCB5C4C}" type="pres">
      <dgm:prSet presAssocID="{2CE191D7-F5B4-4C4C-8500-00CFEBED4AA6}" presName="connTx" presStyleLbl="parChTrans1D4" presStyleIdx="4" presStyleCnt="5"/>
      <dgm:spPr/>
    </dgm:pt>
    <dgm:pt modelId="{50A96982-E052-4AC0-A06F-1EECA4DDDE71}" type="pres">
      <dgm:prSet presAssocID="{57D65A64-FC4D-436B-B2B2-9B185BC75C17}" presName="Name30" presStyleCnt="0"/>
      <dgm:spPr/>
    </dgm:pt>
    <dgm:pt modelId="{004932EF-1257-4D04-8BC9-227B1B64784E}" type="pres">
      <dgm:prSet presAssocID="{57D65A64-FC4D-436B-B2B2-9B185BC75C17}" presName="level2Shape" presStyleLbl="node4" presStyleIdx="4" presStyleCnt="5" custScaleX="218860"/>
      <dgm:spPr/>
    </dgm:pt>
    <dgm:pt modelId="{519040FE-30C5-414F-AA6E-9B899925DEBD}" type="pres">
      <dgm:prSet presAssocID="{57D65A64-FC4D-436B-B2B2-9B185BC75C17}" presName="hierChild3" presStyleCnt="0"/>
      <dgm:spPr/>
    </dgm:pt>
    <dgm:pt modelId="{BE3ACC53-27EB-4012-927A-E89FD41834EC}" type="pres">
      <dgm:prSet presAssocID="{44BB9435-C297-47E9-9F53-EA535261BCC7}" presName="bgShapesFlow" presStyleCnt="0"/>
      <dgm:spPr/>
    </dgm:pt>
    <dgm:pt modelId="{4E40D494-3B9D-4882-A4EA-81FBEA63C8D8}" type="pres">
      <dgm:prSet presAssocID="{934862FA-F2F4-43D0-9ED9-23294D80DD93}" presName="rectComp" presStyleCnt="0"/>
      <dgm:spPr/>
    </dgm:pt>
    <dgm:pt modelId="{78E43C26-F1D6-43F4-A98E-5323E73605EF}" type="pres">
      <dgm:prSet presAssocID="{934862FA-F2F4-43D0-9ED9-23294D80DD93}" presName="bgRect" presStyleLbl="bgShp" presStyleIdx="0" presStyleCnt="4" custScaleY="86438" custLinFactNeighborY="7800"/>
      <dgm:spPr/>
    </dgm:pt>
    <dgm:pt modelId="{5AEBEE90-27D4-41A5-BD98-5F1FCB0B3DA6}" type="pres">
      <dgm:prSet presAssocID="{934862FA-F2F4-43D0-9ED9-23294D80DD93}" presName="bgRectTx" presStyleLbl="bgShp" presStyleIdx="0" presStyleCnt="4">
        <dgm:presLayoutVars>
          <dgm:bulletEnabled val="1"/>
        </dgm:presLayoutVars>
      </dgm:prSet>
      <dgm:spPr/>
    </dgm:pt>
    <dgm:pt modelId="{3C148B0A-733E-4CFE-B049-ACCA0C3EB10D}" type="pres">
      <dgm:prSet presAssocID="{934862FA-F2F4-43D0-9ED9-23294D80DD93}" presName="spComp" presStyleCnt="0"/>
      <dgm:spPr/>
    </dgm:pt>
    <dgm:pt modelId="{1A03C1A0-CDEE-49CD-9CE8-0B9FD9355F53}" type="pres">
      <dgm:prSet presAssocID="{934862FA-F2F4-43D0-9ED9-23294D80DD93}" presName="hSp" presStyleCnt="0"/>
      <dgm:spPr/>
    </dgm:pt>
    <dgm:pt modelId="{C5CDFA2D-F97E-42E1-9FB3-2394DAF51C41}" type="pres">
      <dgm:prSet presAssocID="{EF4926A1-E646-4866-91BA-BB56AFEC4BEC}" presName="rectComp" presStyleCnt="0"/>
      <dgm:spPr/>
    </dgm:pt>
    <dgm:pt modelId="{6F7A81F6-A9D5-4737-958E-31596724CBC8}" type="pres">
      <dgm:prSet presAssocID="{EF4926A1-E646-4866-91BA-BB56AFEC4BEC}" presName="bgRect" presStyleLbl="bgShp" presStyleIdx="1" presStyleCnt="4" custScaleY="86438" custLinFactNeighborY="7800"/>
      <dgm:spPr/>
    </dgm:pt>
    <dgm:pt modelId="{CDE6C801-6F97-486D-9D3E-1C360C71C3F1}" type="pres">
      <dgm:prSet presAssocID="{EF4926A1-E646-4866-91BA-BB56AFEC4BEC}" presName="bgRectTx" presStyleLbl="bgShp" presStyleIdx="1" presStyleCnt="4">
        <dgm:presLayoutVars>
          <dgm:bulletEnabled val="1"/>
        </dgm:presLayoutVars>
      </dgm:prSet>
      <dgm:spPr/>
    </dgm:pt>
    <dgm:pt modelId="{80CDD860-AACE-40B8-B95D-1496AD1BBD6D}" type="pres">
      <dgm:prSet presAssocID="{EF4926A1-E646-4866-91BA-BB56AFEC4BEC}" presName="spComp" presStyleCnt="0"/>
      <dgm:spPr/>
    </dgm:pt>
    <dgm:pt modelId="{CB25B097-5BF2-47CE-8289-FFBE79DF26AA}" type="pres">
      <dgm:prSet presAssocID="{EF4926A1-E646-4866-91BA-BB56AFEC4BEC}" presName="hSp" presStyleCnt="0"/>
      <dgm:spPr/>
    </dgm:pt>
    <dgm:pt modelId="{31B0BFEF-CF05-4073-B912-A60468F52574}" type="pres">
      <dgm:prSet presAssocID="{BCB4908F-15D0-4759-9486-7A020784F9C4}" presName="rectComp" presStyleCnt="0"/>
      <dgm:spPr/>
    </dgm:pt>
    <dgm:pt modelId="{A5FF7C7D-3F0F-4195-8E12-BB2BAAE77A79}" type="pres">
      <dgm:prSet presAssocID="{BCB4908F-15D0-4759-9486-7A020784F9C4}" presName="bgRect" presStyleLbl="bgShp" presStyleIdx="2" presStyleCnt="4" custScaleY="86438" custLinFactNeighborY="7705"/>
      <dgm:spPr/>
    </dgm:pt>
    <dgm:pt modelId="{9A13C9FC-66AF-46BF-88CF-8574801D24B6}" type="pres">
      <dgm:prSet presAssocID="{BCB4908F-15D0-4759-9486-7A020784F9C4}" presName="bgRectTx" presStyleLbl="bgShp" presStyleIdx="2" presStyleCnt="4">
        <dgm:presLayoutVars>
          <dgm:bulletEnabled val="1"/>
        </dgm:presLayoutVars>
      </dgm:prSet>
      <dgm:spPr/>
    </dgm:pt>
    <dgm:pt modelId="{AEA1BA69-4F90-423A-BA5C-5265A7C4F2F1}" type="pres">
      <dgm:prSet presAssocID="{BCB4908F-15D0-4759-9486-7A020784F9C4}" presName="spComp" presStyleCnt="0"/>
      <dgm:spPr/>
    </dgm:pt>
    <dgm:pt modelId="{AE14DFE7-3724-4D5B-8A93-77179D50C992}" type="pres">
      <dgm:prSet presAssocID="{BCB4908F-15D0-4759-9486-7A020784F9C4}" presName="hSp" presStyleCnt="0"/>
      <dgm:spPr/>
    </dgm:pt>
    <dgm:pt modelId="{BE2799F0-BA2D-4036-8513-96AC118A6A4A}" type="pres">
      <dgm:prSet presAssocID="{48D7F69D-A631-4E6E-98AB-778D66F47DD4}" presName="rectComp" presStyleCnt="0"/>
      <dgm:spPr/>
    </dgm:pt>
    <dgm:pt modelId="{EFD23275-D308-4AB3-BF25-15C44376C6B4}" type="pres">
      <dgm:prSet presAssocID="{48D7F69D-A631-4E6E-98AB-778D66F47DD4}" presName="bgRect" presStyleLbl="bgShp" presStyleIdx="3" presStyleCnt="4" custScaleX="218860" custScaleY="86438" custLinFactNeighborY="7800"/>
      <dgm:spPr/>
    </dgm:pt>
    <dgm:pt modelId="{3666BFBD-0556-4AD4-AE55-F0A8C884C89B}" type="pres">
      <dgm:prSet presAssocID="{48D7F69D-A631-4E6E-98AB-778D66F47DD4}" presName="bgRectTx" presStyleLbl="bgShp" presStyleIdx="3" presStyleCnt="4">
        <dgm:presLayoutVars>
          <dgm:bulletEnabled val="1"/>
        </dgm:presLayoutVars>
      </dgm:prSet>
      <dgm:spPr/>
    </dgm:pt>
  </dgm:ptLst>
  <dgm:cxnLst>
    <dgm:cxn modelId="{867B3000-24B3-41A2-8755-D53AE1BB887D}" type="presOf" srcId="{674B1121-A58B-4299-BD38-47C6232216B3}" destId="{787F1B07-29DC-4B9A-A75E-43C890910CC0}" srcOrd="0" destOrd="0" presId="urn:microsoft.com/office/officeart/2005/8/layout/hierarchy5"/>
    <dgm:cxn modelId="{7EE64E05-65F5-4AA6-8F44-AB7A7C226B55}" type="presOf" srcId="{500F4FC5-DCD7-4A35-981D-9A11710F9074}" destId="{DC1BA6B5-D017-4793-8900-A872C0AA70E7}" srcOrd="1" destOrd="0" presId="urn:microsoft.com/office/officeart/2005/8/layout/hierarchy5"/>
    <dgm:cxn modelId="{A589E505-8EC8-40F2-A75A-5799F589826F}" type="presOf" srcId="{76202AE2-07CA-4B8C-A67A-7B56BFA61E3F}" destId="{81F516F1-ABBD-4ADE-B0BF-0433B41015EC}" srcOrd="0" destOrd="0" presId="urn:microsoft.com/office/officeart/2005/8/layout/hierarchy5"/>
    <dgm:cxn modelId="{4E6A5E08-48A3-47A5-B435-7792E3098F36}" type="presOf" srcId="{44BB9435-C297-47E9-9F53-EA535261BCC7}" destId="{5224CA00-1F63-427A-8442-1E862A8CA254}" srcOrd="0" destOrd="0" presId="urn:microsoft.com/office/officeart/2005/8/layout/hierarchy5"/>
    <dgm:cxn modelId="{8C26E709-CF07-4DCB-B927-FF30C879877C}" srcId="{80E392E4-B16A-4D6A-BA21-A0C960961FAA}" destId="{3B24CCBB-5454-4342-A6F7-30A22C828CB3}" srcOrd="0" destOrd="0" parTransId="{76202AE2-07CA-4B8C-A67A-7B56BFA61E3F}" sibTransId="{8F856516-4DDA-4E8B-92C3-6E1DEE0D310E}"/>
    <dgm:cxn modelId="{1ABADF12-066D-444E-996D-CD24D1CDA8D3}" type="presOf" srcId="{D13945EC-68B2-480F-913E-4F5EB0FC3DF9}" destId="{EAEA0D90-7D9C-46AC-8661-1895EEC1A22B}" srcOrd="1" destOrd="0" presId="urn:microsoft.com/office/officeart/2005/8/layout/hierarchy5"/>
    <dgm:cxn modelId="{1B6CFE18-A481-46AD-A2CD-2968258DED13}" type="presOf" srcId="{EB092E66-9DDA-434A-9B10-5D00DAB40123}" destId="{E1679234-1F71-4CC9-A129-2129A3EC6547}" srcOrd="1" destOrd="0" presId="urn:microsoft.com/office/officeart/2005/8/layout/hierarchy5"/>
    <dgm:cxn modelId="{6D7E471C-5139-451F-B610-10E2377626BC}" type="presOf" srcId="{BCB4908F-15D0-4759-9486-7A020784F9C4}" destId="{A5FF7C7D-3F0F-4195-8E12-BB2BAAE77A79}" srcOrd="0" destOrd="0" presId="urn:microsoft.com/office/officeart/2005/8/layout/hierarchy5"/>
    <dgm:cxn modelId="{7ECC3E27-ADA7-46C5-A70A-25D1BA910879}" type="presOf" srcId="{1D970827-8DF2-4336-BF6A-F3BF8830DA15}" destId="{808C81FA-21DB-4F84-86EA-DFE8066465BB}" srcOrd="1" destOrd="0" presId="urn:microsoft.com/office/officeart/2005/8/layout/hierarchy5"/>
    <dgm:cxn modelId="{72B44429-E5B3-4F39-9C50-BF207CFD9391}" srcId="{D4D1A971-5A8D-437D-9C71-92954D011D2D}" destId="{9F34B65E-13BD-4D0C-8BB9-49AEC8E33114}" srcOrd="0" destOrd="0" parTransId="{1D970827-8DF2-4336-BF6A-F3BF8830DA15}" sibTransId="{B032C075-9E9C-4192-8127-112A2B8137C3}"/>
    <dgm:cxn modelId="{4D96982A-9892-4B8B-9CC5-D8A4A1AD2755}" srcId="{4A32BFD7-A3A3-4787-957E-37730ED883D7}" destId="{5336C528-4FBF-415E-9FA6-ABF8901E890F}" srcOrd="0" destOrd="0" parTransId="{53FB2CAE-4EEA-4B65-A972-46146C70AA3E}" sibTransId="{D6D1E77F-A053-4E73-8537-823E2ABF0678}"/>
    <dgm:cxn modelId="{E1602236-C69C-4865-A51F-8E06D85591B4}" type="presOf" srcId="{D13945EC-68B2-480F-913E-4F5EB0FC3DF9}" destId="{A529DA16-BDE5-42ED-B142-099F4775D626}" srcOrd="0" destOrd="0" presId="urn:microsoft.com/office/officeart/2005/8/layout/hierarchy5"/>
    <dgm:cxn modelId="{325ECF36-BDB3-4FD6-81D9-B33360C78C0E}" type="presOf" srcId="{934862FA-F2F4-43D0-9ED9-23294D80DD93}" destId="{78E43C26-F1D6-43F4-A98E-5323E73605EF}" srcOrd="0" destOrd="0" presId="urn:microsoft.com/office/officeart/2005/8/layout/hierarchy5"/>
    <dgm:cxn modelId="{E19A8C37-6335-43E2-9171-D9D33C3DD57E}" type="presOf" srcId="{2CE191D7-F5B4-4C4C-8500-00CFEBED4AA6}" destId="{D1D54D50-8578-4AEE-9F99-2599DF53BB6A}" srcOrd="0" destOrd="0" presId="urn:microsoft.com/office/officeart/2005/8/layout/hierarchy5"/>
    <dgm:cxn modelId="{638BD039-CE7A-42D5-9373-7A99E1C4D5EA}" type="presOf" srcId="{2CE191D7-F5B4-4C4C-8500-00CFEBED4AA6}" destId="{A4324EAB-3185-4E35-AF1C-BCDF6BCB5C4C}" srcOrd="1" destOrd="0" presId="urn:microsoft.com/office/officeart/2005/8/layout/hierarchy5"/>
    <dgm:cxn modelId="{81A5EB5C-6962-4816-82DE-8E52B12B7DEB}" type="presOf" srcId="{3105EFA5-1275-45F2-92E7-A7AA59419139}" destId="{61D2B8C4-DB84-407D-84B8-5B1E6BD18389}" srcOrd="0" destOrd="0" presId="urn:microsoft.com/office/officeart/2005/8/layout/hierarchy5"/>
    <dgm:cxn modelId="{E174695D-2ED7-44AC-BC49-3AE2AF6A65F8}" srcId="{FD4E5C3A-F4F9-4F79-816A-A6C6735487C4}" destId="{9937F31C-A039-482A-B4AC-5A6B02D850A1}" srcOrd="2" destOrd="0" parTransId="{EFB37BD0-C3D6-4B5C-8D53-BC48D27E6BEA}" sibTransId="{3AB4DA8C-84FB-4D06-AAAF-AAFD72472B27}"/>
    <dgm:cxn modelId="{55834C5D-22E6-4AE1-BB52-20B3F615AEAB}" srcId="{80E392E4-B16A-4D6A-BA21-A0C960961FAA}" destId="{E5A90569-A531-4D1D-A113-79EBBE8496D2}" srcOrd="1" destOrd="0" parTransId="{EB092E66-9DDA-434A-9B10-5D00DAB40123}" sibTransId="{D71C77EE-25D7-4F6F-84A4-5A44B216BA02}"/>
    <dgm:cxn modelId="{52EF8E5D-5E57-40FA-95D5-5B801668854D}" srcId="{E5A90569-A531-4D1D-A113-79EBBE8496D2}" destId="{8C6563C3-208B-4804-B094-58F1E16ED6CA}" srcOrd="0" destOrd="0" parTransId="{F2D08DBD-E2E2-4247-9695-639363F8FF46}" sibTransId="{1CAFD24F-8E15-4BA4-B69F-52C766E0F7FD}"/>
    <dgm:cxn modelId="{4939FD5E-4BBA-4948-A0B7-2ABADAA69929}" type="presOf" srcId="{53FB2CAE-4EEA-4B65-A972-46146C70AA3E}" destId="{9DD471BB-60DF-48DC-899C-1B834B06C3FA}" srcOrd="0" destOrd="0" presId="urn:microsoft.com/office/officeart/2005/8/layout/hierarchy5"/>
    <dgm:cxn modelId="{4C0DB441-CF44-4D3E-83A1-CE751DA1DCF0}" type="presOf" srcId="{4A32BFD7-A3A3-4787-957E-37730ED883D7}" destId="{57986660-3163-4144-9CE7-FA24C8176857}" srcOrd="0" destOrd="0" presId="urn:microsoft.com/office/officeart/2005/8/layout/hierarchy5"/>
    <dgm:cxn modelId="{C9062C43-165F-4A7E-AC02-047F16154F7B}" srcId="{674B1121-A58B-4299-BD38-47C6232216B3}" destId="{80E392E4-B16A-4D6A-BA21-A0C960961FAA}" srcOrd="0" destOrd="0" parTransId="{3105EFA5-1275-45F2-92E7-A7AA59419139}" sibTransId="{497C7BAC-51BA-472C-A978-B84159DC3057}"/>
    <dgm:cxn modelId="{B122A464-CEF7-4FFF-8B27-8468FA32669F}" type="presOf" srcId="{80E392E4-B16A-4D6A-BA21-A0C960961FAA}" destId="{4E0A3103-F094-4E4A-BD1D-4E5C0E9F5444}" srcOrd="0" destOrd="0" presId="urn:microsoft.com/office/officeart/2005/8/layout/hierarchy5"/>
    <dgm:cxn modelId="{E02C7448-B1E7-4DD7-A1C9-1EA11CC02344}" type="presOf" srcId="{F2D08DBD-E2E2-4247-9695-639363F8FF46}" destId="{68C90354-B66F-4812-BC31-2CEA30DFEF4B}" srcOrd="1" destOrd="0" presId="urn:microsoft.com/office/officeart/2005/8/layout/hierarchy5"/>
    <dgm:cxn modelId="{401BFF68-16A6-401D-9FD5-BAD2C7DD37DE}" srcId="{FD4E5C3A-F4F9-4F79-816A-A6C6735487C4}" destId="{D4D1A971-5A8D-437D-9C71-92954D011D2D}" srcOrd="0" destOrd="0" parTransId="{BD401E74-437D-48C5-A9B5-C9667871F5B9}" sibTransId="{8E191C45-8F15-4AD1-842A-F34FA8DE5436}"/>
    <dgm:cxn modelId="{C795EE6B-A41A-446F-B76A-4131AA31735C}" type="presOf" srcId="{FD4E5C3A-F4F9-4F79-816A-A6C6735487C4}" destId="{CBF4DAEB-8705-4531-889C-5B6ADCD98F0C}" srcOrd="0" destOrd="0" presId="urn:microsoft.com/office/officeart/2005/8/layout/hierarchy5"/>
    <dgm:cxn modelId="{154EA54E-C13B-44F7-9865-21ED31147A58}" type="presOf" srcId="{5336C528-4FBF-415E-9FA6-ABF8901E890F}" destId="{73C03C71-E2F3-4348-B7EB-A64579440E9A}" srcOrd="0" destOrd="0" presId="urn:microsoft.com/office/officeart/2005/8/layout/hierarchy5"/>
    <dgm:cxn modelId="{0AD67471-278C-4250-A0E5-2429E3DFB747}" srcId="{3B24CCBB-5454-4342-A6F7-30A22C828CB3}" destId="{AC2CE802-11F6-44C8-A82C-588E040CC494}" srcOrd="0" destOrd="0" parTransId="{1E90C564-F9B5-4F8F-BF73-E06D3BE9D095}" sibTransId="{6694F910-AD58-48FC-A0D5-1E0222999767}"/>
    <dgm:cxn modelId="{9EF50E55-5F6A-46FA-BDC0-6218A5A6AC37}" type="presOf" srcId="{BCB4908F-15D0-4759-9486-7A020784F9C4}" destId="{9A13C9FC-66AF-46BF-88CF-8574801D24B6}" srcOrd="1" destOrd="0" presId="urn:microsoft.com/office/officeart/2005/8/layout/hierarchy5"/>
    <dgm:cxn modelId="{72019480-88B2-45FA-BC19-282B384D2109}" srcId="{674B1121-A58B-4299-BD38-47C6232216B3}" destId="{FD4E5C3A-F4F9-4F79-816A-A6C6735487C4}" srcOrd="1" destOrd="0" parTransId="{500F4FC5-DCD7-4A35-981D-9A11710F9074}" sibTransId="{07817C96-712C-48E1-8B6A-C47E2EDAE4DA}"/>
    <dgm:cxn modelId="{D4035482-7C8A-4BB4-943D-1EBDDF426D52}" type="presOf" srcId="{F2D08DBD-E2E2-4247-9695-639363F8FF46}" destId="{D67EEAA0-64D4-4572-9F22-6D37EA91A605}" srcOrd="0" destOrd="0" presId="urn:microsoft.com/office/officeart/2005/8/layout/hierarchy5"/>
    <dgm:cxn modelId="{4286FF84-5E77-4AA9-BEE1-F7A30C0CB523}" type="presOf" srcId="{3105EFA5-1275-45F2-92E7-A7AA59419139}" destId="{05DEE57C-3605-4E41-9222-1DCC1AFDC963}" srcOrd="1" destOrd="0" presId="urn:microsoft.com/office/officeart/2005/8/layout/hierarchy5"/>
    <dgm:cxn modelId="{F48F5A86-3329-4C96-8ABB-6BCA2B979AD4}" type="presOf" srcId="{1E90C564-F9B5-4F8F-BF73-E06D3BE9D095}" destId="{D6181752-7CD5-4B5C-956F-971D93EC55EF}" srcOrd="0" destOrd="0" presId="urn:microsoft.com/office/officeart/2005/8/layout/hierarchy5"/>
    <dgm:cxn modelId="{715CD886-B817-475B-B64A-A12D5E2925EC}" type="presOf" srcId="{48D7F69D-A631-4E6E-98AB-778D66F47DD4}" destId="{EFD23275-D308-4AB3-BF25-15C44376C6B4}" srcOrd="0" destOrd="0" presId="urn:microsoft.com/office/officeart/2005/8/layout/hierarchy5"/>
    <dgm:cxn modelId="{BD12478D-ED23-4135-8A47-67C9C1ACD49E}" type="presOf" srcId="{1E90C564-F9B5-4F8F-BF73-E06D3BE9D095}" destId="{79306BA4-B520-4C3B-A9F1-D04ABB15628D}" srcOrd="1" destOrd="0" presId="urn:microsoft.com/office/officeart/2005/8/layout/hierarchy5"/>
    <dgm:cxn modelId="{2903B18D-B20F-4D7E-9967-CD5881C0C53A}" srcId="{44BB9435-C297-47E9-9F53-EA535261BCC7}" destId="{BCB4908F-15D0-4759-9486-7A020784F9C4}" srcOrd="3" destOrd="0" parTransId="{20927926-0693-453C-8D4B-F4EDECBB57F6}" sibTransId="{8B8AFE0C-C5F7-4444-B555-FE877DF76627}"/>
    <dgm:cxn modelId="{27C02B8F-66D6-4D4C-A291-01C91E104FFF}" type="presOf" srcId="{3B24CCBB-5454-4342-A6F7-30A22C828CB3}" destId="{51E1E494-60B1-4D9D-ABFE-658F9379FD92}" srcOrd="0" destOrd="0" presId="urn:microsoft.com/office/officeart/2005/8/layout/hierarchy5"/>
    <dgm:cxn modelId="{1C9E5B92-61D5-4684-B493-D934D2AA95E7}" srcId="{44BB9435-C297-47E9-9F53-EA535261BCC7}" destId="{674B1121-A58B-4299-BD38-47C6232216B3}" srcOrd="0" destOrd="0" parTransId="{02E615D3-4C62-4675-A524-7C3D59E57515}" sibTransId="{9B42CD3A-78F8-4434-95F9-6281B105E2EB}"/>
    <dgm:cxn modelId="{7CFED692-C50D-47D0-85A1-3D8FC8F32DCD}" type="presOf" srcId="{9937F31C-A039-482A-B4AC-5A6B02D850A1}" destId="{F1807531-975B-4D1D-B903-AE8202A246FA}" srcOrd="0" destOrd="0" presId="urn:microsoft.com/office/officeart/2005/8/layout/hierarchy5"/>
    <dgm:cxn modelId="{6B7A9B94-9BC7-4DBD-B0DD-25494831EFF4}" type="presOf" srcId="{8C6563C3-208B-4804-B094-58F1E16ED6CA}" destId="{ECFFC728-7B00-45B3-831F-2D1965833B83}" srcOrd="0" destOrd="0" presId="urn:microsoft.com/office/officeart/2005/8/layout/hierarchy5"/>
    <dgm:cxn modelId="{D936FD97-2136-4154-A808-7B0610BD9A05}" type="presOf" srcId="{500F4FC5-DCD7-4A35-981D-9A11710F9074}" destId="{C3679792-6780-481A-926E-EA63C8BFC4BC}" srcOrd="0" destOrd="0" presId="urn:microsoft.com/office/officeart/2005/8/layout/hierarchy5"/>
    <dgm:cxn modelId="{0595139A-F1D8-40CC-8D2B-7109212D3135}" type="presOf" srcId="{EFB37BD0-C3D6-4B5C-8D53-BC48D27E6BEA}" destId="{308A88D3-58E5-4913-B131-95B415812C54}" srcOrd="0" destOrd="0" presId="urn:microsoft.com/office/officeart/2005/8/layout/hierarchy5"/>
    <dgm:cxn modelId="{8597029B-67AC-4B57-86FE-B5F09BAFF6AF}" type="presOf" srcId="{934862FA-F2F4-43D0-9ED9-23294D80DD93}" destId="{5AEBEE90-27D4-41A5-BD98-5F1FCB0B3DA6}" srcOrd="1" destOrd="0" presId="urn:microsoft.com/office/officeart/2005/8/layout/hierarchy5"/>
    <dgm:cxn modelId="{CC0E139C-A4E3-4E97-A266-7C3E11CD6165}" srcId="{44BB9435-C297-47E9-9F53-EA535261BCC7}" destId="{48D7F69D-A631-4E6E-98AB-778D66F47DD4}" srcOrd="4" destOrd="0" parTransId="{40514252-E5F2-4EC0-A2F9-9D9731BD2915}" sibTransId="{5DB67911-F255-4290-ABBE-C8CEF20727AF}"/>
    <dgm:cxn modelId="{6A33DE9C-5B0B-4BAF-939B-E3D9ABFEFDAD}" type="presOf" srcId="{53FB2CAE-4EEA-4B65-A972-46146C70AA3E}" destId="{9715E271-9F8F-42E4-8B51-91E08E7B4701}" srcOrd="1" destOrd="0" presId="urn:microsoft.com/office/officeart/2005/8/layout/hierarchy5"/>
    <dgm:cxn modelId="{067C54A3-E888-4731-B51B-CEC868BBC9BE}" type="presOf" srcId="{48D7F69D-A631-4E6E-98AB-778D66F47DD4}" destId="{3666BFBD-0556-4AD4-AE55-F0A8C884C89B}" srcOrd="1" destOrd="0" presId="urn:microsoft.com/office/officeart/2005/8/layout/hierarchy5"/>
    <dgm:cxn modelId="{4D9937A6-1F04-4FF8-9E7D-0199F2919E86}" type="presOf" srcId="{76202AE2-07CA-4B8C-A67A-7B56BFA61E3F}" destId="{ADE17BE3-FA8F-4E5A-99F9-B1C7C3DC21FB}" srcOrd="1" destOrd="0" presId="urn:microsoft.com/office/officeart/2005/8/layout/hierarchy5"/>
    <dgm:cxn modelId="{86C941A6-1747-4566-8915-ADF040D2EF19}" type="presOf" srcId="{9F34B65E-13BD-4D0C-8BB9-49AEC8E33114}" destId="{34CB7DE7-0ACA-4712-B256-AE6FDF8BAF46}" srcOrd="0" destOrd="0" presId="urn:microsoft.com/office/officeart/2005/8/layout/hierarchy5"/>
    <dgm:cxn modelId="{170DF9A9-7A22-464C-AB2E-D0531CDB715B}" srcId="{FD4E5C3A-F4F9-4F79-816A-A6C6735487C4}" destId="{4A32BFD7-A3A3-4787-957E-37730ED883D7}" srcOrd="1" destOrd="0" parTransId="{D13945EC-68B2-480F-913E-4F5EB0FC3DF9}" sibTransId="{2FA23D63-B663-4774-9072-2129EB130B85}"/>
    <dgm:cxn modelId="{B8AE0FAF-4375-4FCE-B939-83666120AB7E}" type="presOf" srcId="{AC2CE802-11F6-44C8-A82C-588E040CC494}" destId="{521FE336-C7BB-4783-BF0D-940EF863FE2D}" srcOrd="0" destOrd="0" presId="urn:microsoft.com/office/officeart/2005/8/layout/hierarchy5"/>
    <dgm:cxn modelId="{337D81B1-EB6A-4244-B49E-632CF5ECE0BC}" type="presOf" srcId="{BD401E74-437D-48C5-A9B5-C9667871F5B9}" destId="{77F087A2-63B2-4626-A8C9-5B6EAEDD33D4}" srcOrd="0" destOrd="0" presId="urn:microsoft.com/office/officeart/2005/8/layout/hierarchy5"/>
    <dgm:cxn modelId="{CF48CDB9-07C0-4151-BC2F-6CE62EF96EB6}" type="presOf" srcId="{E5A90569-A531-4D1D-A113-79EBBE8496D2}" destId="{5A589317-843B-4667-8071-9C0C66E14501}" srcOrd="0" destOrd="0" presId="urn:microsoft.com/office/officeart/2005/8/layout/hierarchy5"/>
    <dgm:cxn modelId="{A452FDC2-EB12-48A9-828D-7374BAFDA56C}" type="presOf" srcId="{EB092E66-9DDA-434A-9B10-5D00DAB40123}" destId="{79F9E966-882C-4538-8AA2-9B86FB895415}" srcOrd="0" destOrd="0" presId="urn:microsoft.com/office/officeart/2005/8/layout/hierarchy5"/>
    <dgm:cxn modelId="{337A54C3-D017-4C53-9D9B-2217A2428941}" type="presOf" srcId="{EF4926A1-E646-4866-91BA-BB56AFEC4BEC}" destId="{6F7A81F6-A9D5-4737-958E-31596724CBC8}" srcOrd="0" destOrd="0" presId="urn:microsoft.com/office/officeart/2005/8/layout/hierarchy5"/>
    <dgm:cxn modelId="{A63984CE-3665-4560-B4F7-5FA2B5A02FAB}" type="presOf" srcId="{1D970827-8DF2-4336-BF6A-F3BF8830DA15}" destId="{CC96D2A8-3C47-4063-AA4A-1D4248AA2F52}" srcOrd="0" destOrd="0" presId="urn:microsoft.com/office/officeart/2005/8/layout/hierarchy5"/>
    <dgm:cxn modelId="{40D78ED5-733A-4896-A598-A3F95B75358A}" srcId="{44BB9435-C297-47E9-9F53-EA535261BCC7}" destId="{EF4926A1-E646-4866-91BA-BB56AFEC4BEC}" srcOrd="2" destOrd="0" parTransId="{3F7097B5-5DE3-45F4-93B5-7F4D685AD5DD}" sibTransId="{CDAD7072-8523-4400-B75E-845876BA2543}"/>
    <dgm:cxn modelId="{823A81D9-0531-4E6E-B9F5-1583411BDF4B}" type="presOf" srcId="{D4D1A971-5A8D-437D-9C71-92954D011D2D}" destId="{FB040DB2-CE3F-469D-9FAD-27A2396BB82C}" srcOrd="0" destOrd="0" presId="urn:microsoft.com/office/officeart/2005/8/layout/hierarchy5"/>
    <dgm:cxn modelId="{0C551FDB-905F-406D-947A-2AC306455918}" type="presOf" srcId="{BD401E74-437D-48C5-A9B5-C9667871F5B9}" destId="{F291B9ED-A7A6-4EA8-9207-9CF6688050CC}" srcOrd="1" destOrd="0" presId="urn:microsoft.com/office/officeart/2005/8/layout/hierarchy5"/>
    <dgm:cxn modelId="{A8126AE0-8230-4377-AC1F-E7EE9055887B}" type="presOf" srcId="{EFB37BD0-C3D6-4B5C-8D53-BC48D27E6BEA}" destId="{BAC41501-B4BE-43E6-8194-EAF8DF85070E}" srcOrd="1" destOrd="0" presId="urn:microsoft.com/office/officeart/2005/8/layout/hierarchy5"/>
    <dgm:cxn modelId="{E15484F6-C28C-4329-BEAA-692609E6B505}" type="presOf" srcId="{EF4926A1-E646-4866-91BA-BB56AFEC4BEC}" destId="{CDE6C801-6F97-486D-9D3E-1C360C71C3F1}" srcOrd="1" destOrd="0" presId="urn:microsoft.com/office/officeart/2005/8/layout/hierarchy5"/>
    <dgm:cxn modelId="{CF2A7BF9-90C7-4898-8C21-B43E8C927F05}" srcId="{44BB9435-C297-47E9-9F53-EA535261BCC7}" destId="{934862FA-F2F4-43D0-9ED9-23294D80DD93}" srcOrd="1" destOrd="0" parTransId="{745FF7A7-F612-4B2B-929C-EB8F3DAC406C}" sibTransId="{8C974D0C-EBD7-42B4-9303-AA88FEEDC35B}"/>
    <dgm:cxn modelId="{D89B2EFC-35B1-4FB6-8F44-758F61087923}" srcId="{9937F31C-A039-482A-B4AC-5A6B02D850A1}" destId="{57D65A64-FC4D-436B-B2B2-9B185BC75C17}" srcOrd="0" destOrd="0" parTransId="{2CE191D7-F5B4-4C4C-8500-00CFEBED4AA6}" sibTransId="{4869790C-CD96-4A2A-86AD-C6BCC521EAF2}"/>
    <dgm:cxn modelId="{E88E4FFC-E950-4AF8-B88F-9AD374256CE8}" type="presOf" srcId="{57D65A64-FC4D-436B-B2B2-9B185BC75C17}" destId="{004932EF-1257-4D04-8BC9-227B1B64784E}" srcOrd="0" destOrd="0" presId="urn:microsoft.com/office/officeart/2005/8/layout/hierarchy5"/>
    <dgm:cxn modelId="{AA135C7D-0894-43A7-825E-22D3FAD8BCD9}" type="presParOf" srcId="{5224CA00-1F63-427A-8442-1E862A8CA254}" destId="{B7ACD5FB-C4A1-4884-82B1-F14DE77B765B}" srcOrd="0" destOrd="0" presId="urn:microsoft.com/office/officeart/2005/8/layout/hierarchy5"/>
    <dgm:cxn modelId="{E4C60F8C-B00C-466B-822C-C96E581D5AFE}" type="presParOf" srcId="{B7ACD5FB-C4A1-4884-82B1-F14DE77B765B}" destId="{D34138CD-ACB7-48F8-B10C-7D5D7C397877}" srcOrd="0" destOrd="0" presId="urn:microsoft.com/office/officeart/2005/8/layout/hierarchy5"/>
    <dgm:cxn modelId="{1A6F9D0E-FD25-41C6-BF47-0086AF6870B4}" type="presParOf" srcId="{B7ACD5FB-C4A1-4884-82B1-F14DE77B765B}" destId="{5E815CDF-B073-41C1-ACBF-641AC7D42F64}" srcOrd="1" destOrd="0" presId="urn:microsoft.com/office/officeart/2005/8/layout/hierarchy5"/>
    <dgm:cxn modelId="{7C172C21-4D39-463C-9838-20E043BE130F}" type="presParOf" srcId="{5E815CDF-B073-41C1-ACBF-641AC7D42F64}" destId="{8B0D2440-2926-4B56-86A2-7CB1C570E0BE}" srcOrd="0" destOrd="0" presId="urn:microsoft.com/office/officeart/2005/8/layout/hierarchy5"/>
    <dgm:cxn modelId="{22589541-17CA-416A-83B2-92F359EDC902}" type="presParOf" srcId="{8B0D2440-2926-4B56-86A2-7CB1C570E0BE}" destId="{787F1B07-29DC-4B9A-A75E-43C890910CC0}" srcOrd="0" destOrd="0" presId="urn:microsoft.com/office/officeart/2005/8/layout/hierarchy5"/>
    <dgm:cxn modelId="{8631B497-D261-4C45-9971-0BD2E05A2D68}" type="presParOf" srcId="{8B0D2440-2926-4B56-86A2-7CB1C570E0BE}" destId="{D9981815-C0A0-4409-957B-8DBBD7E071B5}" srcOrd="1" destOrd="0" presId="urn:microsoft.com/office/officeart/2005/8/layout/hierarchy5"/>
    <dgm:cxn modelId="{03760ACB-49B4-4192-B336-F87B64C03746}" type="presParOf" srcId="{D9981815-C0A0-4409-957B-8DBBD7E071B5}" destId="{61D2B8C4-DB84-407D-84B8-5B1E6BD18389}" srcOrd="0" destOrd="0" presId="urn:microsoft.com/office/officeart/2005/8/layout/hierarchy5"/>
    <dgm:cxn modelId="{D92A38AD-25C9-4365-A0A0-2E9FC467665B}" type="presParOf" srcId="{61D2B8C4-DB84-407D-84B8-5B1E6BD18389}" destId="{05DEE57C-3605-4E41-9222-1DCC1AFDC963}" srcOrd="0" destOrd="0" presId="urn:microsoft.com/office/officeart/2005/8/layout/hierarchy5"/>
    <dgm:cxn modelId="{8CE6D5AD-51F2-4DF4-A301-C635DF2700C9}" type="presParOf" srcId="{D9981815-C0A0-4409-957B-8DBBD7E071B5}" destId="{8F84CE3F-640E-460B-BE66-B7EE055A67DE}" srcOrd="1" destOrd="0" presId="urn:microsoft.com/office/officeart/2005/8/layout/hierarchy5"/>
    <dgm:cxn modelId="{5CAA3E6F-6F1F-4DA0-A055-7AD50528D529}" type="presParOf" srcId="{8F84CE3F-640E-460B-BE66-B7EE055A67DE}" destId="{4E0A3103-F094-4E4A-BD1D-4E5C0E9F5444}" srcOrd="0" destOrd="0" presId="urn:microsoft.com/office/officeart/2005/8/layout/hierarchy5"/>
    <dgm:cxn modelId="{636F4AFF-64A6-4B97-9697-E3783D40F9F1}" type="presParOf" srcId="{8F84CE3F-640E-460B-BE66-B7EE055A67DE}" destId="{63948451-239A-4EE8-AD7C-985B2C7875C7}" srcOrd="1" destOrd="0" presId="urn:microsoft.com/office/officeart/2005/8/layout/hierarchy5"/>
    <dgm:cxn modelId="{43C9A041-F8BF-4816-BBCE-D65F7367C0AD}" type="presParOf" srcId="{63948451-239A-4EE8-AD7C-985B2C7875C7}" destId="{81F516F1-ABBD-4ADE-B0BF-0433B41015EC}" srcOrd="0" destOrd="0" presId="urn:microsoft.com/office/officeart/2005/8/layout/hierarchy5"/>
    <dgm:cxn modelId="{56E4688F-02D7-44E0-AD8C-2847AEBEC47D}" type="presParOf" srcId="{81F516F1-ABBD-4ADE-B0BF-0433B41015EC}" destId="{ADE17BE3-FA8F-4E5A-99F9-B1C7C3DC21FB}" srcOrd="0" destOrd="0" presId="urn:microsoft.com/office/officeart/2005/8/layout/hierarchy5"/>
    <dgm:cxn modelId="{85698122-0256-4E39-A522-C9D785B82717}" type="presParOf" srcId="{63948451-239A-4EE8-AD7C-985B2C7875C7}" destId="{98F08F79-212D-4262-BEA3-EA9B9DC787E3}" srcOrd="1" destOrd="0" presId="urn:microsoft.com/office/officeart/2005/8/layout/hierarchy5"/>
    <dgm:cxn modelId="{8D714352-5186-43C4-90F5-0301756CDB23}" type="presParOf" srcId="{98F08F79-212D-4262-BEA3-EA9B9DC787E3}" destId="{51E1E494-60B1-4D9D-ABFE-658F9379FD92}" srcOrd="0" destOrd="0" presId="urn:microsoft.com/office/officeart/2005/8/layout/hierarchy5"/>
    <dgm:cxn modelId="{6500F3FC-7A43-4574-9F78-4D13D46591ED}" type="presParOf" srcId="{98F08F79-212D-4262-BEA3-EA9B9DC787E3}" destId="{D4A2E2D9-3CFE-4A7A-B582-0B26B8DC9406}" srcOrd="1" destOrd="0" presId="urn:microsoft.com/office/officeart/2005/8/layout/hierarchy5"/>
    <dgm:cxn modelId="{95B55F74-E717-4152-BFDE-E26D3E0E9BE7}" type="presParOf" srcId="{D4A2E2D9-3CFE-4A7A-B582-0B26B8DC9406}" destId="{D6181752-7CD5-4B5C-956F-971D93EC55EF}" srcOrd="0" destOrd="0" presId="urn:microsoft.com/office/officeart/2005/8/layout/hierarchy5"/>
    <dgm:cxn modelId="{640B2638-8E27-4620-8BF4-0B3BDE2D6E55}" type="presParOf" srcId="{D6181752-7CD5-4B5C-956F-971D93EC55EF}" destId="{79306BA4-B520-4C3B-A9F1-D04ABB15628D}" srcOrd="0" destOrd="0" presId="urn:microsoft.com/office/officeart/2005/8/layout/hierarchy5"/>
    <dgm:cxn modelId="{247B7EE1-89A5-4070-B901-1CBAB4DA829A}" type="presParOf" srcId="{D4A2E2D9-3CFE-4A7A-B582-0B26B8DC9406}" destId="{FF815887-78CA-4534-AB68-949032E68E6D}" srcOrd="1" destOrd="0" presId="urn:microsoft.com/office/officeart/2005/8/layout/hierarchy5"/>
    <dgm:cxn modelId="{5F85D88E-223A-4E4D-9448-BA4C757E95B8}" type="presParOf" srcId="{FF815887-78CA-4534-AB68-949032E68E6D}" destId="{521FE336-C7BB-4783-BF0D-940EF863FE2D}" srcOrd="0" destOrd="0" presId="urn:microsoft.com/office/officeart/2005/8/layout/hierarchy5"/>
    <dgm:cxn modelId="{6BAFE97F-E1CC-4D45-A97B-80FC6F1EB714}" type="presParOf" srcId="{FF815887-78CA-4534-AB68-949032E68E6D}" destId="{C3121FE4-CB06-4205-9132-A248E7119B91}" srcOrd="1" destOrd="0" presId="urn:microsoft.com/office/officeart/2005/8/layout/hierarchy5"/>
    <dgm:cxn modelId="{86038482-8A4F-4828-9209-0C75ED71B3B2}" type="presParOf" srcId="{63948451-239A-4EE8-AD7C-985B2C7875C7}" destId="{79F9E966-882C-4538-8AA2-9B86FB895415}" srcOrd="2" destOrd="0" presId="urn:microsoft.com/office/officeart/2005/8/layout/hierarchy5"/>
    <dgm:cxn modelId="{0C622253-0AF6-4E94-AA52-326EA2AF9FE3}" type="presParOf" srcId="{79F9E966-882C-4538-8AA2-9B86FB895415}" destId="{E1679234-1F71-4CC9-A129-2129A3EC6547}" srcOrd="0" destOrd="0" presId="urn:microsoft.com/office/officeart/2005/8/layout/hierarchy5"/>
    <dgm:cxn modelId="{A78B3B49-A757-4896-B935-D0DF83C6A42D}" type="presParOf" srcId="{63948451-239A-4EE8-AD7C-985B2C7875C7}" destId="{7825448D-BBA5-4169-AFAC-A30586F5AB33}" srcOrd="3" destOrd="0" presId="urn:microsoft.com/office/officeart/2005/8/layout/hierarchy5"/>
    <dgm:cxn modelId="{2D308785-E3B6-4DFC-BF5C-FEF340788175}" type="presParOf" srcId="{7825448D-BBA5-4169-AFAC-A30586F5AB33}" destId="{5A589317-843B-4667-8071-9C0C66E14501}" srcOrd="0" destOrd="0" presId="urn:microsoft.com/office/officeart/2005/8/layout/hierarchy5"/>
    <dgm:cxn modelId="{9B6892F2-AD3D-40E4-BA73-A9156ABB1D7D}" type="presParOf" srcId="{7825448D-BBA5-4169-AFAC-A30586F5AB33}" destId="{EF5B6786-A6B7-46A1-860E-561256200250}" srcOrd="1" destOrd="0" presId="urn:microsoft.com/office/officeart/2005/8/layout/hierarchy5"/>
    <dgm:cxn modelId="{B5A755E4-084F-40F8-8182-15E74AAA7E46}" type="presParOf" srcId="{EF5B6786-A6B7-46A1-860E-561256200250}" destId="{D67EEAA0-64D4-4572-9F22-6D37EA91A605}" srcOrd="0" destOrd="0" presId="urn:microsoft.com/office/officeart/2005/8/layout/hierarchy5"/>
    <dgm:cxn modelId="{BCF90D3B-A0E6-4AB3-A2FA-9EBFA4B6455C}" type="presParOf" srcId="{D67EEAA0-64D4-4572-9F22-6D37EA91A605}" destId="{68C90354-B66F-4812-BC31-2CEA30DFEF4B}" srcOrd="0" destOrd="0" presId="urn:microsoft.com/office/officeart/2005/8/layout/hierarchy5"/>
    <dgm:cxn modelId="{69B49A61-A551-4D2A-80CE-0DEAB910A247}" type="presParOf" srcId="{EF5B6786-A6B7-46A1-860E-561256200250}" destId="{EFB529DC-B494-4A61-B3E9-01D7CDC2F7E9}" srcOrd="1" destOrd="0" presId="urn:microsoft.com/office/officeart/2005/8/layout/hierarchy5"/>
    <dgm:cxn modelId="{1DC2EB89-6D45-4AC4-B913-A5904CDDC247}" type="presParOf" srcId="{EFB529DC-B494-4A61-B3E9-01D7CDC2F7E9}" destId="{ECFFC728-7B00-45B3-831F-2D1965833B83}" srcOrd="0" destOrd="0" presId="urn:microsoft.com/office/officeart/2005/8/layout/hierarchy5"/>
    <dgm:cxn modelId="{7DF677B6-3906-4CAD-ADD8-2F49E4B2D52D}" type="presParOf" srcId="{EFB529DC-B494-4A61-B3E9-01D7CDC2F7E9}" destId="{B52EE005-3EEE-4073-A970-55E118F618E2}" srcOrd="1" destOrd="0" presId="urn:microsoft.com/office/officeart/2005/8/layout/hierarchy5"/>
    <dgm:cxn modelId="{811593EF-6489-45D6-A057-B5B8050BF437}" type="presParOf" srcId="{D9981815-C0A0-4409-957B-8DBBD7E071B5}" destId="{C3679792-6780-481A-926E-EA63C8BFC4BC}" srcOrd="2" destOrd="0" presId="urn:microsoft.com/office/officeart/2005/8/layout/hierarchy5"/>
    <dgm:cxn modelId="{22B70F87-40D6-4E6F-BC68-D62E2452D993}" type="presParOf" srcId="{C3679792-6780-481A-926E-EA63C8BFC4BC}" destId="{DC1BA6B5-D017-4793-8900-A872C0AA70E7}" srcOrd="0" destOrd="0" presId="urn:microsoft.com/office/officeart/2005/8/layout/hierarchy5"/>
    <dgm:cxn modelId="{7A74B266-3F3A-47F0-A600-4D93A0512573}" type="presParOf" srcId="{D9981815-C0A0-4409-957B-8DBBD7E071B5}" destId="{54E39FE6-8A85-4252-BE32-F5A037044224}" srcOrd="3" destOrd="0" presId="urn:microsoft.com/office/officeart/2005/8/layout/hierarchy5"/>
    <dgm:cxn modelId="{1DA3FBDD-6280-45F0-AC06-0DC06F6A19BC}" type="presParOf" srcId="{54E39FE6-8A85-4252-BE32-F5A037044224}" destId="{CBF4DAEB-8705-4531-889C-5B6ADCD98F0C}" srcOrd="0" destOrd="0" presId="urn:microsoft.com/office/officeart/2005/8/layout/hierarchy5"/>
    <dgm:cxn modelId="{806C9EA8-9F30-428E-AE6D-F8EAF517725E}" type="presParOf" srcId="{54E39FE6-8A85-4252-BE32-F5A037044224}" destId="{7FCB530E-306F-4844-A998-E2CD554ED3BA}" srcOrd="1" destOrd="0" presId="urn:microsoft.com/office/officeart/2005/8/layout/hierarchy5"/>
    <dgm:cxn modelId="{C6E8DE33-A70A-4345-80BE-91DB6A0BD630}" type="presParOf" srcId="{7FCB530E-306F-4844-A998-E2CD554ED3BA}" destId="{77F087A2-63B2-4626-A8C9-5B6EAEDD33D4}" srcOrd="0" destOrd="0" presId="urn:microsoft.com/office/officeart/2005/8/layout/hierarchy5"/>
    <dgm:cxn modelId="{4ED65534-5CA1-4376-879D-92A62607CDAF}" type="presParOf" srcId="{77F087A2-63B2-4626-A8C9-5B6EAEDD33D4}" destId="{F291B9ED-A7A6-4EA8-9207-9CF6688050CC}" srcOrd="0" destOrd="0" presId="urn:microsoft.com/office/officeart/2005/8/layout/hierarchy5"/>
    <dgm:cxn modelId="{EA5087EE-41BD-4B4C-B5BC-424F87F1E30C}" type="presParOf" srcId="{7FCB530E-306F-4844-A998-E2CD554ED3BA}" destId="{49C73541-731D-4FC5-B142-28C6C07D244E}" srcOrd="1" destOrd="0" presId="urn:microsoft.com/office/officeart/2005/8/layout/hierarchy5"/>
    <dgm:cxn modelId="{BD1F2CE6-4146-4F7C-A108-E1BE620AD947}" type="presParOf" srcId="{49C73541-731D-4FC5-B142-28C6C07D244E}" destId="{FB040DB2-CE3F-469D-9FAD-27A2396BB82C}" srcOrd="0" destOrd="0" presId="urn:microsoft.com/office/officeart/2005/8/layout/hierarchy5"/>
    <dgm:cxn modelId="{3825C1ED-232D-45FC-89E8-866B6A22170D}" type="presParOf" srcId="{49C73541-731D-4FC5-B142-28C6C07D244E}" destId="{7EC4CFAF-4BD3-4990-8020-571479857C87}" srcOrd="1" destOrd="0" presId="urn:microsoft.com/office/officeart/2005/8/layout/hierarchy5"/>
    <dgm:cxn modelId="{8BC866D7-33B4-44D2-9767-4F5730529423}" type="presParOf" srcId="{7EC4CFAF-4BD3-4990-8020-571479857C87}" destId="{CC96D2A8-3C47-4063-AA4A-1D4248AA2F52}" srcOrd="0" destOrd="0" presId="urn:microsoft.com/office/officeart/2005/8/layout/hierarchy5"/>
    <dgm:cxn modelId="{6F9D595F-BAF2-4A45-B86A-B41ADA20A632}" type="presParOf" srcId="{CC96D2A8-3C47-4063-AA4A-1D4248AA2F52}" destId="{808C81FA-21DB-4F84-86EA-DFE8066465BB}" srcOrd="0" destOrd="0" presId="urn:microsoft.com/office/officeart/2005/8/layout/hierarchy5"/>
    <dgm:cxn modelId="{124F413A-0C27-46D3-93CC-5257614F1764}" type="presParOf" srcId="{7EC4CFAF-4BD3-4990-8020-571479857C87}" destId="{66128897-50C3-49C5-A43F-9A7498DA9260}" srcOrd="1" destOrd="0" presId="urn:microsoft.com/office/officeart/2005/8/layout/hierarchy5"/>
    <dgm:cxn modelId="{D425B8B8-52B5-4E29-BE83-08A35422F12F}" type="presParOf" srcId="{66128897-50C3-49C5-A43F-9A7498DA9260}" destId="{34CB7DE7-0ACA-4712-B256-AE6FDF8BAF46}" srcOrd="0" destOrd="0" presId="urn:microsoft.com/office/officeart/2005/8/layout/hierarchy5"/>
    <dgm:cxn modelId="{D41EC1E7-0F95-4DFC-BAAB-947114D36C2E}" type="presParOf" srcId="{66128897-50C3-49C5-A43F-9A7498DA9260}" destId="{73C07645-13B8-4568-975C-F489368CDDBB}" srcOrd="1" destOrd="0" presId="urn:microsoft.com/office/officeart/2005/8/layout/hierarchy5"/>
    <dgm:cxn modelId="{71F5C20B-4A4B-4F54-83C8-281D1CA5E8C9}" type="presParOf" srcId="{7FCB530E-306F-4844-A998-E2CD554ED3BA}" destId="{A529DA16-BDE5-42ED-B142-099F4775D626}" srcOrd="2" destOrd="0" presId="urn:microsoft.com/office/officeart/2005/8/layout/hierarchy5"/>
    <dgm:cxn modelId="{E47572CC-D00A-48DC-BD0F-69A18D6AD79D}" type="presParOf" srcId="{A529DA16-BDE5-42ED-B142-099F4775D626}" destId="{EAEA0D90-7D9C-46AC-8661-1895EEC1A22B}" srcOrd="0" destOrd="0" presId="urn:microsoft.com/office/officeart/2005/8/layout/hierarchy5"/>
    <dgm:cxn modelId="{EE2D1573-E044-4AC5-940F-01F27C9E5E1A}" type="presParOf" srcId="{7FCB530E-306F-4844-A998-E2CD554ED3BA}" destId="{A20A4FAB-4881-47BB-87E8-C492E2FD7CD8}" srcOrd="3" destOrd="0" presId="urn:microsoft.com/office/officeart/2005/8/layout/hierarchy5"/>
    <dgm:cxn modelId="{16DA6DC6-D8DB-4401-8412-368CDEE72FAD}" type="presParOf" srcId="{A20A4FAB-4881-47BB-87E8-C492E2FD7CD8}" destId="{57986660-3163-4144-9CE7-FA24C8176857}" srcOrd="0" destOrd="0" presId="urn:microsoft.com/office/officeart/2005/8/layout/hierarchy5"/>
    <dgm:cxn modelId="{266351FE-4D04-40B6-8EC1-E47B5F79C5B7}" type="presParOf" srcId="{A20A4FAB-4881-47BB-87E8-C492E2FD7CD8}" destId="{46CA9AE6-97B8-4082-831C-3938E04059DD}" srcOrd="1" destOrd="0" presId="urn:microsoft.com/office/officeart/2005/8/layout/hierarchy5"/>
    <dgm:cxn modelId="{75C000D2-61BB-4B56-8EC1-9E920DE632A5}" type="presParOf" srcId="{46CA9AE6-97B8-4082-831C-3938E04059DD}" destId="{9DD471BB-60DF-48DC-899C-1B834B06C3FA}" srcOrd="0" destOrd="0" presId="urn:microsoft.com/office/officeart/2005/8/layout/hierarchy5"/>
    <dgm:cxn modelId="{356B3FCF-8B7E-40AF-82F0-71AE6DDFE801}" type="presParOf" srcId="{9DD471BB-60DF-48DC-899C-1B834B06C3FA}" destId="{9715E271-9F8F-42E4-8B51-91E08E7B4701}" srcOrd="0" destOrd="0" presId="urn:microsoft.com/office/officeart/2005/8/layout/hierarchy5"/>
    <dgm:cxn modelId="{30A4A19A-AF0E-481D-BBFD-BEAA3B9D6190}" type="presParOf" srcId="{46CA9AE6-97B8-4082-831C-3938E04059DD}" destId="{5E6DDCBE-D051-4E1D-A966-0BC4F1BC5ECA}" srcOrd="1" destOrd="0" presId="urn:microsoft.com/office/officeart/2005/8/layout/hierarchy5"/>
    <dgm:cxn modelId="{C6165EE7-5A26-40D4-BE85-EE6D5B9CBD69}" type="presParOf" srcId="{5E6DDCBE-D051-4E1D-A966-0BC4F1BC5ECA}" destId="{73C03C71-E2F3-4348-B7EB-A64579440E9A}" srcOrd="0" destOrd="0" presId="urn:microsoft.com/office/officeart/2005/8/layout/hierarchy5"/>
    <dgm:cxn modelId="{A172D4F0-0574-402F-850C-DCB240976A5A}" type="presParOf" srcId="{5E6DDCBE-D051-4E1D-A966-0BC4F1BC5ECA}" destId="{1A072506-8108-4864-8DE0-E038BBAEC419}" srcOrd="1" destOrd="0" presId="urn:microsoft.com/office/officeart/2005/8/layout/hierarchy5"/>
    <dgm:cxn modelId="{F9692092-477C-4233-AB87-69ED48863E6C}" type="presParOf" srcId="{7FCB530E-306F-4844-A998-E2CD554ED3BA}" destId="{308A88D3-58E5-4913-B131-95B415812C54}" srcOrd="4" destOrd="0" presId="urn:microsoft.com/office/officeart/2005/8/layout/hierarchy5"/>
    <dgm:cxn modelId="{14C231A2-453A-4A54-BA29-8599D6748581}" type="presParOf" srcId="{308A88D3-58E5-4913-B131-95B415812C54}" destId="{BAC41501-B4BE-43E6-8194-EAF8DF85070E}" srcOrd="0" destOrd="0" presId="urn:microsoft.com/office/officeart/2005/8/layout/hierarchy5"/>
    <dgm:cxn modelId="{A6ADF484-FFBB-4797-8CA9-C48D42DAB4F1}" type="presParOf" srcId="{7FCB530E-306F-4844-A998-E2CD554ED3BA}" destId="{4533ECFD-B513-48B1-8E5A-1D11C803EA21}" srcOrd="5" destOrd="0" presId="urn:microsoft.com/office/officeart/2005/8/layout/hierarchy5"/>
    <dgm:cxn modelId="{F62B37AE-3379-4430-ADA9-B9BF1B2C8A91}" type="presParOf" srcId="{4533ECFD-B513-48B1-8E5A-1D11C803EA21}" destId="{F1807531-975B-4D1D-B903-AE8202A246FA}" srcOrd="0" destOrd="0" presId="urn:microsoft.com/office/officeart/2005/8/layout/hierarchy5"/>
    <dgm:cxn modelId="{E340A809-BA33-4D45-823E-4F29B108D127}" type="presParOf" srcId="{4533ECFD-B513-48B1-8E5A-1D11C803EA21}" destId="{B02017C8-6B46-4F30-9FEF-0DD59A3D5750}" srcOrd="1" destOrd="0" presId="urn:microsoft.com/office/officeart/2005/8/layout/hierarchy5"/>
    <dgm:cxn modelId="{7874C2E0-6643-4970-B326-6DEA9DE7D575}" type="presParOf" srcId="{B02017C8-6B46-4F30-9FEF-0DD59A3D5750}" destId="{D1D54D50-8578-4AEE-9F99-2599DF53BB6A}" srcOrd="0" destOrd="0" presId="urn:microsoft.com/office/officeart/2005/8/layout/hierarchy5"/>
    <dgm:cxn modelId="{51324C3A-B079-4A73-A07F-FE22E359C4C5}" type="presParOf" srcId="{D1D54D50-8578-4AEE-9F99-2599DF53BB6A}" destId="{A4324EAB-3185-4E35-AF1C-BCDF6BCB5C4C}" srcOrd="0" destOrd="0" presId="urn:microsoft.com/office/officeart/2005/8/layout/hierarchy5"/>
    <dgm:cxn modelId="{A551188A-361C-43C3-8245-91ACE0FB9D7F}" type="presParOf" srcId="{B02017C8-6B46-4F30-9FEF-0DD59A3D5750}" destId="{50A96982-E052-4AC0-A06F-1EECA4DDDE71}" srcOrd="1" destOrd="0" presId="urn:microsoft.com/office/officeart/2005/8/layout/hierarchy5"/>
    <dgm:cxn modelId="{EF69FC11-6D63-4485-BE60-71EB8FB467CA}" type="presParOf" srcId="{50A96982-E052-4AC0-A06F-1EECA4DDDE71}" destId="{004932EF-1257-4D04-8BC9-227B1B64784E}" srcOrd="0" destOrd="0" presId="urn:microsoft.com/office/officeart/2005/8/layout/hierarchy5"/>
    <dgm:cxn modelId="{5DAA9E5F-9B8A-4160-961F-3E5F002E6202}" type="presParOf" srcId="{50A96982-E052-4AC0-A06F-1EECA4DDDE71}" destId="{519040FE-30C5-414F-AA6E-9B899925DEBD}" srcOrd="1" destOrd="0" presId="urn:microsoft.com/office/officeart/2005/8/layout/hierarchy5"/>
    <dgm:cxn modelId="{DE75CAD7-5263-44F5-88AA-133CF575D5EB}" type="presParOf" srcId="{5224CA00-1F63-427A-8442-1E862A8CA254}" destId="{BE3ACC53-27EB-4012-927A-E89FD41834EC}" srcOrd="1" destOrd="0" presId="urn:microsoft.com/office/officeart/2005/8/layout/hierarchy5"/>
    <dgm:cxn modelId="{90F8565C-96A3-4E75-B7E6-F274CDE457A7}" type="presParOf" srcId="{BE3ACC53-27EB-4012-927A-E89FD41834EC}" destId="{4E40D494-3B9D-4882-A4EA-81FBEA63C8D8}" srcOrd="0" destOrd="0" presId="urn:microsoft.com/office/officeart/2005/8/layout/hierarchy5"/>
    <dgm:cxn modelId="{8D0390BF-0101-418F-8EEA-067DEA2AAEA3}" type="presParOf" srcId="{4E40D494-3B9D-4882-A4EA-81FBEA63C8D8}" destId="{78E43C26-F1D6-43F4-A98E-5323E73605EF}" srcOrd="0" destOrd="0" presId="urn:microsoft.com/office/officeart/2005/8/layout/hierarchy5"/>
    <dgm:cxn modelId="{23B710D3-CF6F-44A8-A041-B37191053D2F}" type="presParOf" srcId="{4E40D494-3B9D-4882-A4EA-81FBEA63C8D8}" destId="{5AEBEE90-27D4-41A5-BD98-5F1FCB0B3DA6}" srcOrd="1" destOrd="0" presId="urn:microsoft.com/office/officeart/2005/8/layout/hierarchy5"/>
    <dgm:cxn modelId="{BA1EDAA9-E9E9-4824-B2BE-AF66B8D82B9B}" type="presParOf" srcId="{BE3ACC53-27EB-4012-927A-E89FD41834EC}" destId="{3C148B0A-733E-4CFE-B049-ACCA0C3EB10D}" srcOrd="1" destOrd="0" presId="urn:microsoft.com/office/officeart/2005/8/layout/hierarchy5"/>
    <dgm:cxn modelId="{72E75EAE-FEC6-4858-A3A3-B6DAEDD81006}" type="presParOf" srcId="{3C148B0A-733E-4CFE-B049-ACCA0C3EB10D}" destId="{1A03C1A0-CDEE-49CD-9CE8-0B9FD9355F53}" srcOrd="0" destOrd="0" presId="urn:microsoft.com/office/officeart/2005/8/layout/hierarchy5"/>
    <dgm:cxn modelId="{ABDCF6D7-41BD-4788-AC4D-01EC9616E8D3}" type="presParOf" srcId="{BE3ACC53-27EB-4012-927A-E89FD41834EC}" destId="{C5CDFA2D-F97E-42E1-9FB3-2394DAF51C41}" srcOrd="2" destOrd="0" presId="urn:microsoft.com/office/officeart/2005/8/layout/hierarchy5"/>
    <dgm:cxn modelId="{78A0B936-2A7C-4D8E-BAC6-7AF6E92382DB}" type="presParOf" srcId="{C5CDFA2D-F97E-42E1-9FB3-2394DAF51C41}" destId="{6F7A81F6-A9D5-4737-958E-31596724CBC8}" srcOrd="0" destOrd="0" presId="urn:microsoft.com/office/officeart/2005/8/layout/hierarchy5"/>
    <dgm:cxn modelId="{A6225A26-FD71-4562-BF27-A2BE4B99C417}" type="presParOf" srcId="{C5CDFA2D-F97E-42E1-9FB3-2394DAF51C41}" destId="{CDE6C801-6F97-486D-9D3E-1C360C71C3F1}" srcOrd="1" destOrd="0" presId="urn:microsoft.com/office/officeart/2005/8/layout/hierarchy5"/>
    <dgm:cxn modelId="{FC5C7813-BA92-4E2C-8CA1-02B0E200CA89}" type="presParOf" srcId="{BE3ACC53-27EB-4012-927A-E89FD41834EC}" destId="{80CDD860-AACE-40B8-B95D-1496AD1BBD6D}" srcOrd="3" destOrd="0" presId="urn:microsoft.com/office/officeart/2005/8/layout/hierarchy5"/>
    <dgm:cxn modelId="{B41B1DE8-1FC3-41DC-AAAD-B57C00619E91}" type="presParOf" srcId="{80CDD860-AACE-40B8-B95D-1496AD1BBD6D}" destId="{CB25B097-5BF2-47CE-8289-FFBE79DF26AA}" srcOrd="0" destOrd="0" presId="urn:microsoft.com/office/officeart/2005/8/layout/hierarchy5"/>
    <dgm:cxn modelId="{634FAEFC-BCD5-42A0-B8B7-58B94BD27AC0}" type="presParOf" srcId="{BE3ACC53-27EB-4012-927A-E89FD41834EC}" destId="{31B0BFEF-CF05-4073-B912-A60468F52574}" srcOrd="4" destOrd="0" presId="urn:microsoft.com/office/officeart/2005/8/layout/hierarchy5"/>
    <dgm:cxn modelId="{7E04E9A0-B841-4678-8DD2-EF7CFC73248B}" type="presParOf" srcId="{31B0BFEF-CF05-4073-B912-A60468F52574}" destId="{A5FF7C7D-3F0F-4195-8E12-BB2BAAE77A79}" srcOrd="0" destOrd="0" presId="urn:microsoft.com/office/officeart/2005/8/layout/hierarchy5"/>
    <dgm:cxn modelId="{F1CB09AE-76F1-41C7-9C09-F4A068038155}" type="presParOf" srcId="{31B0BFEF-CF05-4073-B912-A60468F52574}" destId="{9A13C9FC-66AF-46BF-88CF-8574801D24B6}" srcOrd="1" destOrd="0" presId="urn:microsoft.com/office/officeart/2005/8/layout/hierarchy5"/>
    <dgm:cxn modelId="{39FF0B32-3819-43F1-833D-B0ECFFF89CFC}" type="presParOf" srcId="{BE3ACC53-27EB-4012-927A-E89FD41834EC}" destId="{AEA1BA69-4F90-423A-BA5C-5265A7C4F2F1}" srcOrd="5" destOrd="0" presId="urn:microsoft.com/office/officeart/2005/8/layout/hierarchy5"/>
    <dgm:cxn modelId="{D6B2B3D6-089F-4B21-A799-7CF4993FA70D}" type="presParOf" srcId="{AEA1BA69-4F90-423A-BA5C-5265A7C4F2F1}" destId="{AE14DFE7-3724-4D5B-8A93-77179D50C992}" srcOrd="0" destOrd="0" presId="urn:microsoft.com/office/officeart/2005/8/layout/hierarchy5"/>
    <dgm:cxn modelId="{75123E72-4032-490A-A412-1584D06D1FFB}" type="presParOf" srcId="{BE3ACC53-27EB-4012-927A-E89FD41834EC}" destId="{BE2799F0-BA2D-4036-8513-96AC118A6A4A}" srcOrd="6" destOrd="0" presId="urn:microsoft.com/office/officeart/2005/8/layout/hierarchy5"/>
    <dgm:cxn modelId="{06909349-A7CC-4888-A193-ECDDCADA9701}" type="presParOf" srcId="{BE2799F0-BA2D-4036-8513-96AC118A6A4A}" destId="{EFD23275-D308-4AB3-BF25-15C44376C6B4}" srcOrd="0" destOrd="0" presId="urn:microsoft.com/office/officeart/2005/8/layout/hierarchy5"/>
    <dgm:cxn modelId="{28B7DD76-5763-49D0-9449-4B65A9C58A91}" type="presParOf" srcId="{BE2799F0-BA2D-4036-8513-96AC118A6A4A}" destId="{3666BFBD-0556-4AD4-AE55-F0A8C884C89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EBF93C-8CD4-4CB7-BB96-BDAB066E9CCC}"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39FAB280-D70E-4C7D-AB54-00B79F460A14}">
      <dgm:prSet phldrT="[Text]"/>
      <dgm:spPr/>
      <dgm:t>
        <a:bodyPr/>
        <a:lstStyle/>
        <a:p>
          <a:r>
            <a:rPr lang="en-GB" dirty="0"/>
            <a:t>Better care, </a:t>
          </a:r>
          <a:br>
            <a:rPr lang="en-GB" dirty="0"/>
          </a:br>
          <a:r>
            <a:rPr lang="en-GB" dirty="0"/>
            <a:t>greener care</a:t>
          </a:r>
        </a:p>
      </dgm:t>
    </dgm:pt>
    <dgm:pt modelId="{2E452EE6-4E52-46BF-8DB4-8D59713AC38F}" type="parTrans" cxnId="{57C2A88D-F60A-4171-8F6D-592BE9B5D112}">
      <dgm:prSet/>
      <dgm:spPr/>
      <dgm:t>
        <a:bodyPr/>
        <a:lstStyle/>
        <a:p>
          <a:endParaRPr lang="en-GB"/>
        </a:p>
      </dgm:t>
    </dgm:pt>
    <dgm:pt modelId="{9BE3DBE8-57BF-4A15-ACD1-FEC2E1337441}" type="sibTrans" cxnId="{57C2A88D-F60A-4171-8F6D-592BE9B5D112}">
      <dgm:prSet/>
      <dgm:spPr/>
      <dgm:t>
        <a:bodyPr/>
        <a:lstStyle/>
        <a:p>
          <a:endParaRPr lang="en-GB"/>
        </a:p>
      </dgm:t>
    </dgm:pt>
    <dgm:pt modelId="{B814C77B-0B77-4188-B79F-114D72BC4805}">
      <dgm:prSet phldrT="[Text]"/>
      <dgm:spPr/>
      <dgm:t>
        <a:bodyPr anchor="ctr" anchorCtr="1"/>
        <a:lstStyle/>
        <a:p>
          <a:r>
            <a:rPr lang="en-GB" b="1" dirty="0"/>
            <a:t>Right diagnosis</a:t>
          </a:r>
        </a:p>
      </dgm:t>
    </dgm:pt>
    <dgm:pt modelId="{7AFA7CEB-9E9C-4E87-B44D-8C13C743A7DE}" type="parTrans" cxnId="{EC27EE79-2270-4391-B7C7-808985CB84DA}">
      <dgm:prSet/>
      <dgm:spPr/>
      <dgm:t>
        <a:bodyPr/>
        <a:lstStyle/>
        <a:p>
          <a:endParaRPr lang="en-GB"/>
        </a:p>
      </dgm:t>
    </dgm:pt>
    <dgm:pt modelId="{B316BCEF-50EF-4AC9-95E9-6AA76BB72953}" type="sibTrans" cxnId="{EC27EE79-2270-4391-B7C7-808985CB84DA}">
      <dgm:prSet/>
      <dgm:spPr/>
      <dgm:t>
        <a:bodyPr/>
        <a:lstStyle/>
        <a:p>
          <a:endParaRPr lang="en-GB"/>
        </a:p>
      </dgm:t>
    </dgm:pt>
    <dgm:pt modelId="{BCEEBB7B-CD56-4CE9-9912-1CF927F4C4CB}">
      <dgm:prSet phldrT="[Text]"/>
      <dgm:spPr/>
      <dgm:t>
        <a:bodyPr anchor="ctr" anchorCtr="1"/>
        <a:lstStyle/>
        <a:p>
          <a:r>
            <a:rPr lang="en-GB" b="1" dirty="0"/>
            <a:t>Right drug</a:t>
          </a:r>
        </a:p>
      </dgm:t>
    </dgm:pt>
    <dgm:pt modelId="{055D40F3-D3CA-4BAD-8028-B85F98D71B96}" type="parTrans" cxnId="{1EF1CBC8-D26D-4BAB-A44C-7098E2F7751A}">
      <dgm:prSet/>
      <dgm:spPr/>
      <dgm:t>
        <a:bodyPr/>
        <a:lstStyle/>
        <a:p>
          <a:endParaRPr lang="en-GB"/>
        </a:p>
      </dgm:t>
    </dgm:pt>
    <dgm:pt modelId="{DFE4FDE8-BA39-4CE0-92FD-04BC4C8916C1}" type="sibTrans" cxnId="{1EF1CBC8-D26D-4BAB-A44C-7098E2F7751A}">
      <dgm:prSet/>
      <dgm:spPr/>
      <dgm:t>
        <a:bodyPr/>
        <a:lstStyle/>
        <a:p>
          <a:endParaRPr lang="en-GB"/>
        </a:p>
      </dgm:t>
    </dgm:pt>
    <dgm:pt modelId="{C7394B3A-81AC-40E5-A215-6A7294377A4E}">
      <dgm:prSet phldrT="[Text]"/>
      <dgm:spPr/>
      <dgm:t>
        <a:bodyPr anchor="ctr" anchorCtr="1"/>
        <a:lstStyle/>
        <a:p>
          <a:r>
            <a:rPr lang="en-GB" b="1" dirty="0"/>
            <a:t>Right device</a:t>
          </a:r>
        </a:p>
      </dgm:t>
    </dgm:pt>
    <dgm:pt modelId="{04B25657-8B99-467B-9B9D-460576EC089E}" type="parTrans" cxnId="{F3E59ED5-1B28-453B-BD4C-E9B7E03FE800}">
      <dgm:prSet/>
      <dgm:spPr/>
      <dgm:t>
        <a:bodyPr/>
        <a:lstStyle/>
        <a:p>
          <a:endParaRPr lang="en-GB"/>
        </a:p>
      </dgm:t>
    </dgm:pt>
    <dgm:pt modelId="{49257529-2B95-4CAB-9629-D81BEE24DD13}" type="sibTrans" cxnId="{F3E59ED5-1B28-453B-BD4C-E9B7E03FE800}">
      <dgm:prSet/>
      <dgm:spPr/>
      <dgm:t>
        <a:bodyPr/>
        <a:lstStyle/>
        <a:p>
          <a:endParaRPr lang="en-GB"/>
        </a:p>
      </dgm:t>
    </dgm:pt>
    <dgm:pt modelId="{7E5A4A53-C965-48B1-B9DB-E326ED4D83B0}">
      <dgm:prSet phldrT="[Text]"/>
      <dgm:spPr/>
      <dgm:t>
        <a:bodyPr anchor="ctr" anchorCtr="1"/>
        <a:lstStyle/>
        <a:p>
          <a:r>
            <a:rPr lang="en-GB" b="1" dirty="0"/>
            <a:t>Right disposal</a:t>
          </a:r>
        </a:p>
      </dgm:t>
    </dgm:pt>
    <dgm:pt modelId="{993B4EBF-FABB-401E-BF1C-5A53B086957F}" type="parTrans" cxnId="{C87F4D99-FE4B-4B59-805C-4B88C4143F51}">
      <dgm:prSet/>
      <dgm:spPr/>
      <dgm:t>
        <a:bodyPr/>
        <a:lstStyle/>
        <a:p>
          <a:endParaRPr lang="en-GB"/>
        </a:p>
      </dgm:t>
    </dgm:pt>
    <dgm:pt modelId="{D73A0513-A425-40D4-A02C-F26EB9C36D2C}" type="sibTrans" cxnId="{C87F4D99-FE4B-4B59-805C-4B88C4143F51}">
      <dgm:prSet/>
      <dgm:spPr/>
      <dgm:t>
        <a:bodyPr/>
        <a:lstStyle/>
        <a:p>
          <a:endParaRPr lang="en-GB"/>
        </a:p>
      </dgm:t>
    </dgm:pt>
    <dgm:pt modelId="{5DAB8BF0-E4D8-40E3-9448-8E86761AD138}" type="pres">
      <dgm:prSet presAssocID="{A8EBF93C-8CD4-4CB7-BB96-BDAB066E9CCC}" presName="diagram" presStyleCnt="0">
        <dgm:presLayoutVars>
          <dgm:chMax val="1"/>
          <dgm:dir/>
          <dgm:animLvl val="ctr"/>
          <dgm:resizeHandles val="exact"/>
        </dgm:presLayoutVars>
      </dgm:prSet>
      <dgm:spPr/>
    </dgm:pt>
    <dgm:pt modelId="{0C2D30C4-6EC7-46CC-8DF4-E726517EEB49}" type="pres">
      <dgm:prSet presAssocID="{A8EBF93C-8CD4-4CB7-BB96-BDAB066E9CCC}" presName="matrix" presStyleCnt="0"/>
      <dgm:spPr/>
    </dgm:pt>
    <dgm:pt modelId="{1514EC0F-C42B-45E3-8663-C1815A09FCB6}" type="pres">
      <dgm:prSet presAssocID="{A8EBF93C-8CD4-4CB7-BB96-BDAB066E9CCC}" presName="tile1" presStyleLbl="node1" presStyleIdx="0" presStyleCnt="4"/>
      <dgm:spPr/>
    </dgm:pt>
    <dgm:pt modelId="{CB9FF0D6-C7F8-4020-80D1-071C3B15136E}" type="pres">
      <dgm:prSet presAssocID="{A8EBF93C-8CD4-4CB7-BB96-BDAB066E9CCC}" presName="tile1text" presStyleLbl="node1" presStyleIdx="0" presStyleCnt="4">
        <dgm:presLayoutVars>
          <dgm:chMax val="0"/>
          <dgm:chPref val="0"/>
          <dgm:bulletEnabled val="1"/>
        </dgm:presLayoutVars>
      </dgm:prSet>
      <dgm:spPr/>
    </dgm:pt>
    <dgm:pt modelId="{E9F7720A-CA3A-44FA-856E-2E48EA8E630B}" type="pres">
      <dgm:prSet presAssocID="{A8EBF93C-8CD4-4CB7-BB96-BDAB066E9CCC}" presName="tile2" presStyleLbl="node1" presStyleIdx="1" presStyleCnt="4"/>
      <dgm:spPr/>
    </dgm:pt>
    <dgm:pt modelId="{0C3AD99F-88E2-4925-AD4A-3AD890A0A542}" type="pres">
      <dgm:prSet presAssocID="{A8EBF93C-8CD4-4CB7-BB96-BDAB066E9CCC}" presName="tile2text" presStyleLbl="node1" presStyleIdx="1" presStyleCnt="4">
        <dgm:presLayoutVars>
          <dgm:chMax val="0"/>
          <dgm:chPref val="0"/>
          <dgm:bulletEnabled val="1"/>
        </dgm:presLayoutVars>
      </dgm:prSet>
      <dgm:spPr/>
    </dgm:pt>
    <dgm:pt modelId="{43083E9F-37EF-48DF-B713-041B714426C7}" type="pres">
      <dgm:prSet presAssocID="{A8EBF93C-8CD4-4CB7-BB96-BDAB066E9CCC}" presName="tile3" presStyleLbl="node1" presStyleIdx="2" presStyleCnt="4"/>
      <dgm:spPr/>
    </dgm:pt>
    <dgm:pt modelId="{D8F51223-F875-4922-B7BB-4EBA8AECA337}" type="pres">
      <dgm:prSet presAssocID="{A8EBF93C-8CD4-4CB7-BB96-BDAB066E9CCC}" presName="tile3text" presStyleLbl="node1" presStyleIdx="2" presStyleCnt="4">
        <dgm:presLayoutVars>
          <dgm:chMax val="0"/>
          <dgm:chPref val="0"/>
          <dgm:bulletEnabled val="1"/>
        </dgm:presLayoutVars>
      </dgm:prSet>
      <dgm:spPr/>
    </dgm:pt>
    <dgm:pt modelId="{41CBDD7D-F1DC-4A3A-A4F1-F1145199FB8D}" type="pres">
      <dgm:prSet presAssocID="{A8EBF93C-8CD4-4CB7-BB96-BDAB066E9CCC}" presName="tile4" presStyleLbl="node1" presStyleIdx="3" presStyleCnt="4"/>
      <dgm:spPr/>
    </dgm:pt>
    <dgm:pt modelId="{3DF5CBAB-C199-4823-AF27-6E471BD776F7}" type="pres">
      <dgm:prSet presAssocID="{A8EBF93C-8CD4-4CB7-BB96-BDAB066E9CCC}" presName="tile4text" presStyleLbl="node1" presStyleIdx="3" presStyleCnt="4">
        <dgm:presLayoutVars>
          <dgm:chMax val="0"/>
          <dgm:chPref val="0"/>
          <dgm:bulletEnabled val="1"/>
        </dgm:presLayoutVars>
      </dgm:prSet>
      <dgm:spPr/>
    </dgm:pt>
    <dgm:pt modelId="{E9487616-EE7E-44E2-B0B8-EDC508D8ED88}" type="pres">
      <dgm:prSet presAssocID="{A8EBF93C-8CD4-4CB7-BB96-BDAB066E9CCC}" presName="centerTile" presStyleLbl="fgShp" presStyleIdx="0" presStyleCnt="1">
        <dgm:presLayoutVars>
          <dgm:chMax val="0"/>
          <dgm:chPref val="0"/>
        </dgm:presLayoutVars>
      </dgm:prSet>
      <dgm:spPr/>
    </dgm:pt>
  </dgm:ptLst>
  <dgm:cxnLst>
    <dgm:cxn modelId="{F8C9EC28-3564-447D-8D0A-049CEE53C3D2}" type="presOf" srcId="{C7394B3A-81AC-40E5-A215-6A7294377A4E}" destId="{D8F51223-F875-4922-B7BB-4EBA8AECA337}" srcOrd="1" destOrd="0" presId="urn:microsoft.com/office/officeart/2005/8/layout/matrix1"/>
    <dgm:cxn modelId="{50CA623D-4D13-4D51-A989-5345FB793820}" type="presOf" srcId="{39FAB280-D70E-4C7D-AB54-00B79F460A14}" destId="{E9487616-EE7E-44E2-B0B8-EDC508D8ED88}" srcOrd="0" destOrd="0" presId="urn:microsoft.com/office/officeart/2005/8/layout/matrix1"/>
    <dgm:cxn modelId="{6B2DDE3D-4FCC-4227-ACFA-D7B4B9630324}" type="presOf" srcId="{BCEEBB7B-CD56-4CE9-9912-1CF927F4C4CB}" destId="{E9F7720A-CA3A-44FA-856E-2E48EA8E630B}" srcOrd="0" destOrd="0" presId="urn:microsoft.com/office/officeart/2005/8/layout/matrix1"/>
    <dgm:cxn modelId="{AB674245-2002-4FD6-8F8B-DD8533D2E391}" type="presOf" srcId="{7E5A4A53-C965-48B1-B9DB-E326ED4D83B0}" destId="{3DF5CBAB-C199-4823-AF27-6E471BD776F7}" srcOrd="1" destOrd="0" presId="urn:microsoft.com/office/officeart/2005/8/layout/matrix1"/>
    <dgm:cxn modelId="{EC27EE79-2270-4391-B7C7-808985CB84DA}" srcId="{39FAB280-D70E-4C7D-AB54-00B79F460A14}" destId="{B814C77B-0B77-4188-B79F-114D72BC4805}" srcOrd="0" destOrd="0" parTransId="{7AFA7CEB-9E9C-4E87-B44D-8C13C743A7DE}" sibTransId="{B316BCEF-50EF-4AC9-95E9-6AA76BB72953}"/>
    <dgm:cxn modelId="{0A681F5A-9C75-4C1C-87A1-563C68127E6E}" type="presOf" srcId="{B814C77B-0B77-4188-B79F-114D72BC4805}" destId="{1514EC0F-C42B-45E3-8663-C1815A09FCB6}" srcOrd="0" destOrd="0" presId="urn:microsoft.com/office/officeart/2005/8/layout/matrix1"/>
    <dgm:cxn modelId="{689DF77D-6C42-4B2E-B428-28586909F6CF}" type="presOf" srcId="{B814C77B-0B77-4188-B79F-114D72BC4805}" destId="{CB9FF0D6-C7F8-4020-80D1-071C3B15136E}" srcOrd="1" destOrd="0" presId="urn:microsoft.com/office/officeart/2005/8/layout/matrix1"/>
    <dgm:cxn modelId="{61AD0883-5CEE-48DF-9842-A988177DB2DE}" type="presOf" srcId="{C7394B3A-81AC-40E5-A215-6A7294377A4E}" destId="{43083E9F-37EF-48DF-B713-041B714426C7}" srcOrd="0" destOrd="0" presId="urn:microsoft.com/office/officeart/2005/8/layout/matrix1"/>
    <dgm:cxn modelId="{57C2A88D-F60A-4171-8F6D-592BE9B5D112}" srcId="{A8EBF93C-8CD4-4CB7-BB96-BDAB066E9CCC}" destId="{39FAB280-D70E-4C7D-AB54-00B79F460A14}" srcOrd="0" destOrd="0" parTransId="{2E452EE6-4E52-46BF-8DB4-8D59713AC38F}" sibTransId="{9BE3DBE8-57BF-4A15-ACD1-FEC2E1337441}"/>
    <dgm:cxn modelId="{C87F4D99-FE4B-4B59-805C-4B88C4143F51}" srcId="{39FAB280-D70E-4C7D-AB54-00B79F460A14}" destId="{7E5A4A53-C965-48B1-B9DB-E326ED4D83B0}" srcOrd="3" destOrd="0" parTransId="{993B4EBF-FABB-401E-BF1C-5A53B086957F}" sibTransId="{D73A0513-A425-40D4-A02C-F26EB9C36D2C}"/>
    <dgm:cxn modelId="{1EF1CBC8-D26D-4BAB-A44C-7098E2F7751A}" srcId="{39FAB280-D70E-4C7D-AB54-00B79F460A14}" destId="{BCEEBB7B-CD56-4CE9-9912-1CF927F4C4CB}" srcOrd="1" destOrd="0" parTransId="{055D40F3-D3CA-4BAD-8028-B85F98D71B96}" sibTransId="{DFE4FDE8-BA39-4CE0-92FD-04BC4C8916C1}"/>
    <dgm:cxn modelId="{F3E59ED5-1B28-453B-BD4C-E9B7E03FE800}" srcId="{39FAB280-D70E-4C7D-AB54-00B79F460A14}" destId="{C7394B3A-81AC-40E5-A215-6A7294377A4E}" srcOrd="2" destOrd="0" parTransId="{04B25657-8B99-467B-9B9D-460576EC089E}" sibTransId="{49257529-2B95-4CAB-9629-D81BEE24DD13}"/>
    <dgm:cxn modelId="{708C9EE8-BE59-47D3-B3B2-82F5144D78DB}" type="presOf" srcId="{7E5A4A53-C965-48B1-B9DB-E326ED4D83B0}" destId="{41CBDD7D-F1DC-4A3A-A4F1-F1145199FB8D}" srcOrd="0" destOrd="0" presId="urn:microsoft.com/office/officeart/2005/8/layout/matrix1"/>
    <dgm:cxn modelId="{20AF82E9-CED7-4C1B-A972-D131BF0F36D5}" type="presOf" srcId="{A8EBF93C-8CD4-4CB7-BB96-BDAB066E9CCC}" destId="{5DAB8BF0-E4D8-40E3-9448-8E86761AD138}" srcOrd="0" destOrd="0" presId="urn:microsoft.com/office/officeart/2005/8/layout/matrix1"/>
    <dgm:cxn modelId="{48E289F3-C8E5-4A7E-9ACA-CB6854B0DAD7}" type="presOf" srcId="{BCEEBB7B-CD56-4CE9-9912-1CF927F4C4CB}" destId="{0C3AD99F-88E2-4925-AD4A-3AD890A0A542}" srcOrd="1" destOrd="0" presId="urn:microsoft.com/office/officeart/2005/8/layout/matrix1"/>
    <dgm:cxn modelId="{82D75503-1891-4DDB-8951-E3ADC1539E9D}" type="presParOf" srcId="{5DAB8BF0-E4D8-40E3-9448-8E86761AD138}" destId="{0C2D30C4-6EC7-46CC-8DF4-E726517EEB49}" srcOrd="0" destOrd="0" presId="urn:microsoft.com/office/officeart/2005/8/layout/matrix1"/>
    <dgm:cxn modelId="{7BC2F3E1-4DD0-432D-BD22-CA4C5AD1FF8A}" type="presParOf" srcId="{0C2D30C4-6EC7-46CC-8DF4-E726517EEB49}" destId="{1514EC0F-C42B-45E3-8663-C1815A09FCB6}" srcOrd="0" destOrd="0" presId="urn:microsoft.com/office/officeart/2005/8/layout/matrix1"/>
    <dgm:cxn modelId="{72902F07-82AA-441B-B352-6577E770915F}" type="presParOf" srcId="{0C2D30C4-6EC7-46CC-8DF4-E726517EEB49}" destId="{CB9FF0D6-C7F8-4020-80D1-071C3B15136E}" srcOrd="1" destOrd="0" presId="urn:microsoft.com/office/officeart/2005/8/layout/matrix1"/>
    <dgm:cxn modelId="{2C64DB5E-D2E0-4A8E-9BA4-C9E11B5B5C05}" type="presParOf" srcId="{0C2D30C4-6EC7-46CC-8DF4-E726517EEB49}" destId="{E9F7720A-CA3A-44FA-856E-2E48EA8E630B}" srcOrd="2" destOrd="0" presId="urn:microsoft.com/office/officeart/2005/8/layout/matrix1"/>
    <dgm:cxn modelId="{59916DB5-10E5-40AD-90A7-E9B57E4417EC}" type="presParOf" srcId="{0C2D30C4-6EC7-46CC-8DF4-E726517EEB49}" destId="{0C3AD99F-88E2-4925-AD4A-3AD890A0A542}" srcOrd="3" destOrd="0" presId="urn:microsoft.com/office/officeart/2005/8/layout/matrix1"/>
    <dgm:cxn modelId="{9794F07F-B792-4655-84F0-9A72180CB919}" type="presParOf" srcId="{0C2D30C4-6EC7-46CC-8DF4-E726517EEB49}" destId="{43083E9F-37EF-48DF-B713-041B714426C7}" srcOrd="4" destOrd="0" presId="urn:microsoft.com/office/officeart/2005/8/layout/matrix1"/>
    <dgm:cxn modelId="{917AB4A5-6B06-4BBA-B397-7F191360D1B5}" type="presParOf" srcId="{0C2D30C4-6EC7-46CC-8DF4-E726517EEB49}" destId="{D8F51223-F875-4922-B7BB-4EBA8AECA337}" srcOrd="5" destOrd="0" presId="urn:microsoft.com/office/officeart/2005/8/layout/matrix1"/>
    <dgm:cxn modelId="{FA8BF09A-C372-46EC-A4E0-2E26A4FBE9C9}" type="presParOf" srcId="{0C2D30C4-6EC7-46CC-8DF4-E726517EEB49}" destId="{41CBDD7D-F1DC-4A3A-A4F1-F1145199FB8D}" srcOrd="6" destOrd="0" presId="urn:microsoft.com/office/officeart/2005/8/layout/matrix1"/>
    <dgm:cxn modelId="{360038A0-1F3F-4541-9239-68B1D5213FD3}" type="presParOf" srcId="{0C2D30C4-6EC7-46CC-8DF4-E726517EEB49}" destId="{3DF5CBAB-C199-4823-AF27-6E471BD776F7}" srcOrd="7" destOrd="0" presId="urn:microsoft.com/office/officeart/2005/8/layout/matrix1"/>
    <dgm:cxn modelId="{35869AD0-10B7-496B-8F9D-73B1BF4ACE46}" type="presParOf" srcId="{5DAB8BF0-E4D8-40E3-9448-8E86761AD138}" destId="{E9487616-EE7E-44E2-B0B8-EDC508D8ED8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7070F9-1ACD-4BF6-9100-AFE3D89CBB54}" type="doc">
      <dgm:prSet loTypeId="urn:microsoft.com/office/officeart/2005/8/layout/process3" loCatId="process" qsTypeId="urn:microsoft.com/office/officeart/2005/8/quickstyle/simple1" qsCatId="simple" csTypeId="urn:microsoft.com/office/officeart/2005/8/colors/colorful5" csCatId="colorful" phldr="1"/>
      <dgm:spPr/>
    </dgm:pt>
    <dgm:pt modelId="{FC2AB0CD-DD8D-4AA1-86B9-8DF6635FF6F4}">
      <dgm:prSet phldrT="[Text]"/>
      <dgm:spPr/>
      <dgm:t>
        <a:bodyPr/>
        <a:lstStyle/>
        <a:p>
          <a:r>
            <a:rPr lang="en-GB" dirty="0"/>
            <a:t>Presentation</a:t>
          </a:r>
        </a:p>
        <a:p>
          <a:r>
            <a:rPr lang="en-GB" dirty="0"/>
            <a:t>Dr Frances Mortimer</a:t>
          </a:r>
        </a:p>
      </dgm:t>
    </dgm:pt>
    <dgm:pt modelId="{BAF205E2-49F4-4F02-869F-8A71D64A85C1}" type="parTrans" cxnId="{9CB4F185-1850-4065-A55E-2B17E51C945F}">
      <dgm:prSet/>
      <dgm:spPr/>
      <dgm:t>
        <a:bodyPr/>
        <a:lstStyle/>
        <a:p>
          <a:endParaRPr lang="en-GB"/>
        </a:p>
      </dgm:t>
    </dgm:pt>
    <dgm:pt modelId="{D546FE5D-B3A0-43BD-B167-575E05A6AF1C}" type="sibTrans" cxnId="{9CB4F185-1850-4065-A55E-2B17E51C945F}">
      <dgm:prSet/>
      <dgm:spPr/>
      <dgm:t>
        <a:bodyPr/>
        <a:lstStyle/>
        <a:p>
          <a:endParaRPr lang="en-GB"/>
        </a:p>
      </dgm:t>
    </dgm:pt>
    <dgm:pt modelId="{8E33EDAC-4C50-4670-A1FE-6996A105A4F1}">
      <dgm:prSet phldrT="[Text]"/>
      <dgm:spPr/>
      <dgm:t>
        <a:bodyPr/>
        <a:lstStyle/>
        <a:p>
          <a:r>
            <a:rPr lang="en-GB" dirty="0"/>
            <a:t>Consolidation</a:t>
          </a:r>
        </a:p>
        <a:p>
          <a:r>
            <a:rPr lang="en-GB" dirty="0"/>
            <a:t>Dr Kay Leedham-Green</a:t>
          </a:r>
        </a:p>
      </dgm:t>
    </dgm:pt>
    <dgm:pt modelId="{68B0737F-A44F-47D5-B4D8-17DE64303EC4}" type="parTrans" cxnId="{83576711-5EEB-4AD9-AF05-4AD8599ADB60}">
      <dgm:prSet/>
      <dgm:spPr/>
      <dgm:t>
        <a:bodyPr/>
        <a:lstStyle/>
        <a:p>
          <a:endParaRPr lang="en-GB"/>
        </a:p>
      </dgm:t>
    </dgm:pt>
    <dgm:pt modelId="{17A248A4-1F82-4202-8840-091AE24B2B75}" type="sibTrans" cxnId="{83576711-5EEB-4AD9-AF05-4AD8599ADB60}">
      <dgm:prSet/>
      <dgm:spPr/>
      <dgm:t>
        <a:bodyPr/>
        <a:lstStyle/>
        <a:p>
          <a:endParaRPr lang="en-GB"/>
        </a:p>
      </dgm:t>
    </dgm:pt>
    <dgm:pt modelId="{57AB5EE6-424D-4714-B58E-FC4C6CFA3860}">
      <dgm:prSet/>
      <dgm:spPr/>
      <dgm:t>
        <a:bodyPr/>
        <a:lstStyle/>
        <a:p>
          <a:r>
            <a:rPr lang="en-GB" dirty="0"/>
            <a:t>Optimising respiratory care</a:t>
          </a:r>
        </a:p>
      </dgm:t>
    </dgm:pt>
    <dgm:pt modelId="{FD065C12-1421-4487-B00A-886F2CB0CA79}" type="parTrans" cxnId="{8DBB4B47-66C9-4433-830E-75D975259338}">
      <dgm:prSet/>
      <dgm:spPr/>
      <dgm:t>
        <a:bodyPr/>
        <a:lstStyle/>
        <a:p>
          <a:endParaRPr lang="en-GB"/>
        </a:p>
      </dgm:t>
    </dgm:pt>
    <dgm:pt modelId="{FF6D26A5-3196-438B-8046-5BE8F8405EA4}" type="sibTrans" cxnId="{8DBB4B47-66C9-4433-830E-75D975259338}">
      <dgm:prSet/>
      <dgm:spPr/>
      <dgm:t>
        <a:bodyPr/>
        <a:lstStyle/>
        <a:p>
          <a:endParaRPr lang="en-GB"/>
        </a:p>
      </dgm:t>
    </dgm:pt>
    <dgm:pt modelId="{55E3CA18-638B-4B3A-BEC1-58EC7FA0A573}">
      <dgm:prSet/>
      <dgm:spPr/>
      <dgm:t>
        <a:bodyPr/>
        <a:lstStyle/>
        <a:p>
          <a:r>
            <a:rPr lang="en-GB" dirty="0"/>
            <a:t>Self-test quiz</a:t>
          </a:r>
        </a:p>
      </dgm:t>
    </dgm:pt>
    <dgm:pt modelId="{7645547B-34C7-47F1-87D1-2A6685B51D6F}" type="parTrans" cxnId="{FC8BE7FE-A3C6-43D6-A359-6CD3F9C8539F}">
      <dgm:prSet/>
      <dgm:spPr/>
      <dgm:t>
        <a:bodyPr/>
        <a:lstStyle/>
        <a:p>
          <a:endParaRPr lang="en-GB"/>
        </a:p>
      </dgm:t>
    </dgm:pt>
    <dgm:pt modelId="{EDFF7DB2-238E-4CDE-B407-57D079AC48AB}" type="sibTrans" cxnId="{FC8BE7FE-A3C6-43D6-A359-6CD3F9C8539F}">
      <dgm:prSet/>
      <dgm:spPr/>
      <dgm:t>
        <a:bodyPr/>
        <a:lstStyle/>
        <a:p>
          <a:endParaRPr lang="en-GB"/>
        </a:p>
      </dgm:t>
    </dgm:pt>
    <dgm:pt modelId="{0B83F3A1-9C5D-4061-A4A2-3748214A212B}">
      <dgm:prSet/>
      <dgm:spPr/>
      <dgm:t>
        <a:bodyPr/>
        <a:lstStyle/>
        <a:p>
          <a:r>
            <a:rPr lang="en-GB" dirty="0"/>
            <a:t>Q&amp;A</a:t>
          </a:r>
        </a:p>
      </dgm:t>
    </dgm:pt>
    <dgm:pt modelId="{AF1B0FB7-8428-41D6-B54F-3A6E7FFAE75B}" type="parTrans" cxnId="{CA72454D-8995-4D00-B7F0-3B1D7B0EC245}">
      <dgm:prSet/>
      <dgm:spPr/>
      <dgm:t>
        <a:bodyPr/>
        <a:lstStyle/>
        <a:p>
          <a:endParaRPr lang="en-GB"/>
        </a:p>
      </dgm:t>
    </dgm:pt>
    <dgm:pt modelId="{815EB6FB-ACEF-4A58-9488-1EB56C8D2565}" type="sibTrans" cxnId="{CA72454D-8995-4D00-B7F0-3B1D7B0EC245}">
      <dgm:prSet/>
      <dgm:spPr/>
      <dgm:t>
        <a:bodyPr/>
        <a:lstStyle/>
        <a:p>
          <a:endParaRPr lang="en-GB"/>
        </a:p>
      </dgm:t>
    </dgm:pt>
    <dgm:pt modelId="{2CB72502-CD65-4F37-8660-111162832AA8}">
      <dgm:prSet/>
      <dgm:spPr/>
      <dgm:t>
        <a:bodyPr/>
        <a:lstStyle/>
        <a:p>
          <a:r>
            <a:rPr lang="en-GB" dirty="0"/>
            <a:t>Case studies</a:t>
          </a:r>
        </a:p>
      </dgm:t>
    </dgm:pt>
    <dgm:pt modelId="{60792541-F1D3-4924-BAF0-AA8FB25933D9}" type="parTrans" cxnId="{632C642B-2327-46BF-B472-46233D259D4C}">
      <dgm:prSet/>
      <dgm:spPr/>
      <dgm:t>
        <a:bodyPr/>
        <a:lstStyle/>
        <a:p>
          <a:endParaRPr lang="en-GB"/>
        </a:p>
      </dgm:t>
    </dgm:pt>
    <dgm:pt modelId="{58136139-7CC8-4561-91E2-6532D0C738B9}" type="sibTrans" cxnId="{632C642B-2327-46BF-B472-46233D259D4C}">
      <dgm:prSet/>
      <dgm:spPr/>
      <dgm:t>
        <a:bodyPr/>
        <a:lstStyle/>
        <a:p>
          <a:endParaRPr lang="en-GB"/>
        </a:p>
      </dgm:t>
    </dgm:pt>
    <dgm:pt modelId="{EA6C6F4A-76D3-4F6E-9D1B-D1A5FA94F895}">
      <dgm:prSet/>
      <dgm:spPr/>
      <dgm:t>
        <a:bodyPr/>
        <a:lstStyle/>
        <a:p>
          <a:r>
            <a:rPr lang="en-GB" dirty="0"/>
            <a:t>Discussion</a:t>
          </a:r>
        </a:p>
      </dgm:t>
    </dgm:pt>
    <dgm:pt modelId="{1063CFE3-BD72-4440-8026-3E30BF89504A}" type="parTrans" cxnId="{6EBA7531-1711-4EA6-A214-7DC74F4D7BF8}">
      <dgm:prSet/>
      <dgm:spPr/>
      <dgm:t>
        <a:bodyPr/>
        <a:lstStyle/>
        <a:p>
          <a:endParaRPr lang="en-GB"/>
        </a:p>
      </dgm:t>
    </dgm:pt>
    <dgm:pt modelId="{7FE24FA7-778B-4001-88A0-6107A2D5FB4F}" type="sibTrans" cxnId="{6EBA7531-1711-4EA6-A214-7DC74F4D7BF8}">
      <dgm:prSet/>
      <dgm:spPr/>
      <dgm:t>
        <a:bodyPr/>
        <a:lstStyle/>
        <a:p>
          <a:endParaRPr lang="en-GB"/>
        </a:p>
      </dgm:t>
    </dgm:pt>
    <dgm:pt modelId="{C9CEA2E7-79FB-48EE-B9CC-105A753084C3}">
      <dgm:prSet/>
      <dgm:spPr/>
      <dgm:t>
        <a:bodyPr/>
        <a:lstStyle/>
        <a:p>
          <a:r>
            <a:rPr lang="en-GB" dirty="0"/>
            <a:t>Inhalers and the environment</a:t>
          </a:r>
        </a:p>
      </dgm:t>
    </dgm:pt>
    <dgm:pt modelId="{BC39F940-6AC3-4350-97AD-B6D6238E9BFB}" type="parTrans" cxnId="{80AE673E-3C68-4433-9CA7-1A3437C868D3}">
      <dgm:prSet/>
      <dgm:spPr/>
      <dgm:t>
        <a:bodyPr/>
        <a:lstStyle/>
        <a:p>
          <a:endParaRPr lang="en-GB"/>
        </a:p>
      </dgm:t>
    </dgm:pt>
    <dgm:pt modelId="{8F85D0ED-E691-42AA-A839-96664808EC94}" type="sibTrans" cxnId="{80AE673E-3C68-4433-9CA7-1A3437C868D3}">
      <dgm:prSet/>
      <dgm:spPr/>
      <dgm:t>
        <a:bodyPr/>
        <a:lstStyle/>
        <a:p>
          <a:endParaRPr lang="en-GB"/>
        </a:p>
      </dgm:t>
    </dgm:pt>
    <dgm:pt modelId="{6333E282-43A7-402B-A043-641905E2BF79}" type="pres">
      <dgm:prSet presAssocID="{6E7070F9-1ACD-4BF6-9100-AFE3D89CBB54}" presName="linearFlow" presStyleCnt="0">
        <dgm:presLayoutVars>
          <dgm:dir/>
          <dgm:animLvl val="lvl"/>
          <dgm:resizeHandles val="exact"/>
        </dgm:presLayoutVars>
      </dgm:prSet>
      <dgm:spPr/>
    </dgm:pt>
    <dgm:pt modelId="{280D3801-294A-4398-8C61-DC44A34B1356}" type="pres">
      <dgm:prSet presAssocID="{FC2AB0CD-DD8D-4AA1-86B9-8DF6635FF6F4}" presName="composite" presStyleCnt="0"/>
      <dgm:spPr/>
    </dgm:pt>
    <dgm:pt modelId="{1BA8BE9A-C1C6-4402-8A54-6378EA8F580A}" type="pres">
      <dgm:prSet presAssocID="{FC2AB0CD-DD8D-4AA1-86B9-8DF6635FF6F4}" presName="parTx" presStyleLbl="node1" presStyleIdx="0" presStyleCnt="2">
        <dgm:presLayoutVars>
          <dgm:chMax val="0"/>
          <dgm:chPref val="0"/>
          <dgm:bulletEnabled val="1"/>
        </dgm:presLayoutVars>
      </dgm:prSet>
      <dgm:spPr/>
    </dgm:pt>
    <dgm:pt modelId="{783ECA9E-33DE-4179-A205-EF459BB1514B}" type="pres">
      <dgm:prSet presAssocID="{FC2AB0CD-DD8D-4AA1-86B9-8DF6635FF6F4}" presName="parSh" presStyleLbl="node1" presStyleIdx="0" presStyleCnt="2"/>
      <dgm:spPr/>
    </dgm:pt>
    <dgm:pt modelId="{370A7434-3A5D-47CD-AD1C-AAE4F2B3050A}" type="pres">
      <dgm:prSet presAssocID="{FC2AB0CD-DD8D-4AA1-86B9-8DF6635FF6F4}" presName="desTx" presStyleLbl="fgAcc1" presStyleIdx="0" presStyleCnt="2">
        <dgm:presLayoutVars>
          <dgm:bulletEnabled val="1"/>
        </dgm:presLayoutVars>
      </dgm:prSet>
      <dgm:spPr/>
    </dgm:pt>
    <dgm:pt modelId="{F3508110-E752-4989-86A6-34F630CD1DFA}" type="pres">
      <dgm:prSet presAssocID="{D546FE5D-B3A0-43BD-B167-575E05A6AF1C}" presName="sibTrans" presStyleLbl="sibTrans2D1" presStyleIdx="0" presStyleCnt="1"/>
      <dgm:spPr/>
    </dgm:pt>
    <dgm:pt modelId="{5B0E6E6A-1563-426A-A437-D4BB955423D6}" type="pres">
      <dgm:prSet presAssocID="{D546FE5D-B3A0-43BD-B167-575E05A6AF1C}" presName="connTx" presStyleLbl="sibTrans2D1" presStyleIdx="0" presStyleCnt="1"/>
      <dgm:spPr/>
    </dgm:pt>
    <dgm:pt modelId="{080AD71C-0212-46EC-B12F-399386E5ADA2}" type="pres">
      <dgm:prSet presAssocID="{8E33EDAC-4C50-4670-A1FE-6996A105A4F1}" presName="composite" presStyleCnt="0"/>
      <dgm:spPr/>
    </dgm:pt>
    <dgm:pt modelId="{5750B5A7-BB37-4ABD-BF63-1AAE89024735}" type="pres">
      <dgm:prSet presAssocID="{8E33EDAC-4C50-4670-A1FE-6996A105A4F1}" presName="parTx" presStyleLbl="node1" presStyleIdx="0" presStyleCnt="2">
        <dgm:presLayoutVars>
          <dgm:chMax val="0"/>
          <dgm:chPref val="0"/>
          <dgm:bulletEnabled val="1"/>
        </dgm:presLayoutVars>
      </dgm:prSet>
      <dgm:spPr/>
    </dgm:pt>
    <dgm:pt modelId="{E8D145F1-BAAC-45AA-97DD-9D02634E2A11}" type="pres">
      <dgm:prSet presAssocID="{8E33EDAC-4C50-4670-A1FE-6996A105A4F1}" presName="parSh" presStyleLbl="node1" presStyleIdx="1" presStyleCnt="2"/>
      <dgm:spPr/>
    </dgm:pt>
    <dgm:pt modelId="{91C54252-F2BD-4152-9CCE-9C24ACA0EA92}" type="pres">
      <dgm:prSet presAssocID="{8E33EDAC-4C50-4670-A1FE-6996A105A4F1}" presName="desTx" presStyleLbl="fgAcc1" presStyleIdx="1" presStyleCnt="2">
        <dgm:presLayoutVars>
          <dgm:bulletEnabled val="1"/>
        </dgm:presLayoutVars>
      </dgm:prSet>
      <dgm:spPr/>
    </dgm:pt>
  </dgm:ptLst>
  <dgm:cxnLst>
    <dgm:cxn modelId="{83576711-5EEB-4AD9-AF05-4AD8599ADB60}" srcId="{6E7070F9-1ACD-4BF6-9100-AFE3D89CBB54}" destId="{8E33EDAC-4C50-4670-A1FE-6996A105A4F1}" srcOrd="1" destOrd="0" parTransId="{68B0737F-A44F-47D5-B4D8-17DE64303EC4}" sibTransId="{17A248A4-1F82-4202-8840-091AE24B2B75}"/>
    <dgm:cxn modelId="{787F3815-874F-4C94-9760-CA76AE99B9EE}" type="presOf" srcId="{FC2AB0CD-DD8D-4AA1-86B9-8DF6635FF6F4}" destId="{783ECA9E-33DE-4179-A205-EF459BB1514B}" srcOrd="1" destOrd="0" presId="urn:microsoft.com/office/officeart/2005/8/layout/process3"/>
    <dgm:cxn modelId="{632C642B-2327-46BF-B472-46233D259D4C}" srcId="{8E33EDAC-4C50-4670-A1FE-6996A105A4F1}" destId="{2CB72502-CD65-4F37-8660-111162832AA8}" srcOrd="2" destOrd="0" parTransId="{60792541-F1D3-4924-BAF0-AA8FB25933D9}" sibTransId="{58136139-7CC8-4561-91E2-6532D0C738B9}"/>
    <dgm:cxn modelId="{6EBA7531-1711-4EA6-A214-7DC74F4D7BF8}" srcId="{8E33EDAC-4C50-4670-A1FE-6996A105A4F1}" destId="{EA6C6F4A-76D3-4F6E-9D1B-D1A5FA94F895}" srcOrd="3" destOrd="0" parTransId="{1063CFE3-BD72-4440-8026-3E30BF89504A}" sibTransId="{7FE24FA7-778B-4001-88A0-6107A2D5FB4F}"/>
    <dgm:cxn modelId="{7285E731-A454-4B98-A37E-68383DF361C2}" type="presOf" srcId="{FC2AB0CD-DD8D-4AA1-86B9-8DF6635FF6F4}" destId="{1BA8BE9A-C1C6-4402-8A54-6378EA8F580A}" srcOrd="0" destOrd="0" presId="urn:microsoft.com/office/officeart/2005/8/layout/process3"/>
    <dgm:cxn modelId="{B6FB1B3D-44EB-4AA8-AA25-E2038D7431CE}" type="presOf" srcId="{EA6C6F4A-76D3-4F6E-9D1B-D1A5FA94F895}" destId="{91C54252-F2BD-4152-9CCE-9C24ACA0EA92}" srcOrd="0" destOrd="3" presId="urn:microsoft.com/office/officeart/2005/8/layout/process3"/>
    <dgm:cxn modelId="{80AE673E-3C68-4433-9CA7-1A3437C868D3}" srcId="{FC2AB0CD-DD8D-4AA1-86B9-8DF6635FF6F4}" destId="{C9CEA2E7-79FB-48EE-B9CC-105A753084C3}" srcOrd="1" destOrd="0" parTransId="{BC39F940-6AC3-4350-97AD-B6D6238E9BFB}" sibTransId="{8F85D0ED-E691-42AA-A839-96664808EC94}"/>
    <dgm:cxn modelId="{FD64695E-7CA6-4736-B53B-CB1AA6B490EF}" type="presOf" srcId="{D546FE5D-B3A0-43BD-B167-575E05A6AF1C}" destId="{5B0E6E6A-1563-426A-A437-D4BB955423D6}" srcOrd="1" destOrd="0" presId="urn:microsoft.com/office/officeart/2005/8/layout/process3"/>
    <dgm:cxn modelId="{C67A8D45-554B-46E6-AFB6-FBB2962749C2}" type="presOf" srcId="{C9CEA2E7-79FB-48EE-B9CC-105A753084C3}" destId="{370A7434-3A5D-47CD-AD1C-AAE4F2B3050A}" srcOrd="0" destOrd="1" presId="urn:microsoft.com/office/officeart/2005/8/layout/process3"/>
    <dgm:cxn modelId="{8DBB4B47-66C9-4433-830E-75D975259338}" srcId="{FC2AB0CD-DD8D-4AA1-86B9-8DF6635FF6F4}" destId="{57AB5EE6-424D-4714-B58E-FC4C6CFA3860}" srcOrd="0" destOrd="0" parTransId="{FD065C12-1421-4487-B00A-886F2CB0CA79}" sibTransId="{FF6D26A5-3196-438B-8046-5BE8F8405EA4}"/>
    <dgm:cxn modelId="{CA72454D-8995-4D00-B7F0-3B1D7B0EC245}" srcId="{8E33EDAC-4C50-4670-A1FE-6996A105A4F1}" destId="{0B83F3A1-9C5D-4061-A4A2-3748214A212B}" srcOrd="1" destOrd="0" parTransId="{AF1B0FB7-8428-41D6-B54F-3A6E7FFAE75B}" sibTransId="{815EB6FB-ACEF-4A58-9488-1EB56C8D2565}"/>
    <dgm:cxn modelId="{50222471-DA86-44C5-A8DC-C95F618908EA}" type="presOf" srcId="{D546FE5D-B3A0-43BD-B167-575E05A6AF1C}" destId="{F3508110-E752-4989-86A6-34F630CD1DFA}" srcOrd="0" destOrd="0" presId="urn:microsoft.com/office/officeart/2005/8/layout/process3"/>
    <dgm:cxn modelId="{1C342856-C2BB-4FE4-B58E-86C8C1CEC1B7}" type="presOf" srcId="{55E3CA18-638B-4B3A-BEC1-58EC7FA0A573}" destId="{91C54252-F2BD-4152-9CCE-9C24ACA0EA92}" srcOrd="0" destOrd="0" presId="urn:microsoft.com/office/officeart/2005/8/layout/process3"/>
    <dgm:cxn modelId="{9CB4F185-1850-4065-A55E-2B17E51C945F}" srcId="{6E7070F9-1ACD-4BF6-9100-AFE3D89CBB54}" destId="{FC2AB0CD-DD8D-4AA1-86B9-8DF6635FF6F4}" srcOrd="0" destOrd="0" parTransId="{BAF205E2-49F4-4F02-869F-8A71D64A85C1}" sibTransId="{D546FE5D-B3A0-43BD-B167-575E05A6AF1C}"/>
    <dgm:cxn modelId="{475A638B-67C4-4A23-A9E7-48CF4AD53C77}" type="presOf" srcId="{6E7070F9-1ACD-4BF6-9100-AFE3D89CBB54}" destId="{6333E282-43A7-402B-A043-641905E2BF79}" srcOrd="0" destOrd="0" presId="urn:microsoft.com/office/officeart/2005/8/layout/process3"/>
    <dgm:cxn modelId="{709F09A1-9805-4A7F-BBB5-C04AC46EF5E6}" type="presOf" srcId="{8E33EDAC-4C50-4670-A1FE-6996A105A4F1}" destId="{5750B5A7-BB37-4ABD-BF63-1AAE89024735}" srcOrd="0" destOrd="0" presId="urn:microsoft.com/office/officeart/2005/8/layout/process3"/>
    <dgm:cxn modelId="{A8E625AC-6193-4845-AE92-3121A1383EBC}" type="presOf" srcId="{0B83F3A1-9C5D-4061-A4A2-3748214A212B}" destId="{91C54252-F2BD-4152-9CCE-9C24ACA0EA92}" srcOrd="0" destOrd="1" presId="urn:microsoft.com/office/officeart/2005/8/layout/process3"/>
    <dgm:cxn modelId="{744B0EB8-A0D2-49DC-B514-5C62678BE716}" type="presOf" srcId="{2CB72502-CD65-4F37-8660-111162832AA8}" destId="{91C54252-F2BD-4152-9CCE-9C24ACA0EA92}" srcOrd="0" destOrd="2" presId="urn:microsoft.com/office/officeart/2005/8/layout/process3"/>
    <dgm:cxn modelId="{1B597AD5-8C4B-411F-827F-FDB2C7DAE960}" type="presOf" srcId="{8E33EDAC-4C50-4670-A1FE-6996A105A4F1}" destId="{E8D145F1-BAAC-45AA-97DD-9D02634E2A11}" srcOrd="1" destOrd="0" presId="urn:microsoft.com/office/officeart/2005/8/layout/process3"/>
    <dgm:cxn modelId="{51A1D9DA-90CB-4E38-9881-21A6BCD14796}" type="presOf" srcId="{57AB5EE6-424D-4714-B58E-FC4C6CFA3860}" destId="{370A7434-3A5D-47CD-AD1C-AAE4F2B3050A}" srcOrd="0" destOrd="0" presId="urn:microsoft.com/office/officeart/2005/8/layout/process3"/>
    <dgm:cxn modelId="{FC8BE7FE-A3C6-43D6-A359-6CD3F9C8539F}" srcId="{8E33EDAC-4C50-4670-A1FE-6996A105A4F1}" destId="{55E3CA18-638B-4B3A-BEC1-58EC7FA0A573}" srcOrd="0" destOrd="0" parTransId="{7645547B-34C7-47F1-87D1-2A6685B51D6F}" sibTransId="{EDFF7DB2-238E-4CDE-B407-57D079AC48AB}"/>
    <dgm:cxn modelId="{E3FE22C2-F436-4184-A2D0-2F978943104E}" type="presParOf" srcId="{6333E282-43A7-402B-A043-641905E2BF79}" destId="{280D3801-294A-4398-8C61-DC44A34B1356}" srcOrd="0" destOrd="0" presId="urn:microsoft.com/office/officeart/2005/8/layout/process3"/>
    <dgm:cxn modelId="{B792E555-AE00-4DEA-A951-F98570299803}" type="presParOf" srcId="{280D3801-294A-4398-8C61-DC44A34B1356}" destId="{1BA8BE9A-C1C6-4402-8A54-6378EA8F580A}" srcOrd="0" destOrd="0" presId="urn:microsoft.com/office/officeart/2005/8/layout/process3"/>
    <dgm:cxn modelId="{875B04C7-4209-4AB8-9079-3492DF614CCC}" type="presParOf" srcId="{280D3801-294A-4398-8C61-DC44A34B1356}" destId="{783ECA9E-33DE-4179-A205-EF459BB1514B}" srcOrd="1" destOrd="0" presId="urn:microsoft.com/office/officeart/2005/8/layout/process3"/>
    <dgm:cxn modelId="{E07F09F1-0158-46A2-A51C-B62DBAD3B0CA}" type="presParOf" srcId="{280D3801-294A-4398-8C61-DC44A34B1356}" destId="{370A7434-3A5D-47CD-AD1C-AAE4F2B3050A}" srcOrd="2" destOrd="0" presId="urn:microsoft.com/office/officeart/2005/8/layout/process3"/>
    <dgm:cxn modelId="{B067F6C4-1390-423D-B82A-3776D631285E}" type="presParOf" srcId="{6333E282-43A7-402B-A043-641905E2BF79}" destId="{F3508110-E752-4989-86A6-34F630CD1DFA}" srcOrd="1" destOrd="0" presId="urn:microsoft.com/office/officeart/2005/8/layout/process3"/>
    <dgm:cxn modelId="{AB7037CE-045E-410F-9FCC-FCE88AF73DC4}" type="presParOf" srcId="{F3508110-E752-4989-86A6-34F630CD1DFA}" destId="{5B0E6E6A-1563-426A-A437-D4BB955423D6}" srcOrd="0" destOrd="0" presId="urn:microsoft.com/office/officeart/2005/8/layout/process3"/>
    <dgm:cxn modelId="{EB8B6B4A-F015-4436-A873-9E20F4E00270}" type="presParOf" srcId="{6333E282-43A7-402B-A043-641905E2BF79}" destId="{080AD71C-0212-46EC-B12F-399386E5ADA2}" srcOrd="2" destOrd="0" presId="urn:microsoft.com/office/officeart/2005/8/layout/process3"/>
    <dgm:cxn modelId="{6904CEF4-0C3A-476E-8B97-2AF4A724595E}" type="presParOf" srcId="{080AD71C-0212-46EC-B12F-399386E5ADA2}" destId="{5750B5A7-BB37-4ABD-BF63-1AAE89024735}" srcOrd="0" destOrd="0" presId="urn:microsoft.com/office/officeart/2005/8/layout/process3"/>
    <dgm:cxn modelId="{3541EBE7-9ED4-44EB-8B4C-92EB2103D737}" type="presParOf" srcId="{080AD71C-0212-46EC-B12F-399386E5ADA2}" destId="{E8D145F1-BAAC-45AA-97DD-9D02634E2A11}" srcOrd="1" destOrd="0" presId="urn:microsoft.com/office/officeart/2005/8/layout/process3"/>
    <dgm:cxn modelId="{A7020343-8F56-470B-AFFE-274B99E92F57}" type="presParOf" srcId="{080AD71C-0212-46EC-B12F-399386E5ADA2}" destId="{91C54252-F2BD-4152-9CCE-9C24ACA0EA9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CA9E-33DE-4179-A205-EF459BB1514B}">
      <dsp:nvSpPr>
        <dsp:cNvPr id="0" name=""/>
        <dsp:cNvSpPr/>
      </dsp:nvSpPr>
      <dsp:spPr>
        <a:xfrm>
          <a:off x="4353" y="395196"/>
          <a:ext cx="3737505" cy="18874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GB" sz="2800" kern="1200" dirty="0"/>
            <a:t>Presentation</a:t>
          </a:r>
        </a:p>
        <a:p>
          <a:pPr marL="0" lvl="0" indent="0" algn="l" defTabSz="1244600">
            <a:lnSpc>
              <a:spcPct val="90000"/>
            </a:lnSpc>
            <a:spcBef>
              <a:spcPct val="0"/>
            </a:spcBef>
            <a:spcAft>
              <a:spcPct val="35000"/>
            </a:spcAft>
            <a:buNone/>
          </a:pPr>
          <a:r>
            <a:rPr lang="en-GB" sz="2800" kern="1200" dirty="0"/>
            <a:t>Dr Frances Mortimer</a:t>
          </a:r>
        </a:p>
      </dsp:txBody>
      <dsp:txXfrm>
        <a:off x="4353" y="395196"/>
        <a:ext cx="3737505" cy="1258295"/>
      </dsp:txXfrm>
    </dsp:sp>
    <dsp:sp modelId="{370A7434-3A5D-47CD-AD1C-AAE4F2B3050A}">
      <dsp:nvSpPr>
        <dsp:cNvPr id="0" name=""/>
        <dsp:cNvSpPr/>
      </dsp:nvSpPr>
      <dsp:spPr>
        <a:xfrm>
          <a:off x="769866" y="1653491"/>
          <a:ext cx="3737505" cy="23026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Optimising respiratory care</a:t>
          </a:r>
        </a:p>
        <a:p>
          <a:pPr marL="285750" lvl="1" indent="-285750" algn="l" defTabSz="1244600">
            <a:lnSpc>
              <a:spcPct val="90000"/>
            </a:lnSpc>
            <a:spcBef>
              <a:spcPct val="0"/>
            </a:spcBef>
            <a:spcAft>
              <a:spcPct val="15000"/>
            </a:spcAft>
            <a:buChar char="•"/>
          </a:pPr>
          <a:r>
            <a:rPr lang="en-GB" sz="2800" kern="1200" dirty="0"/>
            <a:t>Inhalers and the environment</a:t>
          </a:r>
        </a:p>
      </dsp:txBody>
      <dsp:txXfrm>
        <a:off x="837308" y="1720933"/>
        <a:ext cx="3602621" cy="2167766"/>
      </dsp:txXfrm>
    </dsp:sp>
    <dsp:sp modelId="{F3508110-E752-4989-86A6-34F630CD1DFA}">
      <dsp:nvSpPr>
        <dsp:cNvPr id="0" name=""/>
        <dsp:cNvSpPr/>
      </dsp:nvSpPr>
      <dsp:spPr>
        <a:xfrm>
          <a:off x="4308451" y="559078"/>
          <a:ext cx="1201175" cy="93053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4308451" y="745184"/>
        <a:ext cx="922016" cy="558318"/>
      </dsp:txXfrm>
    </dsp:sp>
    <dsp:sp modelId="{E8D145F1-BAAC-45AA-97DD-9D02634E2A11}">
      <dsp:nvSpPr>
        <dsp:cNvPr id="0" name=""/>
        <dsp:cNvSpPr/>
      </dsp:nvSpPr>
      <dsp:spPr>
        <a:xfrm>
          <a:off x="6008227" y="395196"/>
          <a:ext cx="3737505" cy="188744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GB" sz="2800" kern="1200" dirty="0"/>
            <a:t>Consolidation</a:t>
          </a:r>
        </a:p>
        <a:p>
          <a:pPr marL="0" lvl="0" indent="0" algn="l" defTabSz="1244600">
            <a:lnSpc>
              <a:spcPct val="90000"/>
            </a:lnSpc>
            <a:spcBef>
              <a:spcPct val="0"/>
            </a:spcBef>
            <a:spcAft>
              <a:spcPct val="35000"/>
            </a:spcAft>
            <a:buNone/>
          </a:pPr>
          <a:r>
            <a:rPr lang="en-GB" sz="2800" kern="1200" dirty="0"/>
            <a:t>Dr Kay Leedham-Green</a:t>
          </a:r>
        </a:p>
      </dsp:txBody>
      <dsp:txXfrm>
        <a:off x="6008227" y="395196"/>
        <a:ext cx="3737505" cy="1258295"/>
      </dsp:txXfrm>
    </dsp:sp>
    <dsp:sp modelId="{91C54252-F2BD-4152-9CCE-9C24ACA0EA92}">
      <dsp:nvSpPr>
        <dsp:cNvPr id="0" name=""/>
        <dsp:cNvSpPr/>
      </dsp:nvSpPr>
      <dsp:spPr>
        <a:xfrm>
          <a:off x="6773741" y="1653491"/>
          <a:ext cx="3737505" cy="23026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Self-test quiz</a:t>
          </a:r>
        </a:p>
        <a:p>
          <a:pPr marL="285750" lvl="1" indent="-285750" algn="l" defTabSz="1244600">
            <a:lnSpc>
              <a:spcPct val="90000"/>
            </a:lnSpc>
            <a:spcBef>
              <a:spcPct val="0"/>
            </a:spcBef>
            <a:spcAft>
              <a:spcPct val="15000"/>
            </a:spcAft>
            <a:buChar char="•"/>
          </a:pPr>
          <a:r>
            <a:rPr lang="en-GB" sz="2800" kern="1200" dirty="0"/>
            <a:t>Q&amp;A</a:t>
          </a:r>
        </a:p>
        <a:p>
          <a:pPr marL="285750" lvl="1" indent="-285750" algn="l" defTabSz="1244600">
            <a:lnSpc>
              <a:spcPct val="90000"/>
            </a:lnSpc>
            <a:spcBef>
              <a:spcPct val="0"/>
            </a:spcBef>
            <a:spcAft>
              <a:spcPct val="15000"/>
            </a:spcAft>
            <a:buChar char="•"/>
          </a:pPr>
          <a:r>
            <a:rPr lang="en-GB" sz="2800" kern="1200" dirty="0"/>
            <a:t>Case studies</a:t>
          </a:r>
        </a:p>
        <a:p>
          <a:pPr marL="285750" lvl="1" indent="-285750" algn="l" defTabSz="1244600">
            <a:lnSpc>
              <a:spcPct val="90000"/>
            </a:lnSpc>
            <a:spcBef>
              <a:spcPct val="0"/>
            </a:spcBef>
            <a:spcAft>
              <a:spcPct val="15000"/>
            </a:spcAft>
            <a:buChar char="•"/>
          </a:pPr>
          <a:r>
            <a:rPr lang="en-GB" sz="2800" kern="1200" dirty="0"/>
            <a:t>Discussion</a:t>
          </a:r>
        </a:p>
      </dsp:txBody>
      <dsp:txXfrm>
        <a:off x="6841183" y="1720933"/>
        <a:ext cx="3602621" cy="2167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C45E6-D0F8-41A4-BBC9-DA7F98F54AED}">
      <dsp:nvSpPr>
        <dsp:cNvPr id="0" name=""/>
        <dsp:cNvSpPr/>
      </dsp:nvSpPr>
      <dsp:spPr>
        <a:xfrm rot="16200000">
          <a:off x="1541065" y="-1541065"/>
          <a:ext cx="2175669" cy="5257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GB" sz="2000" b="1" kern="1200" dirty="0"/>
            <a:t>Right diagnosis</a:t>
          </a:r>
        </a:p>
        <a:p>
          <a:pPr marL="171450" lvl="1" indent="-171450" algn="l" defTabSz="711200">
            <a:lnSpc>
              <a:spcPct val="90000"/>
            </a:lnSpc>
            <a:spcBef>
              <a:spcPct val="0"/>
            </a:spcBef>
            <a:spcAft>
              <a:spcPct val="15000"/>
            </a:spcAft>
            <a:buChar char="•"/>
          </a:pPr>
          <a:r>
            <a:rPr lang="en-GB" sz="1600" kern="1200" dirty="0"/>
            <a:t>Patients on inhalers without a diagnosis!</a:t>
          </a:r>
        </a:p>
        <a:p>
          <a:pPr marL="171450" lvl="1" indent="-171450" algn="l" defTabSz="711200">
            <a:lnSpc>
              <a:spcPct val="90000"/>
            </a:lnSpc>
            <a:spcBef>
              <a:spcPct val="0"/>
            </a:spcBef>
            <a:spcAft>
              <a:spcPct val="15000"/>
            </a:spcAft>
            <a:buChar char="•"/>
          </a:pPr>
          <a:r>
            <a:rPr lang="en-GB" sz="1600" kern="1200" dirty="0"/>
            <a:t>Severe asthma vs suboptimal inhaler technique</a:t>
          </a:r>
        </a:p>
        <a:p>
          <a:pPr marL="171450" lvl="1" indent="-171450" algn="l" defTabSz="711200">
            <a:lnSpc>
              <a:spcPct val="90000"/>
            </a:lnSpc>
            <a:spcBef>
              <a:spcPct val="0"/>
            </a:spcBef>
            <a:spcAft>
              <a:spcPct val="15000"/>
            </a:spcAft>
            <a:buChar char="•"/>
          </a:pPr>
          <a:r>
            <a:rPr lang="en-GB" sz="1600" kern="1200" dirty="0"/>
            <a:t>Pollution, smoke, housing…</a:t>
          </a:r>
        </a:p>
      </dsp:txBody>
      <dsp:txXfrm rot="5400000">
        <a:off x="0" y="0"/>
        <a:ext cx="5257800" cy="1631751"/>
      </dsp:txXfrm>
    </dsp:sp>
    <dsp:sp modelId="{8FA04673-046E-42E5-8D0A-1BDB7DBDBD6E}">
      <dsp:nvSpPr>
        <dsp:cNvPr id="0" name=""/>
        <dsp:cNvSpPr/>
      </dsp:nvSpPr>
      <dsp:spPr>
        <a:xfrm>
          <a:off x="5257800" y="0"/>
          <a:ext cx="5257800" cy="2175669"/>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GB" sz="2000" b="1" kern="1200" dirty="0"/>
            <a:t>Right drug</a:t>
          </a:r>
        </a:p>
        <a:p>
          <a:pPr marL="171450" lvl="1" indent="-171450" algn="l" defTabSz="711200">
            <a:lnSpc>
              <a:spcPct val="90000"/>
            </a:lnSpc>
            <a:spcBef>
              <a:spcPct val="0"/>
            </a:spcBef>
            <a:spcAft>
              <a:spcPct val="15000"/>
            </a:spcAft>
            <a:buChar char="•"/>
          </a:pPr>
          <a:r>
            <a:rPr lang="en-GB" sz="1600" kern="1200" dirty="0"/>
            <a:t>Address over-reliance on relievers (SABA/LABA), under-use of preventers (ICS)</a:t>
          </a:r>
        </a:p>
        <a:p>
          <a:pPr marL="171450" lvl="1" indent="-171450" algn="l" defTabSz="711200">
            <a:lnSpc>
              <a:spcPct val="90000"/>
            </a:lnSpc>
            <a:spcBef>
              <a:spcPct val="0"/>
            </a:spcBef>
            <a:spcAft>
              <a:spcPct val="15000"/>
            </a:spcAft>
            <a:buChar char="•"/>
          </a:pPr>
          <a:r>
            <a:rPr lang="en-GB" sz="1600" kern="1200" dirty="0"/>
            <a:t>Optimise according to guidelines e.g. consider MART (combined maintenance and reliever therapy)</a:t>
          </a:r>
        </a:p>
      </dsp:txBody>
      <dsp:txXfrm>
        <a:off x="5257800" y="0"/>
        <a:ext cx="5257800" cy="1631751"/>
      </dsp:txXfrm>
    </dsp:sp>
    <dsp:sp modelId="{B0E682EE-6E51-4D16-95EC-34317B9AE54A}">
      <dsp:nvSpPr>
        <dsp:cNvPr id="0" name=""/>
        <dsp:cNvSpPr/>
      </dsp:nvSpPr>
      <dsp:spPr>
        <a:xfrm rot="10800000">
          <a:off x="0" y="2175669"/>
          <a:ext cx="5257800" cy="2175669"/>
        </a:xfrm>
        <a:prstGeom prst="round1Rect">
          <a:avLst/>
        </a:prstGeom>
        <a:solidFill>
          <a:srgbClr val="49BF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0" rIns="142240" bIns="142240" numCol="1" spcCol="1270" anchor="t" anchorCtr="0">
          <a:noAutofit/>
        </a:bodyPr>
        <a:lstStyle/>
        <a:p>
          <a:pPr marL="0" lvl="0" indent="0" algn="l" defTabSz="889000">
            <a:lnSpc>
              <a:spcPct val="90000"/>
            </a:lnSpc>
            <a:spcBef>
              <a:spcPct val="0"/>
            </a:spcBef>
            <a:spcAft>
              <a:spcPct val="35000"/>
            </a:spcAft>
            <a:buNone/>
          </a:pPr>
          <a:r>
            <a:rPr lang="en-GB" sz="2000" b="1" kern="1200" dirty="0"/>
            <a:t>Right device</a:t>
          </a:r>
        </a:p>
        <a:p>
          <a:pPr marL="171450" lvl="1" indent="-171450" algn="l" defTabSz="711200">
            <a:lnSpc>
              <a:spcPct val="90000"/>
            </a:lnSpc>
            <a:spcBef>
              <a:spcPct val="0"/>
            </a:spcBef>
            <a:spcAft>
              <a:spcPct val="15000"/>
            </a:spcAft>
            <a:buChar char="•"/>
          </a:pPr>
          <a:r>
            <a:rPr lang="en-GB" sz="1600" kern="1200" dirty="0"/>
            <a:t>Dry powder inhalers or soft mist inhalers where clinically appropriate</a:t>
          </a:r>
        </a:p>
        <a:p>
          <a:pPr marL="171450" lvl="1" indent="-171450" algn="l" defTabSz="711200">
            <a:lnSpc>
              <a:spcPct val="90000"/>
            </a:lnSpc>
            <a:spcBef>
              <a:spcPct val="0"/>
            </a:spcBef>
            <a:spcAft>
              <a:spcPct val="15000"/>
            </a:spcAft>
            <a:buChar char="•"/>
          </a:pP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If aerosol (</a:t>
          </a:r>
          <a:r>
            <a:rPr lang="en-GB" sz="1600" kern="1200" dirty="0" err="1">
              <a:effectLst/>
              <a:latin typeface="Calibri" panose="020F0502020204030204" pitchFamily="34" charset="0"/>
              <a:ea typeface="Calibri" panose="020F0502020204030204" pitchFamily="34" charset="0"/>
              <a:cs typeface="Times New Roman" panose="02020603050405020304" pitchFamily="18" charset="0"/>
            </a:rPr>
            <a:t>pMDI</a:t>
          </a: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 inhalers are needed, then choose brand and regime to minimise carbon footprint</a:t>
          </a:r>
          <a:endParaRPr lang="en-GB" sz="1600" kern="1200" dirty="0"/>
        </a:p>
        <a:p>
          <a:pPr marL="171450" lvl="1" indent="-171450" algn="l" defTabSz="711200">
            <a:lnSpc>
              <a:spcPct val="90000"/>
            </a:lnSpc>
            <a:spcBef>
              <a:spcPct val="0"/>
            </a:spcBef>
            <a:spcAft>
              <a:spcPct val="15000"/>
            </a:spcAft>
            <a:buChar char="•"/>
          </a:pPr>
          <a:r>
            <a:rPr lang="en-GB" sz="1600" kern="1200" dirty="0"/>
            <a:t>Optimise drug delivery / inhaler technique </a:t>
          </a:r>
        </a:p>
      </dsp:txBody>
      <dsp:txXfrm rot="10800000">
        <a:off x="0" y="2719586"/>
        <a:ext cx="5257800" cy="1631751"/>
      </dsp:txXfrm>
    </dsp:sp>
    <dsp:sp modelId="{D50BB764-B47F-4427-8EC5-5E8FF9B5EE60}">
      <dsp:nvSpPr>
        <dsp:cNvPr id="0" name=""/>
        <dsp:cNvSpPr/>
      </dsp:nvSpPr>
      <dsp:spPr>
        <a:xfrm rot="5400000">
          <a:off x="6798865" y="634603"/>
          <a:ext cx="2175669" cy="5257800"/>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GB" sz="2000" b="1" kern="1200" dirty="0"/>
            <a:t>Right disposal</a:t>
          </a:r>
        </a:p>
        <a:p>
          <a:pPr marL="171450" lvl="1" indent="-171450" algn="l" defTabSz="711200">
            <a:lnSpc>
              <a:spcPct val="90000"/>
            </a:lnSpc>
            <a:spcBef>
              <a:spcPct val="0"/>
            </a:spcBef>
            <a:spcAft>
              <a:spcPct val="15000"/>
            </a:spcAft>
            <a:buChar char="•"/>
          </a:pPr>
          <a:r>
            <a:rPr lang="en-GB" sz="1600" kern="1200" dirty="0"/>
            <a:t>Return all aerosol inhalers for incineration / recycling</a:t>
          </a:r>
        </a:p>
        <a:p>
          <a:pPr marL="171450" lvl="1" indent="-171450" algn="l" defTabSz="711200">
            <a:lnSpc>
              <a:spcPct val="90000"/>
            </a:lnSpc>
            <a:spcBef>
              <a:spcPct val="0"/>
            </a:spcBef>
            <a:spcAft>
              <a:spcPct val="15000"/>
            </a:spcAft>
            <a:buChar char="•"/>
          </a:pPr>
          <a:r>
            <a:rPr lang="en-GB" sz="1600" kern="1200" dirty="0"/>
            <a:t>Optimise local return schemes</a:t>
          </a:r>
        </a:p>
      </dsp:txBody>
      <dsp:txXfrm rot="-5400000">
        <a:off x="5257800" y="2719586"/>
        <a:ext cx="5257800" cy="1631751"/>
      </dsp:txXfrm>
    </dsp:sp>
    <dsp:sp modelId="{27BA6049-549A-4243-9C92-4F8D811BAC07}">
      <dsp:nvSpPr>
        <dsp:cNvPr id="0" name=""/>
        <dsp:cNvSpPr/>
      </dsp:nvSpPr>
      <dsp:spPr>
        <a:xfrm>
          <a:off x="3680460" y="1631751"/>
          <a:ext cx="3154680" cy="1087834"/>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Better care, </a:t>
          </a:r>
          <a:br>
            <a:rPr lang="en-GB" sz="2000" kern="1200" dirty="0"/>
          </a:br>
          <a:r>
            <a:rPr lang="en-GB" sz="2000" kern="1200" dirty="0"/>
            <a:t>greener care</a:t>
          </a:r>
        </a:p>
      </dsp:txBody>
      <dsp:txXfrm>
        <a:off x="3733564" y="1684855"/>
        <a:ext cx="3048472" cy="981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4147C-359D-4DE4-BC77-4572E07D9E96}">
      <dsp:nvSpPr>
        <dsp:cNvPr id="0" name=""/>
        <dsp:cNvSpPr/>
      </dsp:nvSpPr>
      <dsp:spPr>
        <a:xfrm>
          <a:off x="5512" y="801816"/>
          <a:ext cx="0" cy="4225237"/>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4F0F7-223C-4D2F-9E02-32C53CFB8FB6}">
      <dsp:nvSpPr>
        <dsp:cNvPr id="0" name=""/>
        <dsp:cNvSpPr/>
      </dsp:nvSpPr>
      <dsp:spPr>
        <a:xfrm>
          <a:off x="122880" y="942657"/>
          <a:ext cx="2222240" cy="1901357"/>
        </a:xfrm>
        <a:prstGeom prst="rect">
          <a:avLst/>
        </a:prstGeom>
        <a:blipFill dpi="0" rotWithShape="1">
          <a:blip xmlns:r="http://schemas.openxmlformats.org/officeDocument/2006/relationships" r:embed="rId1"/>
          <a:srcRect/>
          <a:stretch>
            <a:fillRect l="4557" t="13230" r="-51373" b="1323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6AC13-EA8A-4CE3-A419-F07A3DA62088}">
      <dsp:nvSpPr>
        <dsp:cNvPr id="0" name=""/>
        <dsp:cNvSpPr/>
      </dsp:nvSpPr>
      <dsp:spPr>
        <a:xfrm>
          <a:off x="122880" y="2844014"/>
          <a:ext cx="2222240" cy="218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Requires SLOW and STEADY inhalation (over 3-5 secs)</a:t>
          </a:r>
        </a:p>
        <a:p>
          <a:pPr marL="114300" lvl="1" indent="-114300" algn="l" defTabSz="533400">
            <a:lnSpc>
              <a:spcPct val="90000"/>
            </a:lnSpc>
            <a:spcBef>
              <a:spcPct val="0"/>
            </a:spcBef>
            <a:spcAft>
              <a:spcPct val="15000"/>
            </a:spcAft>
            <a:buChar char="•"/>
          </a:pPr>
          <a:r>
            <a:rPr lang="en-GB" sz="1200" kern="1200" dirty="0"/>
            <a:t>Good for very young, very old, severe disease</a:t>
          </a:r>
        </a:p>
        <a:p>
          <a:pPr marL="114300" lvl="1" indent="-114300" algn="l" defTabSz="533400">
            <a:lnSpc>
              <a:spcPct val="90000"/>
            </a:lnSpc>
            <a:spcBef>
              <a:spcPct val="0"/>
            </a:spcBef>
            <a:spcAft>
              <a:spcPct val="15000"/>
            </a:spcAft>
            <a:buChar char="•"/>
          </a:pPr>
          <a:r>
            <a:rPr lang="en-GB" sz="1200" kern="1200" dirty="0"/>
            <a:t>Contains HFC propellants</a:t>
          </a:r>
        </a:p>
        <a:p>
          <a:pPr marL="114300" lvl="1" indent="-114300" algn="l" defTabSz="533400">
            <a:lnSpc>
              <a:spcPct val="90000"/>
            </a:lnSpc>
            <a:spcBef>
              <a:spcPct val="0"/>
            </a:spcBef>
            <a:spcAft>
              <a:spcPct val="15000"/>
            </a:spcAft>
            <a:buChar char="•"/>
          </a:pPr>
          <a:r>
            <a:rPr lang="en-GB" sz="1200" kern="1200" dirty="0"/>
            <a:t>Requires breath/actuation coordination OR spacer OR breath actuated device</a:t>
          </a:r>
        </a:p>
        <a:p>
          <a:pPr marL="114300" lvl="1" indent="-114300" algn="l" defTabSz="533400">
            <a:lnSpc>
              <a:spcPct val="90000"/>
            </a:lnSpc>
            <a:spcBef>
              <a:spcPct val="0"/>
            </a:spcBef>
            <a:spcAft>
              <a:spcPct val="15000"/>
            </a:spcAft>
            <a:buChar char="•"/>
          </a:pPr>
          <a:r>
            <a:rPr lang="en-GB" sz="1200" kern="1200" dirty="0"/>
            <a:t>May not have dose counter</a:t>
          </a:r>
        </a:p>
      </dsp:txBody>
      <dsp:txXfrm>
        <a:off x="122880" y="2844014"/>
        <a:ext cx="2222240" cy="2183039"/>
      </dsp:txXfrm>
    </dsp:sp>
    <dsp:sp modelId="{9AA66C59-8330-40D3-B3E9-2BC14795072A}">
      <dsp:nvSpPr>
        <dsp:cNvPr id="0" name=""/>
        <dsp:cNvSpPr/>
      </dsp:nvSpPr>
      <dsp:spPr>
        <a:xfrm>
          <a:off x="5512" y="332345"/>
          <a:ext cx="2347354" cy="46947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Aerosol (</a:t>
          </a:r>
          <a:r>
            <a:rPr lang="en-GB" sz="2400" kern="1200" dirty="0" err="1"/>
            <a:t>pMDI</a:t>
          </a:r>
          <a:r>
            <a:rPr lang="en-GB" sz="2400" kern="1200" dirty="0"/>
            <a:t>)</a:t>
          </a:r>
        </a:p>
      </dsp:txBody>
      <dsp:txXfrm>
        <a:off x="5512" y="332345"/>
        <a:ext cx="2347354" cy="469470"/>
      </dsp:txXfrm>
    </dsp:sp>
    <dsp:sp modelId="{1EC90C67-51EF-4D34-9019-C8D35E2666F8}">
      <dsp:nvSpPr>
        <dsp:cNvPr id="0" name=""/>
        <dsp:cNvSpPr/>
      </dsp:nvSpPr>
      <dsp:spPr>
        <a:xfrm>
          <a:off x="2826878" y="801816"/>
          <a:ext cx="0" cy="4225237"/>
        </a:xfrm>
        <a:prstGeom prst="line">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E93CC-82B8-462C-97F9-6000CB313523}">
      <dsp:nvSpPr>
        <dsp:cNvPr id="0" name=""/>
        <dsp:cNvSpPr/>
      </dsp:nvSpPr>
      <dsp:spPr>
        <a:xfrm>
          <a:off x="2944246" y="942657"/>
          <a:ext cx="2222240" cy="1901357"/>
        </a:xfrm>
        <a:prstGeom prst="rect">
          <a:avLst/>
        </a:prstGeom>
        <a:blipFill rotWithShape="1">
          <a:blip xmlns:r="http://schemas.openxmlformats.org/officeDocument/2006/relationships" r:embed="rId2">
            <a:extLst>
              <a:ext uri="{BEBA8EAE-BF5A-486C-A8C5-ECC9F3942E4B}">
                <a14:imgProps xmlns:a14="http://schemas.microsoft.com/office/drawing/2010/main">
                  <a14:imgLayer r:embed="rId3">
                    <a14:imgEffect>
                      <a14:backgroundRemoval t="7123" b="93836" l="9832" r="89651">
                        <a14:foregroundMark x1="16300" y1="86438" x2="16300" y2="86438"/>
                        <a14:foregroundMark x1="16300" y1="93836" x2="16300" y2="93836"/>
                        <a14:foregroundMark x1="81242" y1="10137" x2="81242" y2="10137"/>
                        <a14:foregroundMark x1="79172" y1="9315" x2="79172" y2="9315"/>
                        <a14:foregroundMark x1="82665" y1="7123" x2="82665" y2="7123"/>
                        <a14:backgroundMark x1="66624" y1="56712" x2="66624" y2="56712"/>
                      </a14:backgroundRemoval>
                    </a14:imgEffect>
                  </a14:imgLayer>
                </a14:imgProps>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0CD13-BEF8-4020-BB27-C3E4F414AD85}">
      <dsp:nvSpPr>
        <dsp:cNvPr id="0" name=""/>
        <dsp:cNvSpPr/>
      </dsp:nvSpPr>
      <dsp:spPr>
        <a:xfrm>
          <a:off x="2944246" y="2844014"/>
          <a:ext cx="2222240" cy="218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Used with aerosol inhalers only</a:t>
          </a:r>
        </a:p>
        <a:p>
          <a:pPr marL="114300" lvl="1" indent="-114300" algn="l" defTabSz="533400">
            <a:lnSpc>
              <a:spcPct val="90000"/>
            </a:lnSpc>
            <a:spcBef>
              <a:spcPct val="0"/>
            </a:spcBef>
            <a:spcAft>
              <a:spcPct val="15000"/>
            </a:spcAft>
            <a:buChar char="•"/>
          </a:pPr>
          <a:r>
            <a:rPr lang="en-GB" sz="1200" kern="1200" dirty="0"/>
            <a:t>Chamber removes need for breath/actuation coordination</a:t>
          </a:r>
        </a:p>
        <a:p>
          <a:pPr marL="114300" lvl="1" indent="-114300" algn="l" defTabSz="533400">
            <a:lnSpc>
              <a:spcPct val="90000"/>
            </a:lnSpc>
            <a:spcBef>
              <a:spcPct val="0"/>
            </a:spcBef>
            <a:spcAft>
              <a:spcPct val="15000"/>
            </a:spcAft>
            <a:buChar char="•"/>
          </a:pPr>
          <a:r>
            <a:rPr lang="en-GB" sz="1200" kern="1200" dirty="0"/>
            <a:t>Facemask removes need for tight lip seal</a:t>
          </a:r>
        </a:p>
        <a:p>
          <a:pPr marL="114300" lvl="1" indent="-114300" algn="l" defTabSz="533400">
            <a:lnSpc>
              <a:spcPct val="90000"/>
            </a:lnSpc>
            <a:spcBef>
              <a:spcPct val="0"/>
            </a:spcBef>
            <a:spcAft>
              <a:spcPct val="15000"/>
            </a:spcAft>
            <a:buChar char="•"/>
          </a:pPr>
          <a:r>
            <a:rPr lang="en-GB" sz="1200" kern="1200" dirty="0"/>
            <a:t>Can be as effective as nebulisers in an acute attack</a:t>
          </a:r>
        </a:p>
        <a:p>
          <a:pPr marL="114300" lvl="1" indent="-114300" algn="l" defTabSz="533400">
            <a:lnSpc>
              <a:spcPct val="90000"/>
            </a:lnSpc>
            <a:spcBef>
              <a:spcPct val="0"/>
            </a:spcBef>
            <a:spcAft>
              <a:spcPct val="15000"/>
            </a:spcAft>
            <a:buChar char="•"/>
          </a:pPr>
          <a:r>
            <a:rPr lang="en-GB" sz="1200" kern="1200" dirty="0"/>
            <a:t>Either tidal breathing or single breath and hold</a:t>
          </a:r>
        </a:p>
        <a:p>
          <a:pPr marL="114300" lvl="1" indent="-114300" algn="l" defTabSz="533400">
            <a:lnSpc>
              <a:spcPct val="90000"/>
            </a:lnSpc>
            <a:spcBef>
              <a:spcPct val="0"/>
            </a:spcBef>
            <a:spcAft>
              <a:spcPct val="15000"/>
            </a:spcAft>
            <a:buChar char="•"/>
          </a:pPr>
          <a:endParaRPr lang="en-GB" sz="1200" kern="1200" dirty="0"/>
        </a:p>
      </dsp:txBody>
      <dsp:txXfrm>
        <a:off x="2944246" y="2844014"/>
        <a:ext cx="2222240" cy="2183039"/>
      </dsp:txXfrm>
    </dsp:sp>
    <dsp:sp modelId="{ADC38F50-F18D-469F-B61C-0AD7C48952D0}">
      <dsp:nvSpPr>
        <dsp:cNvPr id="0" name=""/>
        <dsp:cNvSpPr/>
      </dsp:nvSpPr>
      <dsp:spPr>
        <a:xfrm>
          <a:off x="2826878" y="332345"/>
          <a:ext cx="2347354" cy="46947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Spacer</a:t>
          </a:r>
        </a:p>
      </dsp:txBody>
      <dsp:txXfrm>
        <a:off x="2826878" y="332345"/>
        <a:ext cx="2347354" cy="469470"/>
      </dsp:txXfrm>
    </dsp:sp>
    <dsp:sp modelId="{889714A7-7C8C-409D-98B1-BB5C94A3BDC4}">
      <dsp:nvSpPr>
        <dsp:cNvPr id="0" name=""/>
        <dsp:cNvSpPr/>
      </dsp:nvSpPr>
      <dsp:spPr>
        <a:xfrm>
          <a:off x="5648244" y="801816"/>
          <a:ext cx="0" cy="4225237"/>
        </a:xfrm>
        <a:prstGeom prst="line">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E2DD4A-01CB-44D8-B09D-CEEE99E932AA}">
      <dsp:nvSpPr>
        <dsp:cNvPr id="0" name=""/>
        <dsp:cNvSpPr/>
      </dsp:nvSpPr>
      <dsp:spPr>
        <a:xfrm>
          <a:off x="5765612" y="942657"/>
          <a:ext cx="2222240" cy="1901357"/>
        </a:xfrm>
        <a:prstGeom prst="rect">
          <a:avLst/>
        </a:prstGeom>
        <a:blipFill dpi="0" rotWithShape="1">
          <a:blip xmlns:r="http://schemas.openxmlformats.org/officeDocument/2006/relationships" r:embed="rId4"/>
          <a:srcRect/>
          <a:stretch>
            <a:fillRect l="-33974" r="797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DEC4D-687C-4806-8D40-7CD162AF2782}">
      <dsp:nvSpPr>
        <dsp:cNvPr id="0" name=""/>
        <dsp:cNvSpPr/>
      </dsp:nvSpPr>
      <dsp:spPr>
        <a:xfrm>
          <a:off x="5765612" y="2844014"/>
          <a:ext cx="2222240" cy="218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Requires QUICK and DEEP inhalation (within 2-3 secs)</a:t>
          </a:r>
        </a:p>
        <a:p>
          <a:pPr marL="114300" lvl="1" indent="-114300" algn="l" defTabSz="533400">
            <a:lnSpc>
              <a:spcPct val="90000"/>
            </a:lnSpc>
            <a:spcBef>
              <a:spcPct val="0"/>
            </a:spcBef>
            <a:spcAft>
              <a:spcPct val="15000"/>
            </a:spcAft>
            <a:buChar char="•"/>
          </a:pPr>
          <a:r>
            <a:rPr lang="en-GB" sz="1200" kern="1200" dirty="0"/>
            <a:t>Good for people with normal inspiratory flow</a:t>
          </a:r>
        </a:p>
        <a:p>
          <a:pPr marL="114300" lvl="1" indent="-114300" algn="l" defTabSz="533400">
            <a:lnSpc>
              <a:spcPct val="90000"/>
            </a:lnSpc>
            <a:spcBef>
              <a:spcPct val="0"/>
            </a:spcBef>
            <a:spcAft>
              <a:spcPct val="15000"/>
            </a:spcAft>
            <a:buChar char="•"/>
          </a:pPr>
          <a:r>
            <a:rPr lang="en-GB" sz="1200" kern="1200" dirty="0"/>
            <a:t>Non HFC so better for the environment</a:t>
          </a:r>
        </a:p>
        <a:p>
          <a:pPr marL="114300" lvl="1" indent="-114300" algn="l" defTabSz="533400">
            <a:lnSpc>
              <a:spcPct val="90000"/>
            </a:lnSpc>
            <a:spcBef>
              <a:spcPct val="0"/>
            </a:spcBef>
            <a:spcAft>
              <a:spcPct val="15000"/>
            </a:spcAft>
            <a:buChar char="•"/>
          </a:pPr>
          <a:r>
            <a:rPr lang="en-GB" sz="1200" kern="1200" dirty="0"/>
            <a:t>Does not require spacer </a:t>
          </a:r>
        </a:p>
        <a:p>
          <a:pPr marL="114300" lvl="1" indent="-114300" algn="l" defTabSz="533400">
            <a:lnSpc>
              <a:spcPct val="90000"/>
            </a:lnSpc>
            <a:spcBef>
              <a:spcPct val="0"/>
            </a:spcBef>
            <a:spcAft>
              <a:spcPct val="15000"/>
            </a:spcAft>
            <a:buChar char="•"/>
          </a:pPr>
          <a:r>
            <a:rPr lang="en-GB" sz="1200" kern="1200" dirty="0"/>
            <a:t>Breath actuated</a:t>
          </a:r>
        </a:p>
      </dsp:txBody>
      <dsp:txXfrm>
        <a:off x="5765612" y="2844014"/>
        <a:ext cx="2222240" cy="2183039"/>
      </dsp:txXfrm>
    </dsp:sp>
    <dsp:sp modelId="{0FD45B8B-6BDF-4ACF-9015-7DBF0E4C8D6C}">
      <dsp:nvSpPr>
        <dsp:cNvPr id="0" name=""/>
        <dsp:cNvSpPr/>
      </dsp:nvSpPr>
      <dsp:spPr>
        <a:xfrm>
          <a:off x="5648244" y="332345"/>
          <a:ext cx="2347354" cy="46947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Dry powder (DPI)</a:t>
          </a:r>
        </a:p>
      </dsp:txBody>
      <dsp:txXfrm>
        <a:off x="5648244" y="332345"/>
        <a:ext cx="2347354" cy="469470"/>
      </dsp:txXfrm>
    </dsp:sp>
    <dsp:sp modelId="{F0BF241A-75FB-4229-85A0-2698AD142B03}">
      <dsp:nvSpPr>
        <dsp:cNvPr id="0" name=""/>
        <dsp:cNvSpPr/>
      </dsp:nvSpPr>
      <dsp:spPr>
        <a:xfrm>
          <a:off x="8469611" y="801816"/>
          <a:ext cx="0" cy="4225237"/>
        </a:xfrm>
        <a:prstGeom prst="lin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2527F-C2C0-46BA-985A-024A6CFE4AB7}">
      <dsp:nvSpPr>
        <dsp:cNvPr id="0" name=""/>
        <dsp:cNvSpPr/>
      </dsp:nvSpPr>
      <dsp:spPr>
        <a:xfrm>
          <a:off x="8586978" y="942657"/>
          <a:ext cx="2222240" cy="1901357"/>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5431" t="-15370" r="5431" b="-1537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CDDC6-B40E-40AE-8857-C50FCCF089FF}">
      <dsp:nvSpPr>
        <dsp:cNvPr id="0" name=""/>
        <dsp:cNvSpPr/>
      </dsp:nvSpPr>
      <dsp:spPr>
        <a:xfrm>
          <a:off x="8586978" y="2844014"/>
          <a:ext cx="2222240" cy="218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Multi-dose solution for inhalation</a:t>
          </a:r>
        </a:p>
        <a:p>
          <a:pPr marL="114300" lvl="1" indent="-114300" algn="l" defTabSz="533400">
            <a:lnSpc>
              <a:spcPct val="90000"/>
            </a:lnSpc>
            <a:spcBef>
              <a:spcPct val="0"/>
            </a:spcBef>
            <a:spcAft>
              <a:spcPct val="15000"/>
            </a:spcAft>
            <a:buChar char="•"/>
          </a:pPr>
          <a:r>
            <a:rPr lang="en-GB" sz="1200" kern="1200" dirty="0"/>
            <a:t>Good for people with poor inspiratory flow</a:t>
          </a:r>
        </a:p>
        <a:p>
          <a:pPr marL="114300" lvl="1" indent="-114300" algn="l" defTabSz="533400">
            <a:lnSpc>
              <a:spcPct val="90000"/>
            </a:lnSpc>
            <a:spcBef>
              <a:spcPct val="0"/>
            </a:spcBef>
            <a:spcAft>
              <a:spcPct val="15000"/>
            </a:spcAft>
            <a:buChar char="•"/>
          </a:pPr>
          <a:r>
            <a:rPr lang="en-GB" sz="1200" kern="1200" dirty="0"/>
            <a:t>Non-HFC ‘vape’ technology</a:t>
          </a:r>
        </a:p>
        <a:p>
          <a:pPr marL="114300" lvl="1" indent="-114300" algn="l" defTabSz="533400">
            <a:lnSpc>
              <a:spcPct val="90000"/>
            </a:lnSpc>
            <a:spcBef>
              <a:spcPct val="0"/>
            </a:spcBef>
            <a:spcAft>
              <a:spcPct val="15000"/>
            </a:spcAft>
            <a:buChar char="•"/>
          </a:pPr>
          <a:r>
            <a:rPr lang="en-GB" sz="1200" kern="1200" dirty="0"/>
            <a:t>Does not require spacer or coordination</a:t>
          </a:r>
        </a:p>
        <a:p>
          <a:pPr marL="114300" lvl="1" indent="-114300" algn="l" defTabSz="533400">
            <a:lnSpc>
              <a:spcPct val="90000"/>
            </a:lnSpc>
            <a:spcBef>
              <a:spcPct val="0"/>
            </a:spcBef>
            <a:spcAft>
              <a:spcPct val="15000"/>
            </a:spcAft>
            <a:buChar char="•"/>
          </a:pPr>
          <a:r>
            <a:rPr lang="en-GB" sz="1200" kern="1200" dirty="0"/>
            <a:t>Limited formulary (currently LABA/LAMA only)</a:t>
          </a:r>
        </a:p>
      </dsp:txBody>
      <dsp:txXfrm>
        <a:off x="8586978" y="2844014"/>
        <a:ext cx="2222240" cy="2183039"/>
      </dsp:txXfrm>
    </dsp:sp>
    <dsp:sp modelId="{028D3B02-5578-43AC-85AC-14BD42543616}">
      <dsp:nvSpPr>
        <dsp:cNvPr id="0" name=""/>
        <dsp:cNvSpPr/>
      </dsp:nvSpPr>
      <dsp:spPr>
        <a:xfrm>
          <a:off x="8469611" y="332345"/>
          <a:ext cx="2347354" cy="46947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Soft-mist (SMI)</a:t>
          </a:r>
        </a:p>
      </dsp:txBody>
      <dsp:txXfrm>
        <a:off x="8469611" y="332345"/>
        <a:ext cx="2347354" cy="469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714A7-7C8C-409D-98B1-BB5C94A3BDC4}">
      <dsp:nvSpPr>
        <dsp:cNvPr id="0" name=""/>
        <dsp:cNvSpPr/>
      </dsp:nvSpPr>
      <dsp:spPr>
        <a:xfrm>
          <a:off x="117791" y="435133"/>
          <a:ext cx="0" cy="3916204"/>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E2DD4A-01CB-44D8-B09D-CEEE99E932AA}">
      <dsp:nvSpPr>
        <dsp:cNvPr id="0" name=""/>
        <dsp:cNvSpPr/>
      </dsp:nvSpPr>
      <dsp:spPr>
        <a:xfrm>
          <a:off x="226575" y="565673"/>
          <a:ext cx="2059705" cy="1762291"/>
        </a:xfrm>
        <a:prstGeom prst="rect">
          <a:avLst/>
        </a:prstGeom>
        <a:blipFill rotWithShape="1">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DEC4D-687C-4806-8D40-7CD162AF2782}">
      <dsp:nvSpPr>
        <dsp:cNvPr id="0" name=""/>
        <dsp:cNvSpPr/>
      </dsp:nvSpPr>
      <dsp:spPr>
        <a:xfrm>
          <a:off x="226575" y="2327965"/>
          <a:ext cx="2059705" cy="2023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844550">
            <a:lnSpc>
              <a:spcPct val="90000"/>
            </a:lnSpc>
            <a:spcBef>
              <a:spcPct val="0"/>
            </a:spcBef>
            <a:spcAft>
              <a:spcPct val="15000"/>
            </a:spcAft>
            <a:buChar char="•"/>
          </a:pPr>
          <a:r>
            <a:rPr lang="en-GB" sz="1900" kern="1200" dirty="0"/>
            <a:t>Short acting beta-agonist</a:t>
          </a:r>
        </a:p>
        <a:p>
          <a:pPr marL="171450" lvl="1" indent="-171450" algn="l" defTabSz="844550">
            <a:lnSpc>
              <a:spcPct val="90000"/>
            </a:lnSpc>
            <a:spcBef>
              <a:spcPct val="0"/>
            </a:spcBef>
            <a:spcAft>
              <a:spcPct val="15000"/>
            </a:spcAft>
            <a:buChar char="•"/>
          </a:pPr>
          <a:r>
            <a:rPr lang="en-GB" sz="1900" kern="1200" dirty="0"/>
            <a:t>Relieves acute breathlessness</a:t>
          </a:r>
        </a:p>
        <a:p>
          <a:pPr marL="171450" lvl="1" indent="-171450" algn="l" defTabSz="844550">
            <a:lnSpc>
              <a:spcPct val="90000"/>
            </a:lnSpc>
            <a:spcBef>
              <a:spcPct val="0"/>
            </a:spcBef>
            <a:spcAft>
              <a:spcPct val="15000"/>
            </a:spcAft>
            <a:buChar char="•"/>
          </a:pPr>
          <a:r>
            <a:rPr lang="en-GB" sz="1900" kern="1200" dirty="0"/>
            <a:t>Regular use =&gt; poor control?</a:t>
          </a:r>
        </a:p>
      </dsp:txBody>
      <dsp:txXfrm>
        <a:off x="226575" y="2327965"/>
        <a:ext cx="2059705" cy="2023372"/>
      </dsp:txXfrm>
    </dsp:sp>
    <dsp:sp modelId="{0FD45B8B-6BDF-4ACF-9015-7DBF0E4C8D6C}">
      <dsp:nvSpPr>
        <dsp:cNvPr id="0" name=""/>
        <dsp:cNvSpPr/>
      </dsp:nvSpPr>
      <dsp:spPr>
        <a:xfrm>
          <a:off x="117791" y="0"/>
          <a:ext cx="2175669" cy="435133"/>
        </a:xfrm>
        <a:prstGeom prst="rect">
          <a:avLst/>
        </a:prstGeom>
        <a:solidFill>
          <a:srgbClr val="308AD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SABA</a:t>
          </a:r>
        </a:p>
      </dsp:txBody>
      <dsp:txXfrm>
        <a:off x="117791" y="0"/>
        <a:ext cx="2175669" cy="435133"/>
      </dsp:txXfrm>
    </dsp:sp>
    <dsp:sp modelId="{3B64147C-359D-4DE4-BC77-4572E07D9E96}">
      <dsp:nvSpPr>
        <dsp:cNvPr id="0" name=""/>
        <dsp:cNvSpPr/>
      </dsp:nvSpPr>
      <dsp:spPr>
        <a:xfrm>
          <a:off x="2819241" y="435133"/>
          <a:ext cx="0" cy="3916204"/>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4F0F7-223C-4D2F-9E02-32C53CFB8FB6}">
      <dsp:nvSpPr>
        <dsp:cNvPr id="0" name=""/>
        <dsp:cNvSpPr/>
      </dsp:nvSpPr>
      <dsp:spPr>
        <a:xfrm>
          <a:off x="2928024" y="565673"/>
          <a:ext cx="2059705" cy="1762291"/>
        </a:xfrm>
        <a:prstGeom prst="rect">
          <a:avLst/>
        </a:prstGeom>
        <a:blipFill rotWithShape="1">
          <a:blip xmlns:r="http://schemas.openxmlformats.org/officeDocument/2006/relationships" r:embed="rId2"/>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6AC13-EA8A-4CE3-A419-F07A3DA62088}">
      <dsp:nvSpPr>
        <dsp:cNvPr id="0" name=""/>
        <dsp:cNvSpPr/>
      </dsp:nvSpPr>
      <dsp:spPr>
        <a:xfrm>
          <a:off x="2928024" y="2327965"/>
          <a:ext cx="2059705" cy="2023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844550">
            <a:lnSpc>
              <a:spcPct val="90000"/>
            </a:lnSpc>
            <a:spcBef>
              <a:spcPct val="0"/>
            </a:spcBef>
            <a:spcAft>
              <a:spcPct val="15000"/>
            </a:spcAft>
            <a:buChar char="•"/>
          </a:pPr>
          <a:r>
            <a:rPr lang="en-GB" sz="1900" kern="1200" dirty="0"/>
            <a:t>Inhaled corticosteroid</a:t>
          </a:r>
        </a:p>
        <a:p>
          <a:pPr marL="171450" lvl="1" indent="-171450" algn="l" defTabSz="844550">
            <a:lnSpc>
              <a:spcPct val="90000"/>
            </a:lnSpc>
            <a:spcBef>
              <a:spcPct val="0"/>
            </a:spcBef>
            <a:spcAft>
              <a:spcPct val="15000"/>
            </a:spcAft>
            <a:buChar char="•"/>
          </a:pPr>
          <a:r>
            <a:rPr lang="en-GB" sz="1900" kern="1200" dirty="0"/>
            <a:t>Used regularly to reduce lung inflammation and acute flare ups</a:t>
          </a:r>
        </a:p>
      </dsp:txBody>
      <dsp:txXfrm>
        <a:off x="2928024" y="2327965"/>
        <a:ext cx="2059705" cy="2023372"/>
      </dsp:txXfrm>
    </dsp:sp>
    <dsp:sp modelId="{9AA66C59-8330-40D3-B3E9-2BC14795072A}">
      <dsp:nvSpPr>
        <dsp:cNvPr id="0" name=""/>
        <dsp:cNvSpPr/>
      </dsp:nvSpPr>
      <dsp:spPr>
        <a:xfrm>
          <a:off x="2819241" y="0"/>
          <a:ext cx="2175669" cy="435133"/>
        </a:xfrm>
        <a:prstGeom prst="rect">
          <a:avLst/>
        </a:prstGeom>
        <a:solidFill>
          <a:srgbClr val="6A514D"/>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ICS</a:t>
          </a:r>
        </a:p>
      </dsp:txBody>
      <dsp:txXfrm>
        <a:off x="2819241" y="0"/>
        <a:ext cx="2175669" cy="435133"/>
      </dsp:txXfrm>
    </dsp:sp>
    <dsp:sp modelId="{F0BF241A-75FB-4229-85A0-2698AD142B03}">
      <dsp:nvSpPr>
        <dsp:cNvPr id="0" name=""/>
        <dsp:cNvSpPr/>
      </dsp:nvSpPr>
      <dsp:spPr>
        <a:xfrm>
          <a:off x="5520690" y="435133"/>
          <a:ext cx="0" cy="3916204"/>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2527F-C2C0-46BA-985A-024A6CFE4AB7}">
      <dsp:nvSpPr>
        <dsp:cNvPr id="0" name=""/>
        <dsp:cNvSpPr/>
      </dsp:nvSpPr>
      <dsp:spPr>
        <a:xfrm>
          <a:off x="5629473" y="565673"/>
          <a:ext cx="2059705" cy="1762291"/>
        </a:xfrm>
        <a:prstGeom prst="rect">
          <a:avLst/>
        </a:prstGeom>
        <a:blipFill rotWithShape="1">
          <a:blip xmlns:r="http://schemas.openxmlformats.org/officeDocument/2006/relationships" r:embed="rId3"/>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CDDC6-B40E-40AE-8857-C50FCCF089FF}">
      <dsp:nvSpPr>
        <dsp:cNvPr id="0" name=""/>
        <dsp:cNvSpPr/>
      </dsp:nvSpPr>
      <dsp:spPr>
        <a:xfrm>
          <a:off x="5629473" y="2327965"/>
          <a:ext cx="2059705" cy="2023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844550">
            <a:lnSpc>
              <a:spcPct val="90000"/>
            </a:lnSpc>
            <a:spcBef>
              <a:spcPct val="0"/>
            </a:spcBef>
            <a:spcAft>
              <a:spcPct val="15000"/>
            </a:spcAft>
            <a:buChar char="•"/>
          </a:pPr>
          <a:r>
            <a:rPr lang="en-GB" sz="1900" kern="1200" dirty="0"/>
            <a:t>Long acting beta- agonist / muscarinic antagonists</a:t>
          </a:r>
        </a:p>
        <a:p>
          <a:pPr marL="171450" lvl="1" indent="-171450" algn="l" defTabSz="844550">
            <a:lnSpc>
              <a:spcPct val="90000"/>
            </a:lnSpc>
            <a:spcBef>
              <a:spcPct val="0"/>
            </a:spcBef>
            <a:spcAft>
              <a:spcPct val="15000"/>
            </a:spcAft>
            <a:buChar char="•"/>
          </a:pPr>
          <a:r>
            <a:rPr lang="en-GB" sz="1900" kern="1200"/>
            <a:t>Symptom </a:t>
          </a:r>
          <a:r>
            <a:rPr lang="en-GB" sz="1900" kern="1200" dirty="0"/>
            <a:t>relief in moderate/severe COPD</a:t>
          </a:r>
        </a:p>
      </dsp:txBody>
      <dsp:txXfrm>
        <a:off x="5629473" y="2327965"/>
        <a:ext cx="2059705" cy="2023372"/>
      </dsp:txXfrm>
    </dsp:sp>
    <dsp:sp modelId="{028D3B02-5578-43AC-85AC-14BD42543616}">
      <dsp:nvSpPr>
        <dsp:cNvPr id="0" name=""/>
        <dsp:cNvSpPr/>
      </dsp:nvSpPr>
      <dsp:spPr>
        <a:xfrm>
          <a:off x="5520690" y="0"/>
          <a:ext cx="2175669" cy="435133"/>
        </a:xfrm>
        <a:prstGeom prst="rect">
          <a:avLst/>
        </a:prstGeom>
        <a:solidFill>
          <a:srgbClr val="40A273"/>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LABA / LAMA</a:t>
          </a:r>
        </a:p>
      </dsp:txBody>
      <dsp:txXfrm>
        <a:off x="5520690" y="0"/>
        <a:ext cx="2175669" cy="435133"/>
      </dsp:txXfrm>
    </dsp:sp>
    <dsp:sp modelId="{1EC90C67-51EF-4D34-9019-C8D35E2666F8}">
      <dsp:nvSpPr>
        <dsp:cNvPr id="0" name=""/>
        <dsp:cNvSpPr/>
      </dsp:nvSpPr>
      <dsp:spPr>
        <a:xfrm>
          <a:off x="8222139" y="435133"/>
          <a:ext cx="0" cy="3916204"/>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E93CC-82B8-462C-97F9-6000CB313523}">
      <dsp:nvSpPr>
        <dsp:cNvPr id="0" name=""/>
        <dsp:cNvSpPr/>
      </dsp:nvSpPr>
      <dsp:spPr>
        <a:xfrm>
          <a:off x="8330922" y="565673"/>
          <a:ext cx="2059705" cy="1762291"/>
        </a:xfrm>
        <a:prstGeom prst="rect">
          <a:avLst/>
        </a:prstGeom>
        <a:blipFill rotWithShape="1">
          <a:blip xmlns:r="http://schemas.openxmlformats.org/officeDocument/2006/relationships" r:embed="rId4"/>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0CD13-BEF8-4020-BB27-C3E4F414AD85}">
      <dsp:nvSpPr>
        <dsp:cNvPr id="0" name=""/>
        <dsp:cNvSpPr/>
      </dsp:nvSpPr>
      <dsp:spPr>
        <a:xfrm>
          <a:off x="8330922" y="2327965"/>
          <a:ext cx="2059705" cy="2023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844550">
            <a:lnSpc>
              <a:spcPct val="90000"/>
            </a:lnSpc>
            <a:spcBef>
              <a:spcPct val="0"/>
            </a:spcBef>
            <a:spcAft>
              <a:spcPct val="15000"/>
            </a:spcAft>
            <a:buChar char="•"/>
          </a:pPr>
          <a:r>
            <a:rPr lang="en-GB" sz="1900" kern="1200" dirty="0"/>
            <a:t>ICS + LABA</a:t>
          </a:r>
        </a:p>
        <a:p>
          <a:pPr marL="171450" lvl="1" indent="-171450" algn="l" defTabSz="844550">
            <a:lnSpc>
              <a:spcPct val="90000"/>
            </a:lnSpc>
            <a:spcBef>
              <a:spcPct val="0"/>
            </a:spcBef>
            <a:spcAft>
              <a:spcPct val="15000"/>
            </a:spcAft>
            <a:buChar char="•"/>
          </a:pPr>
          <a:r>
            <a:rPr lang="en-GB" sz="1900" kern="1200" dirty="0"/>
            <a:t>Combined therapy for COPD and asthma not controlled by ICS + tablets alone</a:t>
          </a:r>
        </a:p>
      </dsp:txBody>
      <dsp:txXfrm>
        <a:off x="8330922" y="2327965"/>
        <a:ext cx="2059705" cy="2023372"/>
      </dsp:txXfrm>
    </dsp:sp>
    <dsp:sp modelId="{ADC38F50-F18D-469F-B61C-0AD7C48952D0}">
      <dsp:nvSpPr>
        <dsp:cNvPr id="0" name=""/>
        <dsp:cNvSpPr/>
      </dsp:nvSpPr>
      <dsp:spPr>
        <a:xfrm>
          <a:off x="8222139" y="0"/>
          <a:ext cx="2175669" cy="435133"/>
        </a:xfrm>
        <a:prstGeom prst="rect">
          <a:avLst/>
        </a:prstGeom>
        <a:solidFill>
          <a:srgbClr val="CB5293"/>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2200" kern="1200" dirty="0"/>
            <a:t>Combination</a:t>
          </a:r>
        </a:p>
      </dsp:txBody>
      <dsp:txXfrm>
        <a:off x="8222139" y="0"/>
        <a:ext cx="2175669" cy="435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E0F2-09D2-4D61-94F4-39702AA9009F}">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err="1"/>
            <a:t>Flutiform</a:t>
          </a:r>
          <a:r>
            <a:rPr lang="en-GB" sz="2600" kern="1200" dirty="0"/>
            <a:t> (higher GWP propellant HFA227ea)</a:t>
          </a:r>
        </a:p>
        <a:p>
          <a:pPr marL="228600" lvl="1" indent="-228600" algn="l" defTabSz="889000">
            <a:lnSpc>
              <a:spcPct val="90000"/>
            </a:lnSpc>
            <a:spcBef>
              <a:spcPct val="0"/>
            </a:spcBef>
            <a:spcAft>
              <a:spcPct val="15000"/>
            </a:spcAft>
            <a:buChar char="•"/>
          </a:pPr>
          <a:r>
            <a:rPr lang="en-GB" sz="2000" kern="1200" dirty="0"/>
            <a:t>1 device = 370 km in a Ford Fiesta </a:t>
          </a:r>
        </a:p>
      </dsp:txBody>
      <dsp:txXfrm>
        <a:off x="207272" y="542268"/>
        <a:ext cx="4943975" cy="1544992"/>
      </dsp:txXfrm>
    </dsp:sp>
    <dsp:sp modelId="{EBC65F2D-D77C-4205-B75C-2532A9572464}">
      <dsp:nvSpPr>
        <dsp:cNvPr id="0" name=""/>
        <dsp:cNvSpPr/>
      </dsp:nvSpPr>
      <dsp:spPr>
        <a:xfrm>
          <a:off x="1273" y="319103"/>
          <a:ext cx="1081494" cy="1622241"/>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l="-64000" r="-6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22C96-0745-4CB8-8751-9ACA9D2226B3}">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err="1"/>
            <a:t>Fostair</a:t>
          </a:r>
          <a:r>
            <a:rPr lang="en-GB" sz="2600" kern="1200" dirty="0"/>
            <a:t> (lower GWP propellant HFA134a)</a:t>
          </a:r>
        </a:p>
        <a:p>
          <a:pPr marL="228600" lvl="1" indent="-228600" algn="l" defTabSz="889000">
            <a:lnSpc>
              <a:spcPct val="90000"/>
            </a:lnSpc>
            <a:spcBef>
              <a:spcPct val="0"/>
            </a:spcBef>
            <a:spcAft>
              <a:spcPct val="15000"/>
            </a:spcAft>
            <a:buChar char="•"/>
          </a:pPr>
          <a:r>
            <a:rPr lang="en-GB" sz="2000" kern="1200" dirty="0"/>
            <a:t>1 device = 114-143 km</a:t>
          </a:r>
        </a:p>
      </dsp:txBody>
      <dsp:txXfrm>
        <a:off x="5570351" y="542268"/>
        <a:ext cx="4943975" cy="1544992"/>
      </dsp:txXfrm>
    </dsp:sp>
    <dsp:sp modelId="{10AFCF91-A2BE-47DC-A8E8-A858273A8810}">
      <dsp:nvSpPr>
        <dsp:cNvPr id="0" name=""/>
        <dsp:cNvSpPr/>
      </dsp:nvSpPr>
      <dsp:spPr>
        <a:xfrm>
          <a:off x="5364352" y="319103"/>
          <a:ext cx="1081494" cy="1622241"/>
        </a:xfrm>
        <a:prstGeom prst="rect">
          <a:avLst/>
        </a:prstGeom>
        <a:blipFill rotWithShape="1">
          <a:blip xmlns:r="http://schemas.openxmlformats.org/officeDocument/2006/relationships" r:embed="rId3" cstate="print">
            <a:extLst>
              <a:ext uri="{BEBA8EAE-BF5A-486C-A8C5-ECC9F3942E4B}">
                <a14:imgProps xmlns:a14="http://schemas.microsoft.com/office/drawing/2010/main">
                  <a14:imgLayer r:embed="rId4">
                    <a14:imgEffect>
                      <a14:backgroundRemoval t="5000" b="94000" l="10000" r="90000">
                        <a14:foregroundMark x1="60667" y1="9667" x2="60667" y2="9667"/>
                        <a14:foregroundMark x1="53333" y1="9667" x2="53333" y2="9667"/>
                        <a14:foregroundMark x1="52333" y1="8000" x2="52333" y2="8000"/>
                        <a14:foregroundMark x1="62333" y1="6333" x2="62333" y2="6333"/>
                        <a14:foregroundMark x1="62333" y1="5333" x2="62333" y2="5333"/>
                        <a14:foregroundMark x1="54000" y1="5333" x2="54000" y2="5333"/>
                        <a14:foregroundMark x1="50667" y1="17667" x2="50667" y2="17667"/>
                        <a14:foregroundMark x1="70667" y1="22000" x2="70667" y2="22000"/>
                        <a14:foregroundMark x1="68000" y1="19333" x2="68000" y2="19333"/>
                        <a14:foregroundMark x1="69000" y1="13667" x2="69000" y2="13667"/>
                        <a14:foregroundMark x1="51667" y1="89333" x2="51667" y2="89333"/>
                        <a14:foregroundMark x1="71333" y1="8667" x2="71333" y2="8667"/>
                        <a14:foregroundMark x1="69667" y1="10333" x2="69667" y2="10333"/>
                        <a14:foregroundMark x1="52333" y1="86000" x2="52333" y2="86000"/>
                        <a14:foregroundMark x1="58333" y1="86000" x2="58333" y2="86000"/>
                        <a14:foregroundMark x1="50667" y1="94000" x2="50667" y2="94000"/>
                      </a14:backgroundRemoval>
                    </a14:imgEffect>
                  </a14:imgLayer>
                </a14:imgProps>
              </a:ex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7CF354-653D-4FED-B081-92A7D8B4B875}">
      <dsp:nvSpPr>
        <dsp:cNvPr id="0" name=""/>
        <dsp:cNvSpPr/>
      </dsp:nvSpPr>
      <dsp:spPr>
        <a:xfrm>
          <a:off x="207272" y="2487242"/>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Ventolin salbutamol inhaler (higher propellant volume)</a:t>
          </a:r>
        </a:p>
        <a:p>
          <a:pPr marL="228600" lvl="1" indent="-228600" algn="l" defTabSz="889000">
            <a:lnSpc>
              <a:spcPct val="90000"/>
            </a:lnSpc>
            <a:spcBef>
              <a:spcPct val="0"/>
            </a:spcBef>
            <a:spcAft>
              <a:spcPct val="15000"/>
            </a:spcAft>
            <a:buChar char="•"/>
          </a:pPr>
          <a:r>
            <a:rPr lang="en-GB" sz="2000" kern="1200" dirty="0"/>
            <a:t>1 device = 282 km</a:t>
          </a:r>
        </a:p>
      </dsp:txBody>
      <dsp:txXfrm>
        <a:off x="207272" y="2487242"/>
        <a:ext cx="4943975" cy="1544992"/>
      </dsp:txXfrm>
    </dsp:sp>
    <dsp:sp modelId="{22BB676B-38AD-45DF-A6FE-AF7A8795CE73}">
      <dsp:nvSpPr>
        <dsp:cNvPr id="0" name=""/>
        <dsp:cNvSpPr/>
      </dsp:nvSpPr>
      <dsp:spPr>
        <a:xfrm>
          <a:off x="1273" y="2264076"/>
          <a:ext cx="1081494" cy="1622241"/>
        </a:xfrm>
        <a:prstGeom prst="rect">
          <a:avLst/>
        </a:prstGeom>
        <a:blipFill rotWithShape="1">
          <a:blip xmlns:r="http://schemas.openxmlformats.org/officeDocument/2006/relationships" r:embed="rId5">
            <a:extLst>
              <a:ext uri="{BEBA8EAE-BF5A-486C-A8C5-ECC9F3942E4B}">
                <a14:imgProps xmlns:a14="http://schemas.microsoft.com/office/drawing/2010/main">
                  <a14:imgLayer r:embed="rId6">
                    <a14:imgEffect>
                      <a14:backgroundRemoval t="0" b="100000" l="9600" r="88800"/>
                    </a14:imgEffect>
                  </a14:imgLayer>
                </a14:imgProps>
              </a:ex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6A9768-6152-4535-9E34-7DD4E942AB9B}">
      <dsp:nvSpPr>
        <dsp:cNvPr id="0" name=""/>
        <dsp:cNvSpPr/>
      </dsp:nvSpPr>
      <dsp:spPr>
        <a:xfrm>
          <a:off x="5570351" y="2487242"/>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err="1"/>
            <a:t>Salamol</a:t>
          </a:r>
          <a:r>
            <a:rPr lang="en-GB" sz="2600" kern="1200" dirty="0"/>
            <a:t> salbutamol inhaler (lower propellant volume)</a:t>
          </a:r>
        </a:p>
        <a:p>
          <a:pPr marL="228600" lvl="1" indent="-228600" algn="l" defTabSz="889000">
            <a:lnSpc>
              <a:spcPct val="90000"/>
            </a:lnSpc>
            <a:spcBef>
              <a:spcPct val="0"/>
            </a:spcBef>
            <a:spcAft>
              <a:spcPct val="15000"/>
            </a:spcAft>
            <a:buChar char="•"/>
          </a:pPr>
          <a:r>
            <a:rPr lang="en-GB" sz="2000" kern="1200" dirty="0"/>
            <a:t>1 device = 100 km</a:t>
          </a:r>
        </a:p>
      </dsp:txBody>
      <dsp:txXfrm>
        <a:off x="5570351" y="2487242"/>
        <a:ext cx="4943975" cy="1544992"/>
      </dsp:txXfrm>
    </dsp:sp>
    <dsp:sp modelId="{6ABC77AC-2BB7-426E-992E-77363311E9A0}">
      <dsp:nvSpPr>
        <dsp:cNvPr id="0" name=""/>
        <dsp:cNvSpPr/>
      </dsp:nvSpPr>
      <dsp:spPr>
        <a:xfrm>
          <a:off x="5364352" y="2264076"/>
          <a:ext cx="1081494" cy="1622241"/>
        </a:xfrm>
        <a:prstGeom prst="rect">
          <a:avLst/>
        </a:prstGeom>
        <a:blipFill rotWithShape="1">
          <a:blip xmlns:r="http://schemas.openxmlformats.org/officeDocument/2006/relationships"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l="-51000" r="-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23275-D308-4AB3-BF25-15C44376C6B4}">
      <dsp:nvSpPr>
        <dsp:cNvPr id="0" name=""/>
        <dsp:cNvSpPr/>
      </dsp:nvSpPr>
      <dsp:spPr>
        <a:xfrm>
          <a:off x="6763584" y="759046"/>
          <a:ext cx="3558352" cy="497094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a:ea typeface="+mn-ea"/>
              <a:cs typeface="+mn-cs"/>
            </a:rPr>
            <a:t>Potential actions</a:t>
          </a:r>
        </a:p>
      </dsp:txBody>
      <dsp:txXfrm>
        <a:off x="6763584" y="759046"/>
        <a:ext cx="3558352" cy="1289034"/>
      </dsp:txXfrm>
    </dsp:sp>
    <dsp:sp modelId="{A5FF7C7D-3F0F-4195-8E12-BB2BAAE77A79}">
      <dsp:nvSpPr>
        <dsp:cNvPr id="0" name=""/>
        <dsp:cNvSpPr/>
      </dsp:nvSpPr>
      <dsp:spPr>
        <a:xfrm>
          <a:off x="4866750" y="753583"/>
          <a:ext cx="1625857" cy="497094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a:ea typeface="+mn-ea"/>
              <a:cs typeface="+mn-cs"/>
            </a:rPr>
            <a:t>Secondary drivers</a:t>
          </a:r>
        </a:p>
      </dsp:txBody>
      <dsp:txXfrm>
        <a:off x="4866750" y="753583"/>
        <a:ext cx="1625857" cy="1289034"/>
      </dsp:txXfrm>
    </dsp:sp>
    <dsp:sp modelId="{6F7A81F6-A9D5-4737-958E-31596724CBC8}">
      <dsp:nvSpPr>
        <dsp:cNvPr id="0" name=""/>
        <dsp:cNvSpPr/>
      </dsp:nvSpPr>
      <dsp:spPr>
        <a:xfrm>
          <a:off x="2969916" y="759046"/>
          <a:ext cx="1625857" cy="497094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a:ea typeface="+mn-ea"/>
              <a:cs typeface="+mn-cs"/>
            </a:rPr>
            <a:t>Primary drivers</a:t>
          </a:r>
        </a:p>
      </dsp:txBody>
      <dsp:txXfrm>
        <a:off x="2969916" y="759046"/>
        <a:ext cx="1625857" cy="1289034"/>
      </dsp:txXfrm>
    </dsp:sp>
    <dsp:sp modelId="{78E43C26-F1D6-43F4-A98E-5323E73605EF}">
      <dsp:nvSpPr>
        <dsp:cNvPr id="0" name=""/>
        <dsp:cNvSpPr/>
      </dsp:nvSpPr>
      <dsp:spPr>
        <a:xfrm>
          <a:off x="1073082" y="759046"/>
          <a:ext cx="1625857" cy="497094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a:ea typeface="+mn-ea"/>
              <a:cs typeface="+mn-cs"/>
            </a:rPr>
            <a:t>Aim</a:t>
          </a:r>
        </a:p>
      </dsp:txBody>
      <dsp:txXfrm>
        <a:off x="1073082" y="759046"/>
        <a:ext cx="1625857" cy="1289034"/>
      </dsp:txXfrm>
    </dsp:sp>
    <dsp:sp modelId="{787F1B07-29DC-4B9A-A75E-43C890910CC0}">
      <dsp:nvSpPr>
        <dsp:cNvPr id="0" name=""/>
        <dsp:cNvSpPr/>
      </dsp:nvSpPr>
      <dsp:spPr>
        <a:xfrm>
          <a:off x="1208571" y="2225017"/>
          <a:ext cx="1354881" cy="223163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Sustainable healthcare whilst improving respiratory care</a:t>
          </a:r>
        </a:p>
      </dsp:txBody>
      <dsp:txXfrm>
        <a:off x="1248254" y="2264700"/>
        <a:ext cx="1275515" cy="2152265"/>
      </dsp:txXfrm>
    </dsp:sp>
    <dsp:sp modelId="{61D2B8C4-DB84-407D-84B8-5B1E6BD18389}">
      <dsp:nvSpPr>
        <dsp:cNvPr id="0" name=""/>
        <dsp:cNvSpPr/>
      </dsp:nvSpPr>
      <dsp:spPr>
        <a:xfrm rot="18210099">
          <a:off x="2343494" y="2920856"/>
          <a:ext cx="981867" cy="21203"/>
        </a:xfrm>
        <a:custGeom>
          <a:avLst/>
          <a:gdLst/>
          <a:ahLst/>
          <a:cxnLst/>
          <a:rect l="0" t="0" r="0" b="0"/>
          <a:pathLst>
            <a:path>
              <a:moveTo>
                <a:pt x="0" y="10601"/>
              </a:moveTo>
              <a:lnTo>
                <a:pt x="981867" y="1060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09882" y="2906911"/>
        <a:ext cx="49093" cy="49093"/>
      </dsp:txXfrm>
    </dsp:sp>
    <dsp:sp modelId="{4E0A3103-F094-4E4A-BD1D-4E5C0E9F5444}">
      <dsp:nvSpPr>
        <dsp:cNvPr id="0" name=""/>
        <dsp:cNvSpPr/>
      </dsp:nvSpPr>
      <dsp:spPr>
        <a:xfrm>
          <a:off x="3105405" y="1924221"/>
          <a:ext cx="1354881" cy="119572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Reduce the amount of healthcare needed</a:t>
          </a:r>
        </a:p>
      </dsp:txBody>
      <dsp:txXfrm>
        <a:off x="3140427" y="1959243"/>
        <a:ext cx="1284837" cy="1125679"/>
      </dsp:txXfrm>
    </dsp:sp>
    <dsp:sp modelId="{81F516F1-ABBD-4ADE-B0BF-0433B41015EC}">
      <dsp:nvSpPr>
        <dsp:cNvPr id="0" name=""/>
        <dsp:cNvSpPr/>
      </dsp:nvSpPr>
      <dsp:spPr>
        <a:xfrm rot="18999230">
          <a:off x="4358643" y="2255714"/>
          <a:ext cx="745238" cy="21203"/>
        </a:xfrm>
        <a:custGeom>
          <a:avLst/>
          <a:gdLst/>
          <a:ahLst/>
          <a:cxnLst/>
          <a:rect l="0" t="0" r="0" b="0"/>
          <a:pathLst>
            <a:path>
              <a:moveTo>
                <a:pt x="0" y="10601"/>
              </a:moveTo>
              <a:lnTo>
                <a:pt x="745238"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12631" y="2247684"/>
        <a:ext cx="37261" cy="37261"/>
      </dsp:txXfrm>
    </dsp:sp>
    <dsp:sp modelId="{51E1E494-60B1-4D9D-ABFE-658F9379FD92}">
      <dsp:nvSpPr>
        <dsp:cNvPr id="0" name=""/>
        <dsp:cNvSpPr/>
      </dsp:nvSpPr>
      <dsp:spPr>
        <a:xfrm>
          <a:off x="5002239" y="1671827"/>
          <a:ext cx="1354881"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Prevention</a:t>
          </a:r>
        </a:p>
      </dsp:txBody>
      <dsp:txXfrm>
        <a:off x="5022081" y="1691669"/>
        <a:ext cx="1315197" cy="637756"/>
      </dsp:txXfrm>
    </dsp:sp>
    <dsp:sp modelId="{D6181752-7CD5-4B5C-956F-971D93EC55EF}">
      <dsp:nvSpPr>
        <dsp:cNvPr id="0" name=""/>
        <dsp:cNvSpPr/>
      </dsp:nvSpPr>
      <dsp:spPr>
        <a:xfrm rot="21533445">
          <a:off x="6357069" y="1994699"/>
          <a:ext cx="542054" cy="21203"/>
        </a:xfrm>
        <a:custGeom>
          <a:avLst/>
          <a:gdLst/>
          <a:ahLst/>
          <a:cxnLst/>
          <a:rect l="0" t="0" r="0" b="0"/>
          <a:pathLst>
            <a:path>
              <a:moveTo>
                <a:pt x="0" y="10601"/>
              </a:moveTo>
              <a:lnTo>
                <a:pt x="542054"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6614545" y="1991750"/>
        <a:ext cx="27102" cy="27102"/>
      </dsp:txXfrm>
    </dsp:sp>
    <dsp:sp modelId="{521FE336-C7BB-4783-BF0D-940EF863FE2D}">
      <dsp:nvSpPr>
        <dsp:cNvPr id="0" name=""/>
        <dsp:cNvSpPr/>
      </dsp:nvSpPr>
      <dsp:spPr>
        <a:xfrm>
          <a:off x="6899073" y="1661334"/>
          <a:ext cx="2965293"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Vaccination uptake, smoking cessation quit rates</a:t>
          </a:r>
        </a:p>
      </dsp:txBody>
      <dsp:txXfrm>
        <a:off x="6918915" y="1681176"/>
        <a:ext cx="2925609" cy="637756"/>
      </dsp:txXfrm>
    </dsp:sp>
    <dsp:sp modelId="{79F9E966-882C-4538-8AA2-9B86FB895415}">
      <dsp:nvSpPr>
        <dsp:cNvPr id="0" name=""/>
        <dsp:cNvSpPr/>
      </dsp:nvSpPr>
      <dsp:spPr>
        <a:xfrm rot="1457879">
          <a:off x="4433949" y="2633820"/>
          <a:ext cx="594625" cy="21203"/>
        </a:xfrm>
        <a:custGeom>
          <a:avLst/>
          <a:gdLst/>
          <a:ahLst/>
          <a:cxnLst/>
          <a:rect l="0" t="0" r="0" b="0"/>
          <a:pathLst>
            <a:path>
              <a:moveTo>
                <a:pt x="0" y="10601"/>
              </a:moveTo>
              <a:lnTo>
                <a:pt x="594625"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16397" y="2629557"/>
        <a:ext cx="29731" cy="29731"/>
      </dsp:txXfrm>
    </dsp:sp>
    <dsp:sp modelId="{5A589317-843B-4667-8071-9C0C66E14501}">
      <dsp:nvSpPr>
        <dsp:cNvPr id="0" name=""/>
        <dsp:cNvSpPr/>
      </dsp:nvSpPr>
      <dsp:spPr>
        <a:xfrm>
          <a:off x="5002239" y="2428041"/>
          <a:ext cx="1354881"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Patient education / empowerment</a:t>
          </a:r>
        </a:p>
      </dsp:txBody>
      <dsp:txXfrm>
        <a:off x="5022081" y="2447883"/>
        <a:ext cx="1315197" cy="637756"/>
      </dsp:txXfrm>
    </dsp:sp>
    <dsp:sp modelId="{D67EEAA0-64D4-4572-9F22-6D37EA91A605}">
      <dsp:nvSpPr>
        <dsp:cNvPr id="0" name=""/>
        <dsp:cNvSpPr/>
      </dsp:nvSpPr>
      <dsp:spPr>
        <a:xfrm rot="66641">
          <a:off x="6357069" y="2761413"/>
          <a:ext cx="542054" cy="21203"/>
        </a:xfrm>
        <a:custGeom>
          <a:avLst/>
          <a:gdLst/>
          <a:ahLst/>
          <a:cxnLst/>
          <a:rect l="0" t="0" r="0" b="0"/>
          <a:pathLst>
            <a:path>
              <a:moveTo>
                <a:pt x="0" y="10601"/>
              </a:moveTo>
              <a:lnTo>
                <a:pt x="542054"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6614545" y="2758463"/>
        <a:ext cx="27102" cy="27102"/>
      </dsp:txXfrm>
    </dsp:sp>
    <dsp:sp modelId="{ECFFC728-7B00-45B3-831F-2D1965833B83}">
      <dsp:nvSpPr>
        <dsp:cNvPr id="0" name=""/>
        <dsp:cNvSpPr/>
      </dsp:nvSpPr>
      <dsp:spPr>
        <a:xfrm>
          <a:off x="6899073" y="2438548"/>
          <a:ext cx="2965293"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Pulmonary rehabilitation / inhaler technique and adherence / personal care plans</a:t>
          </a:r>
        </a:p>
      </dsp:txBody>
      <dsp:txXfrm>
        <a:off x="6918915" y="2458390"/>
        <a:ext cx="2925609" cy="637756"/>
      </dsp:txXfrm>
    </dsp:sp>
    <dsp:sp modelId="{C3679792-6780-481A-926E-EA63C8BFC4BC}">
      <dsp:nvSpPr>
        <dsp:cNvPr id="0" name=""/>
        <dsp:cNvSpPr/>
      </dsp:nvSpPr>
      <dsp:spPr>
        <a:xfrm rot="3666060">
          <a:off x="2273711" y="3821124"/>
          <a:ext cx="1121434" cy="21203"/>
        </a:xfrm>
        <a:custGeom>
          <a:avLst/>
          <a:gdLst/>
          <a:ahLst/>
          <a:cxnLst/>
          <a:rect l="0" t="0" r="0" b="0"/>
          <a:pathLst>
            <a:path>
              <a:moveTo>
                <a:pt x="0" y="10601"/>
              </a:moveTo>
              <a:lnTo>
                <a:pt x="1121434" y="1060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06392" y="3803690"/>
        <a:ext cx="56071" cy="56071"/>
      </dsp:txXfrm>
    </dsp:sp>
    <dsp:sp modelId="{CBF4DAEB-8705-4531-889C-5B6ADCD98F0C}">
      <dsp:nvSpPr>
        <dsp:cNvPr id="0" name=""/>
        <dsp:cNvSpPr/>
      </dsp:nvSpPr>
      <dsp:spPr>
        <a:xfrm>
          <a:off x="3105405" y="3740687"/>
          <a:ext cx="1354881" cy="116386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Improve the efficiency of healthcare</a:t>
          </a:r>
        </a:p>
      </dsp:txBody>
      <dsp:txXfrm>
        <a:off x="3139493" y="3774775"/>
        <a:ext cx="1286705" cy="1095687"/>
      </dsp:txXfrm>
    </dsp:sp>
    <dsp:sp modelId="{77F087A2-63B2-4626-A8C9-5B6EAEDD33D4}">
      <dsp:nvSpPr>
        <dsp:cNvPr id="0" name=""/>
        <dsp:cNvSpPr/>
      </dsp:nvSpPr>
      <dsp:spPr>
        <a:xfrm rot="18313675">
          <a:off x="4261495" y="3928281"/>
          <a:ext cx="939535" cy="21203"/>
        </a:xfrm>
        <a:custGeom>
          <a:avLst/>
          <a:gdLst/>
          <a:ahLst/>
          <a:cxnLst/>
          <a:rect l="0" t="0" r="0" b="0"/>
          <a:pathLst>
            <a:path>
              <a:moveTo>
                <a:pt x="0" y="10601"/>
              </a:moveTo>
              <a:lnTo>
                <a:pt x="939535"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07774" y="3915394"/>
        <a:ext cx="46976" cy="46976"/>
      </dsp:txXfrm>
    </dsp:sp>
    <dsp:sp modelId="{FB040DB2-CE3F-469D-9FAD-27A2396BB82C}">
      <dsp:nvSpPr>
        <dsp:cNvPr id="0" name=""/>
        <dsp:cNvSpPr/>
      </dsp:nvSpPr>
      <dsp:spPr>
        <a:xfrm>
          <a:off x="5002239" y="3216426"/>
          <a:ext cx="1354881"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Lean effective pathways</a:t>
          </a:r>
        </a:p>
      </dsp:txBody>
      <dsp:txXfrm>
        <a:off x="5022081" y="3236268"/>
        <a:ext cx="1315197" cy="637756"/>
      </dsp:txXfrm>
    </dsp:sp>
    <dsp:sp modelId="{CC96D2A8-3C47-4063-AA4A-1D4248AA2F52}">
      <dsp:nvSpPr>
        <dsp:cNvPr id="0" name=""/>
        <dsp:cNvSpPr/>
      </dsp:nvSpPr>
      <dsp:spPr>
        <a:xfrm rot="21533144">
          <a:off x="6357069" y="3539274"/>
          <a:ext cx="542055" cy="21203"/>
        </a:xfrm>
        <a:custGeom>
          <a:avLst/>
          <a:gdLst/>
          <a:ahLst/>
          <a:cxnLst/>
          <a:rect l="0" t="0" r="0" b="0"/>
          <a:pathLst>
            <a:path>
              <a:moveTo>
                <a:pt x="0" y="10601"/>
              </a:moveTo>
              <a:lnTo>
                <a:pt x="542055"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6614545" y="3536325"/>
        <a:ext cx="27102" cy="27102"/>
      </dsp:txXfrm>
    </dsp:sp>
    <dsp:sp modelId="{34CB7DE7-0ACA-4712-B256-AE6FDF8BAF46}">
      <dsp:nvSpPr>
        <dsp:cNvPr id="0" name=""/>
        <dsp:cNvSpPr/>
      </dsp:nvSpPr>
      <dsp:spPr>
        <a:xfrm>
          <a:off x="6899073" y="3205885"/>
          <a:ext cx="2965293"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Integrated care planning, respiratory nurse community outreach, rescue packs</a:t>
          </a:r>
        </a:p>
      </dsp:txBody>
      <dsp:txXfrm>
        <a:off x="6918915" y="3225727"/>
        <a:ext cx="2925609" cy="637756"/>
      </dsp:txXfrm>
    </dsp:sp>
    <dsp:sp modelId="{A529DA16-BDE5-42ED-B142-099F4775D626}">
      <dsp:nvSpPr>
        <dsp:cNvPr id="0" name=""/>
        <dsp:cNvSpPr/>
      </dsp:nvSpPr>
      <dsp:spPr>
        <a:xfrm>
          <a:off x="4460286" y="4312017"/>
          <a:ext cx="541952" cy="21203"/>
        </a:xfrm>
        <a:custGeom>
          <a:avLst/>
          <a:gdLst/>
          <a:ahLst/>
          <a:cxnLst/>
          <a:rect l="0" t="0" r="0" b="0"/>
          <a:pathLst>
            <a:path>
              <a:moveTo>
                <a:pt x="0" y="10601"/>
              </a:moveTo>
              <a:lnTo>
                <a:pt x="541952"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17713" y="4309070"/>
        <a:ext cx="27097" cy="27097"/>
      </dsp:txXfrm>
    </dsp:sp>
    <dsp:sp modelId="{57986660-3163-4144-9CE7-FA24C8176857}">
      <dsp:nvSpPr>
        <dsp:cNvPr id="0" name=""/>
        <dsp:cNvSpPr/>
      </dsp:nvSpPr>
      <dsp:spPr>
        <a:xfrm>
          <a:off x="5002239" y="3983899"/>
          <a:ext cx="1354881"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Lower impact swaps</a:t>
          </a:r>
        </a:p>
      </dsp:txBody>
      <dsp:txXfrm>
        <a:off x="5022081" y="4003741"/>
        <a:ext cx="1315197" cy="637756"/>
      </dsp:txXfrm>
    </dsp:sp>
    <dsp:sp modelId="{9DD471BB-60DF-48DC-899C-1B834B06C3FA}">
      <dsp:nvSpPr>
        <dsp:cNvPr id="0" name=""/>
        <dsp:cNvSpPr/>
      </dsp:nvSpPr>
      <dsp:spPr>
        <a:xfrm>
          <a:off x="6357120" y="4312017"/>
          <a:ext cx="541952" cy="21203"/>
        </a:xfrm>
        <a:custGeom>
          <a:avLst/>
          <a:gdLst/>
          <a:ahLst/>
          <a:cxnLst/>
          <a:rect l="0" t="0" r="0" b="0"/>
          <a:pathLst>
            <a:path>
              <a:moveTo>
                <a:pt x="0" y="10601"/>
              </a:moveTo>
              <a:lnTo>
                <a:pt x="541952"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6614547" y="4309070"/>
        <a:ext cx="27097" cy="27097"/>
      </dsp:txXfrm>
    </dsp:sp>
    <dsp:sp modelId="{73C03C71-E2F3-4348-B7EB-A64579440E9A}">
      <dsp:nvSpPr>
        <dsp:cNvPr id="0" name=""/>
        <dsp:cNvSpPr/>
      </dsp:nvSpPr>
      <dsp:spPr>
        <a:xfrm>
          <a:off x="6899073" y="3983899"/>
          <a:ext cx="2965293"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Low dose / HFC-free inhalers, DPI prescribing, inhaler recycling, spacers</a:t>
          </a:r>
        </a:p>
      </dsp:txBody>
      <dsp:txXfrm>
        <a:off x="6918915" y="4003741"/>
        <a:ext cx="2925609" cy="637756"/>
      </dsp:txXfrm>
    </dsp:sp>
    <dsp:sp modelId="{308A88D3-58E5-4913-B131-95B415812C54}">
      <dsp:nvSpPr>
        <dsp:cNvPr id="0" name=""/>
        <dsp:cNvSpPr/>
      </dsp:nvSpPr>
      <dsp:spPr>
        <a:xfrm rot="3310531">
          <a:off x="4256751" y="4701546"/>
          <a:ext cx="949021" cy="21203"/>
        </a:xfrm>
        <a:custGeom>
          <a:avLst/>
          <a:gdLst/>
          <a:ahLst/>
          <a:cxnLst/>
          <a:rect l="0" t="0" r="0" b="0"/>
          <a:pathLst>
            <a:path>
              <a:moveTo>
                <a:pt x="0" y="10601"/>
              </a:moveTo>
              <a:lnTo>
                <a:pt x="949021"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07537" y="4688422"/>
        <a:ext cx="47451" cy="47451"/>
      </dsp:txXfrm>
    </dsp:sp>
    <dsp:sp modelId="{F1807531-975B-4D1D-B903-AE8202A246FA}">
      <dsp:nvSpPr>
        <dsp:cNvPr id="0" name=""/>
        <dsp:cNvSpPr/>
      </dsp:nvSpPr>
      <dsp:spPr>
        <a:xfrm>
          <a:off x="5002239" y="4762955"/>
          <a:ext cx="1354881"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Operational resource use</a:t>
          </a:r>
        </a:p>
      </dsp:txBody>
      <dsp:txXfrm>
        <a:off x="5022081" y="4782797"/>
        <a:ext cx="1315197" cy="637756"/>
      </dsp:txXfrm>
    </dsp:sp>
    <dsp:sp modelId="{D1D54D50-8578-4AEE-9F99-2599DF53BB6A}">
      <dsp:nvSpPr>
        <dsp:cNvPr id="0" name=""/>
        <dsp:cNvSpPr/>
      </dsp:nvSpPr>
      <dsp:spPr>
        <a:xfrm>
          <a:off x="6357120" y="5091074"/>
          <a:ext cx="541952" cy="21203"/>
        </a:xfrm>
        <a:custGeom>
          <a:avLst/>
          <a:gdLst/>
          <a:ahLst/>
          <a:cxnLst/>
          <a:rect l="0" t="0" r="0" b="0"/>
          <a:pathLst>
            <a:path>
              <a:moveTo>
                <a:pt x="0" y="10601"/>
              </a:moveTo>
              <a:lnTo>
                <a:pt x="541952" y="1060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
            <a:lnSpc>
              <a:spcPct val="90000"/>
            </a:lnSpc>
            <a:spcBef>
              <a:spcPct val="0"/>
            </a:spcBef>
            <a:spcAft>
              <a:spcPct val="35000"/>
            </a:spcAft>
            <a:buNone/>
          </a:pPr>
          <a:endParaRPr lang="en-US" sz="100" kern="1200"/>
        </a:p>
      </dsp:txBody>
      <dsp:txXfrm>
        <a:off x="6614547" y="5088127"/>
        <a:ext cx="27097" cy="27097"/>
      </dsp:txXfrm>
    </dsp:sp>
    <dsp:sp modelId="{004932EF-1257-4D04-8BC9-227B1B64784E}">
      <dsp:nvSpPr>
        <dsp:cNvPr id="0" name=""/>
        <dsp:cNvSpPr/>
      </dsp:nvSpPr>
      <dsp:spPr>
        <a:xfrm>
          <a:off x="6899073" y="4762955"/>
          <a:ext cx="2965293" cy="67744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a:ea typeface="+mn-ea"/>
              <a:cs typeface="+mn-cs"/>
            </a:rPr>
            <a:t>Access to telehealth, appointment reminders, electronic prescribing</a:t>
          </a:r>
        </a:p>
      </dsp:txBody>
      <dsp:txXfrm>
        <a:off x="6918915" y="4782797"/>
        <a:ext cx="2925609" cy="637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4EC0F-C42B-45E3-8663-C1815A09FCB6}">
      <dsp:nvSpPr>
        <dsp:cNvPr id="0" name=""/>
        <dsp:cNvSpPr/>
      </dsp:nvSpPr>
      <dsp:spPr>
        <a:xfrm rot="16200000">
          <a:off x="1541065" y="-1541065"/>
          <a:ext cx="2175669" cy="5257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1">
          <a:noAutofit/>
        </a:bodyPr>
        <a:lstStyle/>
        <a:p>
          <a:pPr marL="0" lvl="0" indent="0" algn="ctr" defTabSz="1200150">
            <a:lnSpc>
              <a:spcPct val="90000"/>
            </a:lnSpc>
            <a:spcBef>
              <a:spcPct val="0"/>
            </a:spcBef>
            <a:spcAft>
              <a:spcPct val="35000"/>
            </a:spcAft>
            <a:buNone/>
          </a:pPr>
          <a:r>
            <a:rPr lang="en-GB" sz="2700" b="1" kern="1200" dirty="0"/>
            <a:t>Right diagnosis</a:t>
          </a:r>
        </a:p>
      </dsp:txBody>
      <dsp:txXfrm rot="5400000">
        <a:off x="0" y="0"/>
        <a:ext cx="5257800" cy="1631751"/>
      </dsp:txXfrm>
    </dsp:sp>
    <dsp:sp modelId="{E9F7720A-CA3A-44FA-856E-2E48EA8E630B}">
      <dsp:nvSpPr>
        <dsp:cNvPr id="0" name=""/>
        <dsp:cNvSpPr/>
      </dsp:nvSpPr>
      <dsp:spPr>
        <a:xfrm>
          <a:off x="5257800" y="0"/>
          <a:ext cx="5257800" cy="2175669"/>
        </a:xfrm>
        <a:prstGeom prst="round1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1">
          <a:noAutofit/>
        </a:bodyPr>
        <a:lstStyle/>
        <a:p>
          <a:pPr marL="0" lvl="0" indent="0" algn="ctr" defTabSz="1200150">
            <a:lnSpc>
              <a:spcPct val="90000"/>
            </a:lnSpc>
            <a:spcBef>
              <a:spcPct val="0"/>
            </a:spcBef>
            <a:spcAft>
              <a:spcPct val="35000"/>
            </a:spcAft>
            <a:buNone/>
          </a:pPr>
          <a:r>
            <a:rPr lang="en-GB" sz="2700" b="1" kern="1200" dirty="0"/>
            <a:t>Right drug</a:t>
          </a:r>
        </a:p>
      </dsp:txBody>
      <dsp:txXfrm>
        <a:off x="5257800" y="0"/>
        <a:ext cx="5257800" cy="1631751"/>
      </dsp:txXfrm>
    </dsp:sp>
    <dsp:sp modelId="{43083E9F-37EF-48DF-B713-041B714426C7}">
      <dsp:nvSpPr>
        <dsp:cNvPr id="0" name=""/>
        <dsp:cNvSpPr/>
      </dsp:nvSpPr>
      <dsp:spPr>
        <a:xfrm rot="10800000">
          <a:off x="0" y="2175669"/>
          <a:ext cx="5257800" cy="2175669"/>
        </a:xfrm>
        <a:prstGeom prst="round1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1">
          <a:noAutofit/>
        </a:bodyPr>
        <a:lstStyle/>
        <a:p>
          <a:pPr marL="0" lvl="0" indent="0" algn="ctr" defTabSz="1200150">
            <a:lnSpc>
              <a:spcPct val="90000"/>
            </a:lnSpc>
            <a:spcBef>
              <a:spcPct val="0"/>
            </a:spcBef>
            <a:spcAft>
              <a:spcPct val="35000"/>
            </a:spcAft>
            <a:buNone/>
          </a:pPr>
          <a:r>
            <a:rPr lang="en-GB" sz="2700" b="1" kern="1200" dirty="0"/>
            <a:t>Right device</a:t>
          </a:r>
        </a:p>
      </dsp:txBody>
      <dsp:txXfrm rot="10800000">
        <a:off x="0" y="2719586"/>
        <a:ext cx="5257800" cy="1631751"/>
      </dsp:txXfrm>
    </dsp:sp>
    <dsp:sp modelId="{41CBDD7D-F1DC-4A3A-A4F1-F1145199FB8D}">
      <dsp:nvSpPr>
        <dsp:cNvPr id="0" name=""/>
        <dsp:cNvSpPr/>
      </dsp:nvSpPr>
      <dsp:spPr>
        <a:xfrm rot="5400000">
          <a:off x="6798865" y="634603"/>
          <a:ext cx="2175669" cy="5257800"/>
        </a:xfrm>
        <a:prstGeom prst="round1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1">
          <a:noAutofit/>
        </a:bodyPr>
        <a:lstStyle/>
        <a:p>
          <a:pPr marL="0" lvl="0" indent="0" algn="ctr" defTabSz="1200150">
            <a:lnSpc>
              <a:spcPct val="90000"/>
            </a:lnSpc>
            <a:spcBef>
              <a:spcPct val="0"/>
            </a:spcBef>
            <a:spcAft>
              <a:spcPct val="35000"/>
            </a:spcAft>
            <a:buNone/>
          </a:pPr>
          <a:r>
            <a:rPr lang="en-GB" sz="2700" b="1" kern="1200" dirty="0"/>
            <a:t>Right disposal</a:t>
          </a:r>
        </a:p>
      </dsp:txBody>
      <dsp:txXfrm rot="-5400000">
        <a:off x="5257800" y="2719586"/>
        <a:ext cx="5257800" cy="1631751"/>
      </dsp:txXfrm>
    </dsp:sp>
    <dsp:sp modelId="{E9487616-EE7E-44E2-B0B8-EDC508D8ED88}">
      <dsp:nvSpPr>
        <dsp:cNvPr id="0" name=""/>
        <dsp:cNvSpPr/>
      </dsp:nvSpPr>
      <dsp:spPr>
        <a:xfrm>
          <a:off x="3680460" y="1631751"/>
          <a:ext cx="3154680" cy="1087834"/>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Better care, </a:t>
          </a:r>
          <a:br>
            <a:rPr lang="en-GB" sz="2700" kern="1200" dirty="0"/>
          </a:br>
          <a:r>
            <a:rPr lang="en-GB" sz="2700" kern="1200" dirty="0"/>
            <a:t>greener care</a:t>
          </a:r>
        </a:p>
      </dsp:txBody>
      <dsp:txXfrm>
        <a:off x="3733564" y="1684855"/>
        <a:ext cx="3048472" cy="9816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CA9E-33DE-4179-A205-EF459BB1514B}">
      <dsp:nvSpPr>
        <dsp:cNvPr id="0" name=""/>
        <dsp:cNvSpPr/>
      </dsp:nvSpPr>
      <dsp:spPr>
        <a:xfrm>
          <a:off x="4353" y="395196"/>
          <a:ext cx="3737505" cy="18874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GB" sz="2800" kern="1200" dirty="0"/>
            <a:t>Presentation</a:t>
          </a:r>
        </a:p>
        <a:p>
          <a:pPr marL="0" lvl="0" indent="0" algn="l" defTabSz="1244600">
            <a:lnSpc>
              <a:spcPct val="90000"/>
            </a:lnSpc>
            <a:spcBef>
              <a:spcPct val="0"/>
            </a:spcBef>
            <a:spcAft>
              <a:spcPct val="35000"/>
            </a:spcAft>
            <a:buNone/>
          </a:pPr>
          <a:r>
            <a:rPr lang="en-GB" sz="2800" kern="1200" dirty="0"/>
            <a:t>Dr Frances Mortimer</a:t>
          </a:r>
        </a:p>
      </dsp:txBody>
      <dsp:txXfrm>
        <a:off x="4353" y="395196"/>
        <a:ext cx="3737505" cy="1258295"/>
      </dsp:txXfrm>
    </dsp:sp>
    <dsp:sp modelId="{370A7434-3A5D-47CD-AD1C-AAE4F2B3050A}">
      <dsp:nvSpPr>
        <dsp:cNvPr id="0" name=""/>
        <dsp:cNvSpPr/>
      </dsp:nvSpPr>
      <dsp:spPr>
        <a:xfrm>
          <a:off x="769866" y="1653491"/>
          <a:ext cx="3737505" cy="23026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Optimising respiratory care</a:t>
          </a:r>
        </a:p>
        <a:p>
          <a:pPr marL="285750" lvl="1" indent="-285750" algn="l" defTabSz="1244600">
            <a:lnSpc>
              <a:spcPct val="90000"/>
            </a:lnSpc>
            <a:spcBef>
              <a:spcPct val="0"/>
            </a:spcBef>
            <a:spcAft>
              <a:spcPct val="15000"/>
            </a:spcAft>
            <a:buChar char="•"/>
          </a:pPr>
          <a:r>
            <a:rPr lang="en-GB" sz="2800" kern="1200" dirty="0"/>
            <a:t>Inhalers and the environment</a:t>
          </a:r>
        </a:p>
      </dsp:txBody>
      <dsp:txXfrm>
        <a:off x="837308" y="1720933"/>
        <a:ext cx="3602621" cy="2167766"/>
      </dsp:txXfrm>
    </dsp:sp>
    <dsp:sp modelId="{F3508110-E752-4989-86A6-34F630CD1DFA}">
      <dsp:nvSpPr>
        <dsp:cNvPr id="0" name=""/>
        <dsp:cNvSpPr/>
      </dsp:nvSpPr>
      <dsp:spPr>
        <a:xfrm>
          <a:off x="4308451" y="559078"/>
          <a:ext cx="1201175" cy="93053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4308451" y="745184"/>
        <a:ext cx="922016" cy="558318"/>
      </dsp:txXfrm>
    </dsp:sp>
    <dsp:sp modelId="{E8D145F1-BAAC-45AA-97DD-9D02634E2A11}">
      <dsp:nvSpPr>
        <dsp:cNvPr id="0" name=""/>
        <dsp:cNvSpPr/>
      </dsp:nvSpPr>
      <dsp:spPr>
        <a:xfrm>
          <a:off x="6008227" y="395196"/>
          <a:ext cx="3737505" cy="188744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GB" sz="2800" kern="1200" dirty="0"/>
            <a:t>Consolidation</a:t>
          </a:r>
        </a:p>
        <a:p>
          <a:pPr marL="0" lvl="0" indent="0" algn="l" defTabSz="1244600">
            <a:lnSpc>
              <a:spcPct val="90000"/>
            </a:lnSpc>
            <a:spcBef>
              <a:spcPct val="0"/>
            </a:spcBef>
            <a:spcAft>
              <a:spcPct val="35000"/>
            </a:spcAft>
            <a:buNone/>
          </a:pPr>
          <a:r>
            <a:rPr lang="en-GB" sz="2800" kern="1200" dirty="0"/>
            <a:t>Dr Kay Leedham-Green</a:t>
          </a:r>
        </a:p>
      </dsp:txBody>
      <dsp:txXfrm>
        <a:off x="6008227" y="395196"/>
        <a:ext cx="3737505" cy="1258295"/>
      </dsp:txXfrm>
    </dsp:sp>
    <dsp:sp modelId="{91C54252-F2BD-4152-9CCE-9C24ACA0EA92}">
      <dsp:nvSpPr>
        <dsp:cNvPr id="0" name=""/>
        <dsp:cNvSpPr/>
      </dsp:nvSpPr>
      <dsp:spPr>
        <a:xfrm>
          <a:off x="6773741" y="1653491"/>
          <a:ext cx="3737505" cy="23026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Self-test quiz</a:t>
          </a:r>
        </a:p>
        <a:p>
          <a:pPr marL="285750" lvl="1" indent="-285750" algn="l" defTabSz="1244600">
            <a:lnSpc>
              <a:spcPct val="90000"/>
            </a:lnSpc>
            <a:spcBef>
              <a:spcPct val="0"/>
            </a:spcBef>
            <a:spcAft>
              <a:spcPct val="15000"/>
            </a:spcAft>
            <a:buChar char="•"/>
          </a:pPr>
          <a:r>
            <a:rPr lang="en-GB" sz="2800" kern="1200" dirty="0"/>
            <a:t>Q&amp;A</a:t>
          </a:r>
        </a:p>
        <a:p>
          <a:pPr marL="285750" lvl="1" indent="-285750" algn="l" defTabSz="1244600">
            <a:lnSpc>
              <a:spcPct val="90000"/>
            </a:lnSpc>
            <a:spcBef>
              <a:spcPct val="0"/>
            </a:spcBef>
            <a:spcAft>
              <a:spcPct val="15000"/>
            </a:spcAft>
            <a:buChar char="•"/>
          </a:pPr>
          <a:r>
            <a:rPr lang="en-GB" sz="2800" kern="1200" dirty="0"/>
            <a:t>Case studies</a:t>
          </a:r>
        </a:p>
        <a:p>
          <a:pPr marL="285750" lvl="1" indent="-285750" algn="l" defTabSz="1244600">
            <a:lnSpc>
              <a:spcPct val="90000"/>
            </a:lnSpc>
            <a:spcBef>
              <a:spcPct val="0"/>
            </a:spcBef>
            <a:spcAft>
              <a:spcPct val="15000"/>
            </a:spcAft>
            <a:buChar char="•"/>
          </a:pPr>
          <a:r>
            <a:rPr lang="en-GB" sz="2800" kern="1200" dirty="0"/>
            <a:t>Discussion</a:t>
          </a:r>
        </a:p>
      </dsp:txBody>
      <dsp:txXfrm>
        <a:off x="6841183" y="1720933"/>
        <a:ext cx="3602621" cy="21677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F0B30-CB02-40F2-BBB5-643602707F70}"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B4616-C238-401C-8B65-237743C5E159}" type="slidenum">
              <a:rPr lang="en-GB" smtClean="0"/>
              <a:t>‹#›</a:t>
            </a:fld>
            <a:endParaRPr lang="en-GB"/>
          </a:p>
        </p:txBody>
      </p:sp>
    </p:spTree>
    <p:extLst>
      <p:ext uri="{BB962C8B-B14F-4D97-AF65-F5344CB8AC3E}">
        <p14:creationId xmlns:p14="http://schemas.microsoft.com/office/powerpoint/2010/main" val="268274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3390/su1312665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ature.com/npjpcr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scqipp.info/media/5719/295-inhaler-carbon-footprint-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1B4616-C238-401C-8B65-237743C5E159}" type="slidenum">
              <a:rPr lang="en-GB" smtClean="0"/>
              <a:t>2</a:t>
            </a:fld>
            <a:endParaRPr lang="en-GB"/>
          </a:p>
        </p:txBody>
      </p:sp>
    </p:spTree>
    <p:extLst>
      <p:ext uri="{BB962C8B-B14F-4D97-AF65-F5344CB8AC3E}">
        <p14:creationId xmlns:p14="http://schemas.microsoft.com/office/powerpoint/2010/main" val="648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US" sz="1200" kern="1200" dirty="0">
                <a:solidFill>
                  <a:schemeClr val="tx1"/>
                </a:solidFill>
                <a:effectLst/>
                <a:latin typeface="+mn-lt"/>
                <a:ea typeface="+mn-ea"/>
                <a:cs typeface="+mn-cs"/>
              </a:rPr>
              <a:t>could do with more references, and also a caveat that different carbon-</a:t>
            </a:r>
            <a:r>
              <a:rPr lang="en-US" sz="1200" kern="1200" dirty="0" err="1">
                <a:solidFill>
                  <a:schemeClr val="tx1"/>
                </a:solidFill>
                <a:effectLst/>
                <a:latin typeface="+mn-lt"/>
                <a:ea typeface="+mn-ea"/>
                <a:cs typeface="+mn-cs"/>
              </a:rPr>
              <a:t>footprinting</a:t>
            </a:r>
            <a:r>
              <a:rPr lang="en-US" sz="1200" kern="1200" dirty="0">
                <a:solidFill>
                  <a:schemeClr val="tx1"/>
                </a:solidFill>
                <a:effectLst/>
                <a:latin typeface="+mn-lt"/>
                <a:ea typeface="+mn-ea"/>
                <a:cs typeface="+mn-cs"/>
              </a:rPr>
              <a:t> analyses were used, so direct comparisons are not perfectly comparable.“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some refs: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eaLnBrk="1" fontAlgn="auto" latinLnBrk="0" hangingPunct="1"/>
            <a:r>
              <a:rPr lang="en-GB" sz="1200" b="1" i="0" u="none" strike="noStrike" kern="1200" dirty="0">
                <a:solidFill>
                  <a:schemeClr val="tx1"/>
                </a:solidFill>
                <a:effectLst/>
                <a:latin typeface="+mn-lt"/>
                <a:ea typeface="+mn-ea"/>
                <a:cs typeface="+mn-cs"/>
              </a:rPr>
              <a:t>Thorax 2021;76:A189-A190.</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Thorax 2020 ;Jan;75(1):82-84</a:t>
            </a:r>
          </a:p>
          <a:p>
            <a:pPr rtl="0" eaLnBrk="1" fontAlgn="auto" latinLnBrk="0" hangingPunct="1"/>
            <a:r>
              <a:rPr lang="en-GB" sz="1200" b="0" i="0" u="none" strike="noStrike" kern="1200" dirty="0">
                <a:solidFill>
                  <a:schemeClr val="tx1"/>
                </a:solidFill>
                <a:effectLst/>
                <a:latin typeface="+mn-lt"/>
                <a:ea typeface="+mn-ea"/>
                <a:cs typeface="+mn-cs"/>
              </a:rPr>
              <a:t>BMJ Open Respiratory Research 2020;7:e000571</a:t>
            </a:r>
          </a:p>
          <a:p>
            <a:pPr rtl="0" eaLnBrk="1" fontAlgn="t" latinLnBrk="0" hangingPunct="1"/>
            <a:r>
              <a:rPr lang="en-GB" sz="1200" b="0" i="0" u="none" strike="noStrike" kern="1200" dirty="0">
                <a:solidFill>
                  <a:schemeClr val="tx1"/>
                </a:solidFill>
                <a:effectLst/>
                <a:latin typeface="+mn-lt"/>
                <a:ea typeface="+mn-ea"/>
                <a:cs typeface="+mn-cs"/>
              </a:rPr>
              <a:t>Advances in Therapy volume 36, pages2487–2492(2019)</a:t>
            </a:r>
          </a:p>
          <a:p>
            <a:pPr rtl="0" eaLnBrk="1" fontAlgn="auto" latinLnBrk="0" hangingPunct="1"/>
            <a:r>
              <a:rPr lang="en-GB" sz="1200" b="1" i="0" u="none" strike="noStrike" kern="1200" dirty="0">
                <a:solidFill>
                  <a:schemeClr val="tx1"/>
                </a:solidFill>
                <a:effectLst/>
                <a:latin typeface="+mn-lt"/>
                <a:ea typeface="+mn-ea"/>
                <a:cs typeface="+mn-cs"/>
              </a:rPr>
              <a:t>Thorax 2020 ;Jan;75(1):82-84</a:t>
            </a:r>
            <a:endParaRPr lang="en-GB" sz="1200" b="0" i="0" u="none" strike="noStrike" kern="1200" dirty="0">
              <a:solidFill>
                <a:schemeClr val="tx1"/>
              </a:solidFill>
              <a:effectLst/>
              <a:latin typeface="+mn-lt"/>
              <a:ea typeface="+mn-ea"/>
              <a:cs typeface="+mn-cs"/>
            </a:endParaRPr>
          </a:p>
          <a:p>
            <a:pPr rtl="0" eaLnBrk="1" fontAlgn="auto" latinLnBrk="0" hangingPunct="1"/>
            <a:r>
              <a:rPr lang="en-GB" sz="1200" b="0" i="0" u="none" strike="noStrike" kern="1200" dirty="0">
                <a:solidFill>
                  <a:schemeClr val="tx1"/>
                </a:solidFill>
                <a:effectLst/>
                <a:latin typeface="+mn-lt"/>
                <a:ea typeface="+mn-ea"/>
                <a:cs typeface="+mn-cs"/>
              </a:rPr>
              <a:t>BMJ Open 2019;9:e028763</a:t>
            </a:r>
          </a:p>
          <a:p>
            <a:pPr rtl="0" eaLnBrk="1" fontAlgn="t" latinLnBrk="0" hangingPunct="1"/>
            <a:r>
              <a:rPr lang="en-GB" sz="1200" b="0" i="1" u="none" strike="noStrike" kern="1200" dirty="0" err="1">
                <a:solidFill>
                  <a:schemeClr val="tx1"/>
                </a:solidFill>
                <a:effectLst/>
                <a:latin typeface="+mn-lt"/>
                <a:ea typeface="+mn-ea"/>
                <a:cs typeface="+mn-cs"/>
              </a:rPr>
              <a:t>Eur</a:t>
            </a:r>
            <a:r>
              <a:rPr lang="en-GB" sz="1200" b="0" i="1" u="none" strike="noStrike" kern="1200" dirty="0">
                <a:solidFill>
                  <a:schemeClr val="tx1"/>
                </a:solidFill>
                <a:effectLst/>
                <a:latin typeface="+mn-lt"/>
                <a:ea typeface="+mn-ea"/>
                <a:cs typeface="+mn-cs"/>
              </a:rPr>
              <a:t> </a:t>
            </a:r>
            <a:r>
              <a:rPr lang="en-GB" sz="1200" b="0" i="1" u="none" strike="noStrike" kern="1200" dirty="0" err="1">
                <a:solidFill>
                  <a:schemeClr val="tx1"/>
                </a:solidFill>
                <a:effectLst/>
                <a:latin typeface="+mn-lt"/>
                <a:ea typeface="+mn-ea"/>
                <a:cs typeface="+mn-cs"/>
              </a:rPr>
              <a:t>Respir</a:t>
            </a:r>
            <a:r>
              <a:rPr lang="en-GB" sz="1200" b="0" i="1" u="none" strike="noStrike" kern="1200" dirty="0">
                <a:solidFill>
                  <a:schemeClr val="tx1"/>
                </a:solidFill>
                <a:effectLst/>
                <a:latin typeface="+mn-lt"/>
                <a:ea typeface="+mn-ea"/>
                <a:cs typeface="+mn-cs"/>
              </a:rPr>
              <a:t> J 2018;52:PA1021</a:t>
            </a:r>
            <a:endParaRPr lang="en-GB" sz="1200" b="0" i="0" u="none" strike="noStrike" kern="1200" dirty="0">
              <a:solidFill>
                <a:schemeClr val="tx1"/>
              </a:solidFill>
              <a:effectLst/>
              <a:latin typeface="+mn-lt"/>
              <a:ea typeface="+mn-ea"/>
              <a:cs typeface="+mn-cs"/>
            </a:endParaRPr>
          </a:p>
          <a:p>
            <a:pPr rtl="0" eaLnBrk="1" fontAlgn="auto" latinLnBrk="0" hangingPunct="1"/>
            <a:r>
              <a:rPr lang="en-GB" sz="1200" b="0" i="0" u="none" strike="noStrike" kern="1200" dirty="0">
                <a:solidFill>
                  <a:schemeClr val="tx1"/>
                </a:solidFill>
                <a:effectLst/>
                <a:latin typeface="+mn-lt"/>
                <a:ea typeface="+mn-ea"/>
                <a:cs typeface="+mn-cs"/>
              </a:rPr>
              <a:t>BMJ Open Respiratory Research 2020;7:e000571</a:t>
            </a:r>
          </a:p>
          <a:p>
            <a:pPr rtl="0" eaLnBrk="1" fontAlgn="auto" latinLnBrk="0" hangingPunct="1"/>
            <a:r>
              <a:rPr lang="en-GB" sz="1200" b="0" i="1" kern="1200" dirty="0">
                <a:solidFill>
                  <a:schemeClr val="tx1"/>
                </a:solidFill>
                <a:effectLst/>
                <a:latin typeface="+mn-lt"/>
                <a:ea typeface="+mn-ea"/>
                <a:cs typeface="+mn-cs"/>
              </a:rPr>
              <a:t>Sustainability</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2021</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13</a:t>
            </a:r>
            <a:r>
              <a:rPr lang="en-GB" sz="1200" b="0" i="0" kern="1200" dirty="0">
                <a:solidFill>
                  <a:schemeClr val="tx1"/>
                </a:solidFill>
                <a:effectLst/>
                <a:latin typeface="+mn-lt"/>
                <a:ea typeface="+mn-ea"/>
                <a:cs typeface="+mn-cs"/>
              </a:rPr>
              <a:t>(12), 6657; </a:t>
            </a:r>
            <a:r>
              <a:rPr lang="en-GB" sz="1200" b="1" i="0" u="none" strike="noStrike" kern="1200" dirty="0">
                <a:solidFill>
                  <a:schemeClr val="tx1"/>
                </a:solidFill>
                <a:effectLst/>
                <a:latin typeface="+mn-lt"/>
                <a:ea typeface="+mn-ea"/>
                <a:cs typeface="+mn-cs"/>
                <a:hlinkClick r:id="rId3"/>
              </a:rPr>
              <a:t>https://doi.org/10.3390/su13126657</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1B4616-C238-401C-8B65-237743C5E159}" type="slidenum">
              <a:rPr lang="en-GB" smtClean="0"/>
              <a:t>11</a:t>
            </a:fld>
            <a:endParaRPr lang="en-GB"/>
          </a:p>
        </p:txBody>
      </p:sp>
    </p:spTree>
    <p:extLst>
      <p:ext uri="{BB962C8B-B14F-4D97-AF65-F5344CB8AC3E}">
        <p14:creationId xmlns:p14="http://schemas.microsoft.com/office/powerpoint/2010/main" val="258904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Most European countries use dry powder inhalers preferentially to metered dose inhalers and have as good if not better asthma outcomes.</a:t>
            </a:r>
            <a:endParaRPr lang="en-GB" dirty="0"/>
          </a:p>
          <a:p>
            <a:endParaRPr lang="en-GB" dirty="0"/>
          </a:p>
        </p:txBody>
      </p:sp>
      <p:sp>
        <p:nvSpPr>
          <p:cNvPr id="4" name="Slide Number Placeholder 3"/>
          <p:cNvSpPr>
            <a:spLocks noGrp="1"/>
          </p:cNvSpPr>
          <p:nvPr>
            <p:ph type="sldNum" sz="quarter" idx="5"/>
          </p:nvPr>
        </p:nvSpPr>
        <p:spPr/>
        <p:txBody>
          <a:bodyPr/>
          <a:lstStyle/>
          <a:p>
            <a:fld id="{CE1B4616-C238-401C-8B65-237743C5E159}" type="slidenum">
              <a:rPr lang="en-GB" smtClean="0"/>
              <a:t>12</a:t>
            </a:fld>
            <a:endParaRPr lang="en-GB"/>
          </a:p>
        </p:txBody>
      </p:sp>
    </p:spTree>
    <p:extLst>
      <p:ext uri="{BB962C8B-B14F-4D97-AF65-F5344CB8AC3E}">
        <p14:creationId xmlns:p14="http://schemas.microsoft.com/office/powerpoint/2010/main" val="268199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very hard to argue that higher DPI use is associated with higher mortality.</a:t>
            </a:r>
          </a:p>
        </p:txBody>
      </p:sp>
      <p:sp>
        <p:nvSpPr>
          <p:cNvPr id="4" name="Slide Number Placeholder 3"/>
          <p:cNvSpPr>
            <a:spLocks noGrp="1"/>
          </p:cNvSpPr>
          <p:nvPr>
            <p:ph type="sldNum" sz="quarter" idx="5"/>
          </p:nvPr>
        </p:nvSpPr>
        <p:spPr/>
        <p:txBody>
          <a:bodyPr/>
          <a:lstStyle/>
          <a:p>
            <a:fld id="{CE1B4616-C238-401C-8B65-237743C5E159}" type="slidenum">
              <a:rPr lang="en-GB" smtClean="0"/>
              <a:t>13</a:t>
            </a:fld>
            <a:endParaRPr lang="en-GB"/>
          </a:p>
        </p:txBody>
      </p:sp>
    </p:spTree>
    <p:extLst>
      <p:ext uri="{BB962C8B-B14F-4D97-AF65-F5344CB8AC3E}">
        <p14:creationId xmlns:p14="http://schemas.microsoft.com/office/powerpoint/2010/main" val="397540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1B4616-C238-401C-8B65-237743C5E159}" type="slidenum">
              <a:rPr lang="en-GB" smtClean="0"/>
              <a:t>15</a:t>
            </a:fld>
            <a:endParaRPr lang="en-GB"/>
          </a:p>
        </p:txBody>
      </p:sp>
    </p:spTree>
    <p:extLst>
      <p:ext uri="{BB962C8B-B14F-4D97-AF65-F5344CB8AC3E}">
        <p14:creationId xmlns:p14="http://schemas.microsoft.com/office/powerpoint/2010/main" val="6431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Search out and review as a priority patients overusing SABA.</a:t>
            </a:r>
            <a:r>
              <a:rPr lang="en-GB" b="1" baseline="0" dirty="0"/>
              <a:t> Database searches for those using 6+ inhalers may be a good place to start. </a:t>
            </a:r>
            <a:r>
              <a:rPr lang="en-GB" baseline="0" dirty="0"/>
              <a:t>The mean number of SABAs used by patients overusing their SABAs is 6.5 per year. (</a:t>
            </a:r>
            <a:r>
              <a:rPr lang="en-GB" dirty="0"/>
              <a:t>Thorax 2021;76:A19.)</a:t>
            </a:r>
            <a:endParaRPr lang="en-GB" baseline="0" dirty="0"/>
          </a:p>
          <a:p>
            <a:endParaRPr lang="en-GB" dirty="0"/>
          </a:p>
          <a:p>
            <a:r>
              <a:rPr lang="en-GB" b="1" dirty="0"/>
              <a:t>Review diagnosis – not all that wheezes is asthma. </a:t>
            </a:r>
          </a:p>
          <a:p>
            <a:pPr lvl="1"/>
            <a:r>
              <a:rPr lang="en-GB" b="1" dirty="0"/>
              <a:t>Consider secondary care referral if diagnostic uncertainty or disease control remains poor</a:t>
            </a:r>
          </a:p>
          <a:p>
            <a:pPr lvl="1"/>
            <a:r>
              <a:rPr lang="en-GB" b="0" dirty="0"/>
              <a:t>Other conditions</a:t>
            </a:r>
            <a:r>
              <a:rPr lang="en-GB" b="0" baseline="0" dirty="0"/>
              <a:t> such as upper airway dysfunction and dysfunctional breathing can mimic or worsen asthma, but don’t respond to inhaled therapies.</a:t>
            </a:r>
            <a:endParaRPr lang="en-GB" b="0" dirty="0"/>
          </a:p>
          <a:p>
            <a:pPr lvl="1"/>
            <a:endParaRPr lang="en-GB" b="1" dirty="0"/>
          </a:p>
          <a:p>
            <a:pPr lvl="1"/>
            <a:endParaRPr lang="en-GB" b="1" dirty="0"/>
          </a:p>
          <a:p>
            <a:r>
              <a:rPr lang="en-GB" b="1" dirty="0"/>
              <a:t>Review treatment </a:t>
            </a:r>
          </a:p>
          <a:p>
            <a:pPr lvl="1"/>
            <a:r>
              <a:rPr lang="en-GB" b="1" dirty="0"/>
              <a:t>Inhaler technique</a:t>
            </a:r>
          </a:p>
          <a:p>
            <a:pPr lvl="1"/>
            <a:r>
              <a:rPr lang="en-GB" b="0" dirty="0"/>
              <a:t>For</a:t>
            </a:r>
            <a:r>
              <a:rPr lang="en-GB" b="0" baseline="0" dirty="0"/>
              <a:t> most asthma patients on SABAs and ICS we have near universal use of MDIs, but many patients have better technique or would prefer to use a DPI. The most common, important inhaler errors are failing to inhale and actuate at the same time with an MDI, and failing to breathe in hard enough with a DPI.</a:t>
            </a:r>
            <a:endParaRPr lang="en-GB" b="0" dirty="0"/>
          </a:p>
          <a:p>
            <a:pPr lvl="1"/>
            <a:r>
              <a:rPr lang="en-GB" b="1" dirty="0"/>
              <a:t>Explore attitudes to inhalers</a:t>
            </a:r>
          </a:p>
          <a:p>
            <a:pPr lvl="1"/>
            <a:r>
              <a:rPr lang="en-GB" b="0" dirty="0"/>
              <a:t>Does your patient understand that</a:t>
            </a:r>
            <a:r>
              <a:rPr lang="en-GB" b="0" baseline="0" dirty="0"/>
              <a:t> inhaled steroids are needed to control the disease, and that the blue inhaler is just for symptom control?</a:t>
            </a:r>
            <a:endParaRPr lang="en-GB" b="0" dirty="0"/>
          </a:p>
          <a:p>
            <a:pPr lvl="1"/>
            <a:r>
              <a:rPr lang="en-GB" b="1" dirty="0"/>
              <a:t>Escalate therapy according to guidelines</a:t>
            </a:r>
          </a:p>
          <a:p>
            <a:pPr lvl="1"/>
            <a:r>
              <a:rPr lang="en-GB" b="0" dirty="0"/>
              <a:t>If patient is needed oral steroids to control their asthma then they should be</a:t>
            </a:r>
            <a:r>
              <a:rPr lang="en-GB" b="0" baseline="0" dirty="0"/>
              <a:t> referred </a:t>
            </a:r>
            <a:r>
              <a:rPr lang="en-GB" b="0" dirty="0"/>
              <a:t>to secondary care. Newer</a:t>
            </a:r>
            <a:r>
              <a:rPr lang="en-GB" b="0" baseline="0" dirty="0"/>
              <a:t> biologic therapies can be very effective for some patients with allergic or eosinophilic asthma. </a:t>
            </a:r>
            <a:endParaRPr lang="en-GB" b="0" dirty="0"/>
          </a:p>
          <a:p>
            <a:pPr lvl="1"/>
            <a:r>
              <a:rPr lang="en-GB" b="1" dirty="0"/>
              <a:t>Consider single inhaler maintenance and reliever therapy (recommended in BTS, NICE and GINA guidelines, usually involves a DPI)</a:t>
            </a:r>
          </a:p>
          <a:p>
            <a:pPr lvl="1"/>
            <a:r>
              <a:rPr lang="en-GB" b="0" dirty="0"/>
              <a:t>This strategy has the potential</a:t>
            </a:r>
            <a:r>
              <a:rPr lang="en-GB" b="0" baseline="0" dirty="0"/>
              <a:t> to simplify therapy for the patient, improve disease control, reduce the risk of severe exacerbations, reduce overall steroid burden, and reduce  carbon footprint. Most licensed MART inhalers are DPIs which have a far smaller carbon footprint than MDIs.</a:t>
            </a:r>
          </a:p>
          <a:p>
            <a:pPr lvl="1"/>
            <a:endParaRPr lang="en-GB" b="0" dirty="0"/>
          </a:p>
          <a:p>
            <a:pPr lvl="1"/>
            <a:r>
              <a:rPr lang="en-GB" sz="1200" b="0" i="1" u="none" strike="noStrike" kern="1200" dirty="0" err="1">
                <a:solidFill>
                  <a:schemeClr val="tx1"/>
                </a:solidFill>
                <a:effectLst/>
                <a:latin typeface="+mn-lt"/>
                <a:ea typeface="+mn-ea"/>
                <a:cs typeface="+mn-cs"/>
                <a:hlinkClick r:id="rId3"/>
              </a:rPr>
              <a:t>npj</a:t>
            </a:r>
            <a:r>
              <a:rPr lang="en-GB" sz="1200" b="0" i="1" u="none" strike="noStrike" kern="1200" dirty="0">
                <a:solidFill>
                  <a:schemeClr val="tx1"/>
                </a:solidFill>
                <a:effectLst/>
                <a:latin typeface="+mn-lt"/>
                <a:ea typeface="+mn-ea"/>
                <a:cs typeface="+mn-cs"/>
                <a:hlinkClick r:id="rId3"/>
              </a:rPr>
              <a:t> Primary Care Respiratory Medicine</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volume 30</a:t>
            </a:r>
            <a:r>
              <a:rPr lang="en-GB" sz="1200" b="0" i="0" kern="1200" dirty="0">
                <a:solidFill>
                  <a:schemeClr val="tx1"/>
                </a:solidFill>
                <a:effectLst/>
                <a:latin typeface="+mn-lt"/>
                <a:ea typeface="+mn-ea"/>
                <a:cs typeface="+mn-cs"/>
              </a:rPr>
              <a:t>, Article number: 25 (2020) </a:t>
            </a:r>
            <a:endParaRPr lang="en-GB" b="1" dirty="0"/>
          </a:p>
          <a:p>
            <a:endParaRPr lang="en-GB" b="1" dirty="0"/>
          </a:p>
        </p:txBody>
      </p:sp>
      <p:sp>
        <p:nvSpPr>
          <p:cNvPr id="4" name="Slide Number Placeholder 3"/>
          <p:cNvSpPr>
            <a:spLocks noGrp="1"/>
          </p:cNvSpPr>
          <p:nvPr>
            <p:ph type="sldNum" sz="quarter" idx="10"/>
          </p:nvPr>
        </p:nvSpPr>
        <p:spPr/>
        <p:txBody>
          <a:bodyPr/>
          <a:lstStyle/>
          <a:p>
            <a:fld id="{CE1B4616-C238-401C-8B65-237743C5E159}" type="slidenum">
              <a:rPr lang="en-GB" smtClean="0"/>
              <a:t>16</a:t>
            </a:fld>
            <a:endParaRPr lang="en-GB"/>
          </a:p>
        </p:txBody>
      </p:sp>
    </p:spTree>
    <p:extLst>
      <p:ext uri="{BB962C8B-B14F-4D97-AF65-F5344CB8AC3E}">
        <p14:creationId xmlns:p14="http://schemas.microsoft.com/office/powerpoint/2010/main" val="173128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Randomised</a:t>
            </a:r>
            <a:r>
              <a:rPr lang="en-GB" baseline="0" dirty="0"/>
              <a:t> controlled trials repeatedly demonstrate no difference in efficacy between MDIs and DPIs, but in real-world use the patients we see are very different to the carefully selected, highly motivated patients in clinical trials, and it seems very likely in the real world that there will be differences in effectiveness between inhaler types.</a:t>
            </a:r>
          </a:p>
          <a:p>
            <a:endParaRPr lang="en-GB" baseline="0" dirty="0"/>
          </a:p>
          <a:p>
            <a:r>
              <a:rPr lang="en-GB" baseline="0" dirty="0"/>
              <a:t>This is by no means an exhaustive list, but for me these are the most significant real world asthma studies relevant to the UK demonstrating differences between MDIs and DPIs.  The study on the right is a retrospective observational study comparing </a:t>
            </a:r>
            <a:r>
              <a:rPr lang="en-GB" baseline="0" dirty="0" err="1"/>
              <a:t>seretide</a:t>
            </a:r>
            <a:r>
              <a:rPr lang="en-GB" baseline="0" dirty="0"/>
              <a:t> </a:t>
            </a:r>
            <a:r>
              <a:rPr lang="en-GB" baseline="0" dirty="0" err="1"/>
              <a:t>evohaler</a:t>
            </a:r>
            <a:r>
              <a:rPr lang="en-GB" baseline="0" dirty="0"/>
              <a:t> and </a:t>
            </a:r>
            <a:r>
              <a:rPr lang="en-GB" baseline="0" dirty="0" err="1"/>
              <a:t>seretide</a:t>
            </a:r>
            <a:r>
              <a:rPr lang="en-GB" baseline="0" dirty="0"/>
              <a:t> </a:t>
            </a:r>
            <a:r>
              <a:rPr lang="en-GB" baseline="0" dirty="0" err="1"/>
              <a:t>accuhaler</a:t>
            </a:r>
            <a:r>
              <a:rPr lang="en-GB" baseline="0" dirty="0"/>
              <a:t> and those patients on </a:t>
            </a:r>
            <a:r>
              <a:rPr lang="en-GB" baseline="0" dirty="0" err="1"/>
              <a:t>evohaler</a:t>
            </a:r>
            <a:r>
              <a:rPr lang="en-GB" baseline="0" dirty="0"/>
              <a:t> MDI tended to do better. On the left first we have a matched cohort study of patients switched to DPI </a:t>
            </a:r>
            <a:r>
              <a:rPr lang="en-GB" baseline="0" dirty="0" err="1"/>
              <a:t>Easyhaler</a:t>
            </a:r>
            <a:r>
              <a:rPr lang="en-GB" baseline="0" dirty="0"/>
              <a:t> showing those patients had fewer exacerbations and better asthma control. Probably you’re all familiar with the </a:t>
            </a:r>
            <a:r>
              <a:rPr lang="en-GB" baseline="0" dirty="0" err="1"/>
              <a:t>salford</a:t>
            </a:r>
            <a:r>
              <a:rPr lang="en-GB" baseline="0" dirty="0"/>
              <a:t> lung study of once daily DPI asthma treatment vs usual care. This not only improved asthma control, it reduced over-reliance on reliever SABA inhalers and those randomised to the DPI had overall a 120kg lower carbon footprint. The final study is perhaps the biggest study using </a:t>
            </a:r>
            <a:r>
              <a:rPr lang="en-GB" baseline="0" dirty="0" err="1"/>
              <a:t>Gpreserach</a:t>
            </a:r>
            <a:r>
              <a:rPr lang="en-GB" baseline="0" dirty="0"/>
              <a:t> database looking at over 50,000 patients. </a:t>
            </a:r>
            <a:endParaRPr lang="en-GB" dirty="0"/>
          </a:p>
        </p:txBody>
      </p:sp>
      <p:sp>
        <p:nvSpPr>
          <p:cNvPr id="4" name="Slide Number Placeholder 3"/>
          <p:cNvSpPr>
            <a:spLocks noGrp="1"/>
          </p:cNvSpPr>
          <p:nvPr>
            <p:ph type="sldNum" sz="quarter" idx="10"/>
          </p:nvPr>
        </p:nvSpPr>
        <p:spPr/>
        <p:txBody>
          <a:bodyPr/>
          <a:lstStyle/>
          <a:p>
            <a:fld id="{62FA6286-C366-471A-A943-D63ABE7D23CC}" type="slidenum">
              <a:rPr lang="en-GB" smtClean="0"/>
              <a:t>17</a:t>
            </a:fld>
            <a:endParaRPr lang="en-GB"/>
          </a:p>
        </p:txBody>
      </p:sp>
    </p:spTree>
    <p:extLst>
      <p:ext uri="{BB962C8B-B14F-4D97-AF65-F5344CB8AC3E}">
        <p14:creationId xmlns:p14="http://schemas.microsoft.com/office/powerpoint/2010/main" val="425433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1B4616-C238-401C-8B65-237743C5E159}" type="slidenum">
              <a:rPr lang="en-GB" smtClean="0"/>
              <a:t>18</a:t>
            </a:fld>
            <a:endParaRPr lang="en-GB"/>
          </a:p>
        </p:txBody>
      </p:sp>
    </p:spTree>
    <p:extLst>
      <p:ext uri="{BB962C8B-B14F-4D97-AF65-F5344CB8AC3E}">
        <p14:creationId xmlns:p14="http://schemas.microsoft.com/office/powerpoint/2010/main" val="115418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a:t>
            </a:r>
            <a:r>
              <a:rPr lang="en-GB" baseline="0" dirty="0"/>
              <a:t> you have to use a Metered Dose Inhaler, for example because the do not have the inspiratory power for dry powder dispersion, or the patient needs a spacer with a face mask, or the drug they need is not available as a soft mist inhaler. We suggest the following protocol.</a:t>
            </a:r>
          </a:p>
          <a:p>
            <a:endParaRPr lang="en-GB" baseline="0" dirty="0"/>
          </a:p>
          <a:p>
            <a:r>
              <a:rPr lang="en-GB" baseline="0" dirty="0"/>
              <a:t>Firstly check the propellant to see if the same drug can be delivered with a lower global warming potential. There are new propellants coming onto the market with greatly reduced global warming potential, for example HFA152a.</a:t>
            </a:r>
          </a:p>
          <a:p>
            <a:endParaRPr lang="en-GB" baseline="0" dirty="0"/>
          </a:p>
          <a:p>
            <a:r>
              <a:rPr lang="en-GB" baseline="0" dirty="0"/>
              <a:t>Next check whether you could prescribe a device that uses a lower volume of propellant, e.g. </a:t>
            </a:r>
            <a:r>
              <a:rPr lang="en-GB" baseline="0" dirty="0" err="1"/>
              <a:t>Salamol</a:t>
            </a:r>
            <a:endParaRPr lang="en-GB" baseline="0" dirty="0"/>
          </a:p>
          <a:p>
            <a:endParaRPr lang="en-GB" baseline="0" dirty="0"/>
          </a:p>
          <a:p>
            <a:r>
              <a:rPr lang="en-GB" baseline="0" dirty="0"/>
              <a:t>Next, check whether you could prescribe a single puff instead of two, especially if the patient is willing and able to use a spacer.</a:t>
            </a:r>
          </a:p>
          <a:p>
            <a:endParaRPr lang="en-GB" baseline="0" dirty="0"/>
          </a:p>
          <a:p>
            <a:r>
              <a:rPr lang="en-GB" baseline="0" dirty="0"/>
              <a:t>Finally, see if you can prescribe a device with a dose counter. This ensures that patients aren’t at risk of continuing to use an empty inhaler, as well as ensuring they aren’t throwing inhalers away while they are still full.</a:t>
            </a:r>
            <a:endParaRPr lang="en-GB" dirty="0"/>
          </a:p>
        </p:txBody>
      </p:sp>
      <p:sp>
        <p:nvSpPr>
          <p:cNvPr id="4" name="Slide Number Placeholder 3"/>
          <p:cNvSpPr>
            <a:spLocks noGrp="1"/>
          </p:cNvSpPr>
          <p:nvPr>
            <p:ph type="sldNum" sz="quarter" idx="10"/>
          </p:nvPr>
        </p:nvSpPr>
        <p:spPr/>
        <p:txBody>
          <a:bodyPr/>
          <a:lstStyle/>
          <a:p>
            <a:fld id="{CE1B4616-C238-401C-8B65-237743C5E159}" type="slidenum">
              <a:rPr lang="en-GB" smtClean="0"/>
              <a:t>19</a:t>
            </a:fld>
            <a:endParaRPr lang="en-GB"/>
          </a:p>
        </p:txBody>
      </p:sp>
    </p:spTree>
    <p:extLst>
      <p:ext uri="{BB962C8B-B14F-4D97-AF65-F5344CB8AC3E}">
        <p14:creationId xmlns:p14="http://schemas.microsoft.com/office/powerpoint/2010/main" val="171679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BTS/Sign Asthma Guidelines recommend that patients return old inhalers to their pharmacy, to be recycled or incinerated. Inhalers can be disposed of by the pharmacist with other drugs waste, this is then thermally treated to destroy the greenhouse gases. This environmentally safe disposal route is available at all pharmacies and is paid for by NHS England.</a:t>
            </a:r>
          </a:p>
        </p:txBody>
      </p:sp>
      <p:sp>
        <p:nvSpPr>
          <p:cNvPr id="4" name="Slide Number Placeholder 3"/>
          <p:cNvSpPr>
            <a:spLocks noGrp="1"/>
          </p:cNvSpPr>
          <p:nvPr>
            <p:ph type="sldNum" sz="quarter" idx="10"/>
          </p:nvPr>
        </p:nvSpPr>
        <p:spPr/>
        <p:txBody>
          <a:bodyPr/>
          <a:lstStyle/>
          <a:p>
            <a:fld id="{CE1B4616-C238-401C-8B65-237743C5E159}" type="slidenum">
              <a:rPr lang="en-GB" smtClean="0"/>
              <a:t>21</a:t>
            </a:fld>
            <a:endParaRPr lang="en-GB"/>
          </a:p>
        </p:txBody>
      </p:sp>
    </p:spTree>
    <p:extLst>
      <p:ext uri="{BB962C8B-B14F-4D97-AF65-F5344CB8AC3E}">
        <p14:creationId xmlns:p14="http://schemas.microsoft.com/office/powerpoint/2010/main" val="190224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picture to safe disposal.</a:t>
            </a:r>
          </a:p>
          <a:p>
            <a:endParaRPr lang="en-GB" dirty="0"/>
          </a:p>
          <a:p>
            <a:r>
              <a:rPr lang="en-GB" dirty="0"/>
              <a:t>If inhalers are simply disposed of in domestic</a:t>
            </a:r>
            <a:r>
              <a:rPr lang="en-GB" baseline="0" dirty="0"/>
              <a:t> waste, the left over gases contribute to global warming. If they are returned to the pharmacist for incineration, this destroys the propellant reducing the climate change impact. All NHS pharmacies are contracted to dispose of inhalers in this way.</a:t>
            </a:r>
          </a:p>
          <a:p>
            <a:r>
              <a:rPr lang="en-GB" baseline="0" dirty="0"/>
              <a:t>Some pharmacies also offer recycling facilities, although currently this is still a minority. There are online directories of pharmacies that offer this service.</a:t>
            </a:r>
            <a:endParaRPr lang="en-GB" dirty="0"/>
          </a:p>
        </p:txBody>
      </p:sp>
      <p:sp>
        <p:nvSpPr>
          <p:cNvPr id="4" name="Slide Number Placeholder 3"/>
          <p:cNvSpPr>
            <a:spLocks noGrp="1"/>
          </p:cNvSpPr>
          <p:nvPr>
            <p:ph type="sldNum" sz="quarter" idx="10"/>
          </p:nvPr>
        </p:nvSpPr>
        <p:spPr/>
        <p:txBody>
          <a:bodyPr/>
          <a:lstStyle/>
          <a:p>
            <a:fld id="{CE1B4616-C238-401C-8B65-237743C5E159}" type="slidenum">
              <a:rPr lang="en-GB" smtClean="0"/>
              <a:t>22</a:t>
            </a:fld>
            <a:endParaRPr lang="en-GB"/>
          </a:p>
        </p:txBody>
      </p:sp>
    </p:spTree>
    <p:extLst>
      <p:ext uri="{BB962C8B-B14F-4D97-AF65-F5344CB8AC3E}">
        <p14:creationId xmlns:p14="http://schemas.microsoft.com/office/powerpoint/2010/main" val="283907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focuses primarily on inhalers and the environment, but we will also touch on holistic optimisation of care which is also good for the environment.</a:t>
            </a:r>
          </a:p>
        </p:txBody>
      </p:sp>
      <p:sp>
        <p:nvSpPr>
          <p:cNvPr id="4" name="Slide Number Placeholder 3"/>
          <p:cNvSpPr>
            <a:spLocks noGrp="1"/>
          </p:cNvSpPr>
          <p:nvPr>
            <p:ph type="sldNum" sz="quarter" idx="5"/>
          </p:nvPr>
        </p:nvSpPr>
        <p:spPr/>
        <p:txBody>
          <a:bodyPr/>
          <a:lstStyle/>
          <a:p>
            <a:fld id="{CE1B4616-C238-401C-8B65-237743C5E159}" type="slidenum">
              <a:rPr lang="en-GB" smtClean="0"/>
              <a:t>3</a:t>
            </a:fld>
            <a:endParaRPr lang="en-GB"/>
          </a:p>
        </p:txBody>
      </p:sp>
    </p:spTree>
    <p:extLst>
      <p:ext uri="{BB962C8B-B14F-4D97-AF65-F5344CB8AC3E}">
        <p14:creationId xmlns:p14="http://schemas.microsoft.com/office/powerpoint/2010/main" val="2437269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forget the carbon footprint of respiratory care can be reduced in many</a:t>
            </a:r>
            <a:r>
              <a:rPr lang="en-GB" baseline="0" dirty="0"/>
              <a:t> ways. This driver diagram, shows that we can reduce the carbon footprint either by reducing the amount of respiratory care that is needed, or by providing the same volume of care, but in a less carbon intensive way.</a:t>
            </a:r>
          </a:p>
          <a:p>
            <a:r>
              <a:rPr lang="en-GB" baseline="0" dirty="0"/>
              <a:t>Less activity can be achieved by </a:t>
            </a:r>
          </a:p>
          <a:p>
            <a:r>
              <a:rPr lang="en-GB" baseline="0" dirty="0"/>
              <a:t>1) prevention, for example smoking cessation; or reduced air pollution</a:t>
            </a:r>
          </a:p>
          <a:p>
            <a:r>
              <a:rPr lang="en-GB" baseline="0" dirty="0"/>
              <a:t>2) patient enablement, for example through improved inhaler technique or pulmonary rehabilitation</a:t>
            </a:r>
          </a:p>
          <a:p>
            <a:r>
              <a:rPr lang="en-GB" baseline="0" dirty="0"/>
              <a:t>3) Lean efficient pathways, for example integrated care planning or the provision of rescue packs (correct diagnosis ADD)</a:t>
            </a:r>
          </a:p>
          <a:p>
            <a:r>
              <a:rPr lang="en-GB" baseline="0" dirty="0"/>
              <a:t>4) Lower impact swaps, such as dry powder inhalers</a:t>
            </a:r>
          </a:p>
          <a:p>
            <a:r>
              <a:rPr lang="en-GB" baseline="0" dirty="0"/>
              <a:t>5) Better operational resource usage, such as dose counters, appointment reminders or electronic repeat prescriptions.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B4616-C238-401C-8B65-237743C5E1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575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1B4616-C238-401C-8B65-237743C5E159}" type="slidenum">
              <a:rPr lang="en-GB" smtClean="0"/>
              <a:t>25</a:t>
            </a:fld>
            <a:endParaRPr lang="en-GB"/>
          </a:p>
        </p:txBody>
      </p:sp>
    </p:spTree>
    <p:extLst>
      <p:ext uri="{BB962C8B-B14F-4D97-AF65-F5344CB8AC3E}">
        <p14:creationId xmlns:p14="http://schemas.microsoft.com/office/powerpoint/2010/main" val="215760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dirty="0"/>
              <a:t>Sir Simon Stevens is the CEO of NHS England. He positions climate change as a far greater threat to health than COVID-19 and has committed to tackling it at source through a Net Zero strategy.</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C8D5F23-1B4D-9E40-BE18-D15A63E8E70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6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Target 2045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483DE-B388-8644-9211-9D75550C12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2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1B4616-C238-401C-8B65-237743C5E159}" type="slidenum">
              <a:rPr lang="en-GB" smtClean="0"/>
              <a:t>6</a:t>
            </a:fld>
            <a:endParaRPr lang="en-GB"/>
          </a:p>
        </p:txBody>
      </p:sp>
    </p:spTree>
    <p:extLst>
      <p:ext uri="{BB962C8B-B14F-4D97-AF65-F5344CB8AC3E}">
        <p14:creationId xmlns:p14="http://schemas.microsoft.com/office/powerpoint/2010/main" val="385662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https://www.prescqipp.info/media/5719/295-inhaler-carbon-footprint-20.pdf</a:t>
            </a:r>
            <a:endParaRPr lang="en-GB" dirty="0"/>
          </a:p>
          <a:p>
            <a:r>
              <a:rPr lang="en-GB" dirty="0"/>
              <a:t>https://www.greenerpractice.co.uk/s/Reducing-Carbon-Footprint-of-Inhaler-Prescribing-v332.pdf </a:t>
            </a:r>
          </a:p>
          <a:p>
            <a:endParaRPr lang="en-GB" dirty="0"/>
          </a:p>
          <a:p>
            <a:r>
              <a:rPr lang="en-GB" dirty="0"/>
              <a:t>The current British Thoracic</a:t>
            </a:r>
            <a:r>
              <a:rPr lang="en-GB" baseline="0" dirty="0"/>
              <a:t> Society and Sign Asthma Guidelines are that inhalers with low global-warming potential should be used when they are likely to be equally effective.</a:t>
            </a:r>
          </a:p>
          <a:p>
            <a:endParaRPr lang="en-GB" baseline="0" dirty="0"/>
          </a:p>
          <a:p>
            <a:r>
              <a:rPr lang="en-GB" baseline="0" dirty="0"/>
              <a:t>This means we prioritise our patients health above everything else, but we should use inhalers with lower global-warming potential where appropriate.</a:t>
            </a:r>
            <a:endParaRPr lang="en-GB" dirty="0"/>
          </a:p>
        </p:txBody>
      </p:sp>
      <p:sp>
        <p:nvSpPr>
          <p:cNvPr id="4" name="Slide Number Placeholder 3"/>
          <p:cNvSpPr>
            <a:spLocks noGrp="1"/>
          </p:cNvSpPr>
          <p:nvPr>
            <p:ph type="sldNum" sz="quarter" idx="10"/>
          </p:nvPr>
        </p:nvSpPr>
        <p:spPr/>
        <p:txBody>
          <a:bodyPr/>
          <a:lstStyle/>
          <a:p>
            <a:fld id="{CE1B4616-C238-401C-8B65-237743C5E159}" type="slidenum">
              <a:rPr lang="en-GB" smtClean="0"/>
              <a:t>7</a:t>
            </a:fld>
            <a:endParaRPr lang="en-GB"/>
          </a:p>
        </p:txBody>
      </p:sp>
    </p:spTree>
    <p:extLst>
      <p:ext uri="{BB962C8B-B14F-4D97-AF65-F5344CB8AC3E}">
        <p14:creationId xmlns:p14="http://schemas.microsoft.com/office/powerpoint/2010/main" val="125401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People often think of the carbon footprint of the NHS as relating to power consumption, heating and transport, but prescribing is actually its greatest component, and inhalers in particular are the largest single item contributing to the NHS’s carbon footprint.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Each 100 dose MDI inhaler has the carbon footprint of a drive from London to Sheffield, and as a whole, inhaler prescribing contributes the same as 200,000 cars driving continuously.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reason is the propellant in MDI inhalers. Hydrofluorocarbons are a potent greenhouse gases. This gas is released into the atmosphere with each puff and are not part of the medicinal component, just the propellant. The metal or plastic parts only contribute about 5% of the carbon footprint.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Dry powder and soft mist inhalers do not use hydrofluorocarbons and have a roughly 25x lower carbon footprint per dose. </a:t>
            </a:r>
            <a:endParaRPr lang="en-GB" dirty="0"/>
          </a:p>
        </p:txBody>
      </p:sp>
      <p:sp>
        <p:nvSpPr>
          <p:cNvPr id="4" name="Slide Number Placeholder 3"/>
          <p:cNvSpPr>
            <a:spLocks noGrp="1"/>
          </p:cNvSpPr>
          <p:nvPr>
            <p:ph type="sldNum" sz="quarter" idx="10"/>
          </p:nvPr>
        </p:nvSpPr>
        <p:spPr/>
        <p:txBody>
          <a:bodyPr/>
          <a:lstStyle/>
          <a:p>
            <a:fld id="{CE1B4616-C238-401C-8B65-237743C5E159}" type="slidenum">
              <a:rPr lang="en-GB" smtClean="0"/>
              <a:t>8</a:t>
            </a:fld>
            <a:endParaRPr lang="en-GB"/>
          </a:p>
        </p:txBody>
      </p:sp>
    </p:spTree>
    <p:extLst>
      <p:ext uri="{BB962C8B-B14F-4D97-AF65-F5344CB8AC3E}">
        <p14:creationId xmlns:p14="http://schemas.microsoft.com/office/powerpoint/2010/main" val="171804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reminder</a:t>
            </a:r>
          </a:p>
        </p:txBody>
      </p:sp>
      <p:sp>
        <p:nvSpPr>
          <p:cNvPr id="4" name="Slide Number Placeholder 3"/>
          <p:cNvSpPr>
            <a:spLocks noGrp="1"/>
          </p:cNvSpPr>
          <p:nvPr>
            <p:ph type="sldNum" sz="quarter" idx="5"/>
          </p:nvPr>
        </p:nvSpPr>
        <p:spPr/>
        <p:txBody>
          <a:bodyPr/>
          <a:lstStyle/>
          <a:p>
            <a:fld id="{CE1B4616-C238-401C-8B65-237743C5E159}" type="slidenum">
              <a:rPr lang="en-GB" smtClean="0"/>
              <a:t>9</a:t>
            </a:fld>
            <a:endParaRPr lang="en-GB"/>
          </a:p>
        </p:txBody>
      </p:sp>
    </p:spTree>
    <p:extLst>
      <p:ext uri="{BB962C8B-B14F-4D97-AF65-F5344CB8AC3E}">
        <p14:creationId xmlns:p14="http://schemas.microsoft.com/office/powerpoint/2010/main" val="122763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reminder</a:t>
            </a:r>
          </a:p>
        </p:txBody>
      </p:sp>
      <p:sp>
        <p:nvSpPr>
          <p:cNvPr id="4" name="Slide Number Placeholder 3"/>
          <p:cNvSpPr>
            <a:spLocks noGrp="1"/>
          </p:cNvSpPr>
          <p:nvPr>
            <p:ph type="sldNum" sz="quarter" idx="5"/>
          </p:nvPr>
        </p:nvSpPr>
        <p:spPr/>
        <p:txBody>
          <a:bodyPr/>
          <a:lstStyle/>
          <a:p>
            <a:fld id="{CE1B4616-C238-401C-8B65-237743C5E159}" type="slidenum">
              <a:rPr lang="en-GB" smtClean="0"/>
              <a:t>10</a:t>
            </a:fld>
            <a:endParaRPr lang="en-GB"/>
          </a:p>
        </p:txBody>
      </p:sp>
    </p:spTree>
    <p:extLst>
      <p:ext uri="{BB962C8B-B14F-4D97-AF65-F5344CB8AC3E}">
        <p14:creationId xmlns:p14="http://schemas.microsoft.com/office/powerpoint/2010/main" val="4239022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pic>
        <p:nvPicPr>
          <p:cNvPr id="7" name="Picture 4" descr="Back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793" y="23813"/>
            <a:ext cx="68865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12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03635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2314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69832" y="6476209"/>
            <a:ext cx="384043" cy="365125"/>
          </a:xfrm>
          <a:prstGeom prst="rect">
            <a:avLst/>
          </a:prstGeom>
        </p:spPr>
        <p:txBody>
          <a:bodyPr/>
          <a:lstStyle/>
          <a:p>
            <a:fld id="{FDE7A739-4E25-46DE-A0A8-5159B8DEC50E}" type="slidenum">
              <a:rPr lang="en-US">
                <a:solidFill>
                  <a:srgbClr val="9A8B7D"/>
                </a:solidFill>
              </a:rPr>
              <a:pPr/>
              <a:t>‹#›</a:t>
            </a:fld>
            <a:endParaRPr lang="en-US"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10" name="Date Placeholder 3"/>
          <p:cNvSpPr>
            <a:spLocks noGrp="1"/>
          </p:cNvSpPr>
          <p:nvPr>
            <p:ph type="dt" sz="half" idx="2"/>
          </p:nvPr>
        </p:nvSpPr>
        <p:spPr>
          <a:xfrm>
            <a:off x="2351253" y="6476209"/>
            <a:ext cx="1458747" cy="365125"/>
          </a:xfrm>
          <a:prstGeom prst="rect">
            <a:avLst/>
          </a:prstGeom>
        </p:spPr>
        <p:txBody>
          <a:bodyPr vert="horz" lIns="0" tIns="0" rIns="0" bIns="0" rtlCol="0" anchor="t" anchorCtr="0"/>
          <a:lstStyle>
            <a:lvl1pPr algn="l">
              <a:defRPr sz="800">
                <a:solidFill>
                  <a:schemeClr val="tx1"/>
                </a:solidFill>
              </a:defRPr>
            </a:lvl1pPr>
          </a:lstStyle>
          <a:p>
            <a:fld id="{291E5D4D-C92E-4F4C-98CC-47594198075A}" type="datetimeFigureOut">
              <a:rPr lang="en-US" smtClean="0">
                <a:solidFill>
                  <a:srgbClr val="9A8B7D"/>
                </a:solidFill>
              </a:rPr>
              <a:pPr/>
              <a:t>12/2/2021</a:t>
            </a:fld>
            <a:endParaRPr lang="en-US" dirty="0">
              <a:solidFill>
                <a:srgbClr val="9A8B7D"/>
              </a:solidFill>
            </a:endParaRPr>
          </a:p>
        </p:txBody>
      </p:sp>
      <p:sp>
        <p:nvSpPr>
          <p:cNvPr id="11"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endParaRPr lang="en-US" dirty="0">
              <a:solidFill>
                <a:srgbClr val="9A8B7D"/>
              </a:solidFill>
            </a:endParaRPr>
          </a:p>
        </p:txBody>
      </p:sp>
      <p:sp>
        <p:nvSpPr>
          <p:cNvPr id="5" name="Text Placeholder 4"/>
          <p:cNvSpPr>
            <a:spLocks noGrp="1"/>
          </p:cNvSpPr>
          <p:nvPr>
            <p:ph type="body" sz="quarter" idx="14"/>
          </p:nvPr>
        </p:nvSpPr>
        <p:spPr>
          <a:xfrm>
            <a:off x="527051" y="1414464"/>
            <a:ext cx="11137900"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975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pic>
        <p:nvPicPr>
          <p:cNvPr id="12" name="Picture 11">
            <a:extLst>
              <a:ext uri="{FF2B5EF4-FFF2-40B4-BE49-F238E27FC236}">
                <a16:creationId xmlns:a16="http://schemas.microsoft.com/office/drawing/2014/main" id="{DD5DED86-05F9-4B70-AAF5-570026954D5B}"/>
              </a:ext>
            </a:extLst>
          </p:cNvPr>
          <p:cNvPicPr>
            <a:picLocks noChangeAspect="1"/>
          </p:cNvPicPr>
          <p:nvPr userDrawn="1"/>
        </p:nvPicPr>
        <p:blipFill>
          <a:blip r:embed="rId2"/>
          <a:stretch>
            <a:fillRect/>
          </a:stretch>
        </p:blipFill>
        <p:spPr>
          <a:xfrm>
            <a:off x="10853076" y="142242"/>
            <a:ext cx="1174176" cy="387863"/>
          </a:xfrm>
          <a:prstGeom prst="rect">
            <a:avLst/>
          </a:prstGeom>
        </p:spPr>
      </p:pic>
    </p:spTree>
    <p:extLst>
      <p:ext uri="{BB962C8B-B14F-4D97-AF65-F5344CB8AC3E}">
        <p14:creationId xmlns:p14="http://schemas.microsoft.com/office/powerpoint/2010/main" val="41168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FE2177-B5C5-1C4B-81D4-824CDA9977C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50181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3170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E2177-B5C5-1C4B-81D4-824CDA9977C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61067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FE2177-B5C5-1C4B-81D4-824CDA9977CA}"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86501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FE2177-B5C5-1C4B-81D4-824CDA9977CA}"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99190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FE2177-B5C5-1C4B-81D4-824CDA9977CA}"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7476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24944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E2177-B5C5-1C4B-81D4-824CDA9977CA}"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24339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E2177-B5C5-1C4B-81D4-824CDA9977CA}"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5154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E2177-B5C5-1C4B-81D4-824CDA9977CA}"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42279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132481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18230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pic>
        <p:nvPicPr>
          <p:cNvPr id="7" name="Picture 4" descr="Back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793" y="23813"/>
            <a:ext cx="68865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7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40084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pic>
        <p:nvPicPr>
          <p:cNvPr id="8" name="Picture 4" descr="Back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793" y="23813"/>
            <a:ext cx="68865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1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5794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BF7DF0-AF42-463E-B287-B7CD0DA71D17}"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99765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pic>
        <p:nvPicPr>
          <p:cNvPr id="8" name="Picture 4" descr="Back Home"/>
          <p:cNvPicPr>
            <a:picLocks noChangeAspect="1" noChangeArrowheads="1"/>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5312" y="130174"/>
            <a:ext cx="68865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5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BF7DF0-AF42-463E-B287-B7CD0DA71D17}"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06003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F7DF0-AF42-463E-B287-B7CD0DA71D1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35949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00758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28711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71996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91960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3" y="1595"/>
          <a:ext cx="1953" cy="1587"/>
        </p:xfrm>
        <a:graphic>
          <a:graphicData uri="http://schemas.openxmlformats.org/presentationml/2006/ole">
            <mc:AlternateContent xmlns:mc="http://schemas.openxmlformats.org/markup-compatibility/2006">
              <mc:Choice xmlns:v="urn:schemas-microsoft-com:vml" Requires="v">
                <p:oleObj spid="_x0000_s102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 y="1595"/>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6" y="163513"/>
            <a:ext cx="9969231"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634686" y="5609884"/>
            <a:ext cx="6922631"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050" kern="1200" smtClean="0">
                <a:ea typeface="+mn-ea"/>
              </a:defRPr>
            </a:lvl2pPr>
            <a:lvl3pPr>
              <a:defRPr lang="en-US" sz="1050" kern="1200" smtClean="0">
                <a:ea typeface="+mn-ea"/>
              </a:defRPr>
            </a:lvl3pPr>
            <a:lvl4pPr>
              <a:defRPr lang="en-US" sz="1050" kern="1200" smtClean="0">
                <a:ea typeface="+mn-ea"/>
              </a:defRPr>
            </a:lvl4pPr>
            <a:lvl5pPr>
              <a:defRPr lang="en-GB" sz="105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580294"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200" b="0" kern="0" dirty="0" smtClean="0">
                <a:solidFill>
                  <a:schemeClr val="tx2"/>
                </a:solidFill>
                <a:latin typeface="+mj-lt"/>
                <a:ea typeface="+mj-ea"/>
                <a:cs typeface="+mj-cs"/>
              </a:defRPr>
            </a:lvl1pPr>
            <a:lvl2pPr>
              <a:defRPr lang="en-US" sz="1200" b="0" kern="1200" dirty="0" smtClean="0">
                <a:solidFill>
                  <a:schemeClr val="tx2"/>
                </a:solidFill>
                <a:latin typeface="Trebuchet MS" pitchFamily="34" charset="0"/>
                <a:ea typeface="+mn-ea"/>
                <a:cs typeface="Arial" charset="0"/>
              </a:defRPr>
            </a:lvl2pPr>
            <a:lvl3pPr>
              <a:defRPr lang="en-US" sz="1200" b="0" kern="1200" dirty="0" smtClean="0">
                <a:solidFill>
                  <a:schemeClr val="tx2"/>
                </a:solidFill>
                <a:latin typeface="Trebuchet MS" pitchFamily="34" charset="0"/>
                <a:ea typeface="+mn-ea"/>
                <a:cs typeface="Arial" charset="0"/>
              </a:defRPr>
            </a:lvl3pPr>
            <a:lvl4pPr>
              <a:defRPr lang="en-US" sz="1200" b="0" kern="1200" dirty="0" smtClean="0">
                <a:solidFill>
                  <a:schemeClr val="tx2"/>
                </a:solidFill>
                <a:latin typeface="Trebuchet MS" pitchFamily="34" charset="0"/>
                <a:ea typeface="+mn-ea"/>
                <a:cs typeface="Arial" charset="0"/>
              </a:defRPr>
            </a:lvl4pPr>
            <a:lvl5pPr>
              <a:defRPr lang="en-GB" sz="12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0036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3B62-3B7D-4C88-8987-449B9D6562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D48AA5-2044-40A2-92E8-A71C38BF6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047AA3-6B46-4727-A4C8-40A113737D03}"/>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5" name="Footer Placeholder 4">
            <a:extLst>
              <a:ext uri="{FF2B5EF4-FFF2-40B4-BE49-F238E27FC236}">
                <a16:creationId xmlns:a16="http://schemas.microsoft.com/office/drawing/2014/main" id="{6CBD2305-8ECC-4167-B829-7D70214C6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9EDA2C-E18B-4F5B-BBB8-C94F8A2E1390}"/>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32681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B625-DF98-44F3-B717-4226BE6192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ACF589-8563-4C67-8CD1-9AB92F8A6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26F94C-B5EC-43FB-9309-18A38CDF9ED8}"/>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5" name="Footer Placeholder 4">
            <a:extLst>
              <a:ext uri="{FF2B5EF4-FFF2-40B4-BE49-F238E27FC236}">
                <a16:creationId xmlns:a16="http://schemas.microsoft.com/office/drawing/2014/main" id="{F98D5D6A-49AF-4546-896C-6ACBB32928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09C36-53B8-4BE1-AAD4-BECFFD178981}"/>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25140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7FDA-1566-4F4A-A051-C5910B2B44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F00F2A-513F-44DD-ACC0-4805738FE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FC548-9898-40BA-B7F2-D08848C9E6D2}"/>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5" name="Footer Placeholder 4">
            <a:extLst>
              <a:ext uri="{FF2B5EF4-FFF2-40B4-BE49-F238E27FC236}">
                <a16:creationId xmlns:a16="http://schemas.microsoft.com/office/drawing/2014/main" id="{7FE85131-1D61-4ED8-9F4C-FCDCDE719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3869CE-B48E-431C-A943-880E143157BF}"/>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249894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69191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25B5-4A9C-4362-AE76-7530E884A6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449601-8E88-4364-A1CF-EF412B2BE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E32382-964F-4BB0-BE89-7CD6EC8D8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4038BD-E232-4C84-8CCA-C4FBF25638F4}"/>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6" name="Footer Placeholder 5">
            <a:extLst>
              <a:ext uri="{FF2B5EF4-FFF2-40B4-BE49-F238E27FC236}">
                <a16:creationId xmlns:a16="http://schemas.microsoft.com/office/drawing/2014/main" id="{A8A418F6-4CD4-4A87-A05A-7224E566AE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3A75C2-D783-4342-985D-D327CB0BD2F9}"/>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20470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C3CF-6916-465D-B1A1-8855C99C9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ACD461-2475-4288-9EA3-81FD41EEF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AF0C0-EC6D-4A12-B3C6-FDC3F913B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B27E6D-520D-4E5C-A3AC-B9ED129CC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4EFCC7-223D-44B5-A815-C6DF2B010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0F5C5D-D7D1-4028-A7D5-E7D9A94FFC2A}"/>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8" name="Footer Placeholder 7">
            <a:extLst>
              <a:ext uri="{FF2B5EF4-FFF2-40B4-BE49-F238E27FC236}">
                <a16:creationId xmlns:a16="http://schemas.microsoft.com/office/drawing/2014/main" id="{FC7D20EF-EE25-4E89-9A51-166BE17E62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2283C-02C6-41E3-A806-8C50D8A534AC}"/>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66379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01B4-3A27-467F-B52A-99AE5A15D2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F26943-F002-4A07-89FE-5C9A099025F0}"/>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4" name="Footer Placeholder 3">
            <a:extLst>
              <a:ext uri="{FF2B5EF4-FFF2-40B4-BE49-F238E27FC236}">
                <a16:creationId xmlns:a16="http://schemas.microsoft.com/office/drawing/2014/main" id="{675658A5-82A2-4031-AA8F-BFC21A4815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10B887-498C-45D7-810F-529451EF37FA}"/>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382849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0AA20-970D-43B0-8F9A-1034E880FF9D}"/>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3" name="Footer Placeholder 2">
            <a:extLst>
              <a:ext uri="{FF2B5EF4-FFF2-40B4-BE49-F238E27FC236}">
                <a16:creationId xmlns:a16="http://schemas.microsoft.com/office/drawing/2014/main" id="{3172418E-AE3F-4FBB-B301-14E163F926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9FA020-AED1-4731-AF7D-E675DDFB99DA}"/>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250808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DB7F-5E79-4EEE-8F17-BE8D21CA5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82715-2942-4A14-80F9-F45D5EE61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FC714E-292F-48D2-8A92-01055FF14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AC20-A000-44EC-A8FB-188AD5A08251}"/>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6" name="Footer Placeholder 5">
            <a:extLst>
              <a:ext uri="{FF2B5EF4-FFF2-40B4-BE49-F238E27FC236}">
                <a16:creationId xmlns:a16="http://schemas.microsoft.com/office/drawing/2014/main" id="{60EE1AD6-BB2D-4C10-B1CB-32DD1CA528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24D110-DA8E-4596-AF8D-807601688E51}"/>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243133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E7471-AF32-4222-B46E-1AACD9BDB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09A669-8DF9-4C19-A653-C0F164C84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956A59-F300-471B-81B3-53A69DA5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D78E7-52F1-41AA-8C92-99518F93B0C0}"/>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6" name="Footer Placeholder 5">
            <a:extLst>
              <a:ext uri="{FF2B5EF4-FFF2-40B4-BE49-F238E27FC236}">
                <a16:creationId xmlns:a16="http://schemas.microsoft.com/office/drawing/2014/main" id="{92919E88-674B-410D-8FE7-3E5821847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7F1834-888D-4672-AAB0-993DDD030964}"/>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22755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7891-DC11-4C59-8D27-639A274A0B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B2A4C6-6611-4BA5-A707-514FC4B54D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9E2D1-EBDC-4F0E-AE89-A01E015A54F4}"/>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5" name="Footer Placeholder 4">
            <a:extLst>
              <a:ext uri="{FF2B5EF4-FFF2-40B4-BE49-F238E27FC236}">
                <a16:creationId xmlns:a16="http://schemas.microsoft.com/office/drawing/2014/main" id="{B74D19F5-55EB-4722-9230-B664997588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6FA94-A08E-4EDB-82A2-C26BD72F0D76}"/>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13416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B4238-32BA-42BC-8894-2B8854E5CF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2AE3CB-2B69-494B-ABEE-375256EA4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A1B2F-13AD-467D-8C1D-B9F5B098A9C7}"/>
              </a:ext>
            </a:extLst>
          </p:cNvPr>
          <p:cNvSpPr>
            <a:spLocks noGrp="1"/>
          </p:cNvSpPr>
          <p:nvPr>
            <p:ph type="dt" sz="half" idx="10"/>
          </p:nvPr>
        </p:nvSpPr>
        <p:spPr/>
        <p:txBody>
          <a:bodyPr/>
          <a:lstStyle/>
          <a:p>
            <a:fld id="{9DF9B37D-95B6-4D07-8BB3-C599C1023EBE}" type="datetimeFigureOut">
              <a:rPr lang="en-GB" smtClean="0"/>
              <a:t>02/12/2021</a:t>
            </a:fld>
            <a:endParaRPr lang="en-GB"/>
          </a:p>
        </p:txBody>
      </p:sp>
      <p:sp>
        <p:nvSpPr>
          <p:cNvPr id="5" name="Footer Placeholder 4">
            <a:extLst>
              <a:ext uri="{FF2B5EF4-FFF2-40B4-BE49-F238E27FC236}">
                <a16:creationId xmlns:a16="http://schemas.microsoft.com/office/drawing/2014/main" id="{1769872F-CEA4-4446-9CE7-000E297326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607A1-E39E-4946-A12D-3838F27D38EC}"/>
              </a:ext>
            </a:extLst>
          </p:cNvPr>
          <p:cNvSpPr>
            <a:spLocks noGrp="1"/>
          </p:cNvSpPr>
          <p:nvPr>
            <p:ph type="sldNum" sz="quarter" idx="12"/>
          </p:nvPr>
        </p:nvSpPr>
        <p:spPr/>
        <p:txBody>
          <a:bodyPr/>
          <a:lstStyle/>
          <a:p>
            <a:fld id="{B262E37B-C148-44D1-9232-B46F00F48E62}" type="slidenum">
              <a:rPr lang="en-GB" smtClean="0"/>
              <a:t>‹#›</a:t>
            </a:fld>
            <a:endParaRPr lang="en-GB"/>
          </a:p>
        </p:txBody>
      </p:sp>
    </p:spTree>
    <p:extLst>
      <p:ext uri="{BB962C8B-B14F-4D97-AF65-F5344CB8AC3E}">
        <p14:creationId xmlns:p14="http://schemas.microsoft.com/office/powerpoint/2010/main" val="228203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pic>
        <p:nvPicPr>
          <p:cNvPr id="7" name="Picture 4" descr="Back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793" y="23813"/>
            <a:ext cx="68865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14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61209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BF7DF0-AF42-463E-B287-B7CD0DA71D17}"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14721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pic>
        <p:nvPicPr>
          <p:cNvPr id="8" name="Picture 4" descr="Back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793" y="23813"/>
            <a:ext cx="688657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298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612234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BF7DF0-AF42-463E-B287-B7CD0DA71D17}"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709145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BF7DF0-AF42-463E-B287-B7CD0DA71D17}"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254526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F7DF0-AF42-463E-B287-B7CD0DA71D1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21958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790136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5747401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597725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F7DF0-AF42-463E-B287-B7CD0DA71D1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3025076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69832" y="6476209"/>
            <a:ext cx="384043" cy="365125"/>
          </a:xfrm>
          <a:prstGeom prst="rect">
            <a:avLst/>
          </a:prstGeom>
        </p:spPr>
        <p:txBody>
          <a:bodyPr/>
          <a:lstStyle/>
          <a:p>
            <a:fld id="{FDE7A739-4E25-46DE-A0A8-5159B8DEC50E}" type="slidenum">
              <a:rPr lang="en-US">
                <a:solidFill>
                  <a:srgbClr val="9A8B7D"/>
                </a:solidFill>
              </a:rPr>
              <a:pPr/>
              <a:t>‹#›</a:t>
            </a:fld>
            <a:endParaRPr lang="en-US" dirty="0">
              <a:solidFill>
                <a:srgbClr val="9A8B7D"/>
              </a:solidFill>
            </a:endParaRPr>
          </a:p>
        </p:txBody>
      </p:sp>
      <p:sp>
        <p:nvSpPr>
          <p:cNvPr id="8"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a:t>Click to edit Master text styles</a:t>
            </a:r>
          </a:p>
        </p:txBody>
      </p:sp>
      <p:sp>
        <p:nvSpPr>
          <p:cNvPr id="10" name="Date Placeholder 3"/>
          <p:cNvSpPr>
            <a:spLocks noGrp="1"/>
          </p:cNvSpPr>
          <p:nvPr>
            <p:ph type="dt" sz="half" idx="2"/>
          </p:nvPr>
        </p:nvSpPr>
        <p:spPr>
          <a:xfrm>
            <a:off x="2351253" y="6476209"/>
            <a:ext cx="1458747" cy="365125"/>
          </a:xfrm>
          <a:prstGeom prst="rect">
            <a:avLst/>
          </a:prstGeom>
        </p:spPr>
        <p:txBody>
          <a:bodyPr vert="horz" lIns="0" tIns="0" rIns="0" bIns="0" rtlCol="0" anchor="t" anchorCtr="0"/>
          <a:lstStyle>
            <a:lvl1pPr algn="l">
              <a:defRPr sz="800">
                <a:solidFill>
                  <a:schemeClr val="tx1"/>
                </a:solidFill>
              </a:defRPr>
            </a:lvl1pPr>
          </a:lstStyle>
          <a:p>
            <a:fld id="{291E5D4D-C92E-4F4C-98CC-47594198075A}" type="datetimeFigureOut">
              <a:rPr lang="en-US" smtClean="0">
                <a:solidFill>
                  <a:srgbClr val="9A8B7D"/>
                </a:solidFill>
              </a:rPr>
              <a:pPr/>
              <a:t>12/2/2021</a:t>
            </a:fld>
            <a:endParaRPr lang="en-US" dirty="0">
              <a:solidFill>
                <a:srgbClr val="9A8B7D"/>
              </a:solidFill>
            </a:endParaRPr>
          </a:p>
        </p:txBody>
      </p:sp>
      <p:sp>
        <p:nvSpPr>
          <p:cNvPr id="11" name="Footer Placeholder 4"/>
          <p:cNvSpPr>
            <a:spLocks noGrp="1"/>
          </p:cNvSpPr>
          <p:nvPr>
            <p:ph type="ftr" sz="quarter" idx="3"/>
          </p:nvPr>
        </p:nvSpPr>
        <p:spPr>
          <a:xfrm>
            <a:off x="527051" y="6476209"/>
            <a:ext cx="1824203" cy="365125"/>
          </a:xfrm>
          <a:prstGeom prst="rect">
            <a:avLst/>
          </a:prstGeom>
        </p:spPr>
        <p:txBody>
          <a:bodyPr vert="horz" lIns="0" tIns="0" rIns="0" bIns="0" rtlCol="0" anchor="t" anchorCtr="0"/>
          <a:lstStyle>
            <a:lvl1pPr algn="l">
              <a:defRPr sz="800">
                <a:solidFill>
                  <a:schemeClr val="tx1"/>
                </a:solidFill>
              </a:defRPr>
            </a:lvl1pPr>
          </a:lstStyle>
          <a:p>
            <a:endParaRPr lang="en-US" dirty="0">
              <a:solidFill>
                <a:srgbClr val="9A8B7D"/>
              </a:solidFill>
            </a:endParaRPr>
          </a:p>
        </p:txBody>
      </p:sp>
      <p:sp>
        <p:nvSpPr>
          <p:cNvPr id="5" name="Text Placeholder 4"/>
          <p:cNvSpPr>
            <a:spLocks noGrp="1"/>
          </p:cNvSpPr>
          <p:nvPr>
            <p:ph type="body" sz="quarter" idx="14"/>
          </p:nvPr>
        </p:nvSpPr>
        <p:spPr>
          <a:xfrm>
            <a:off x="527051" y="1414464"/>
            <a:ext cx="11137900"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0067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BF7DF0-AF42-463E-B287-B7CD0DA71D17}"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8433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F7DF0-AF42-463E-B287-B7CD0DA71D1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26309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265327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F7DF0-AF42-463E-B287-B7CD0DA71D1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714FA-A9A1-4F5B-AE0D-7A010383475B}" type="slidenum">
              <a:rPr lang="en-GB" smtClean="0"/>
              <a:t>‹#›</a:t>
            </a:fld>
            <a:endParaRPr lang="en-GB"/>
          </a:p>
        </p:txBody>
      </p:sp>
    </p:spTree>
    <p:extLst>
      <p:ext uri="{BB962C8B-B14F-4D97-AF65-F5344CB8AC3E}">
        <p14:creationId xmlns:p14="http://schemas.microsoft.com/office/powerpoint/2010/main" val="180929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F7DF0-AF42-463E-B287-B7CD0DA71D17}" type="datetimeFigureOut">
              <a:rPr lang="en-GB" smtClean="0"/>
              <a:t>02/12/2021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714FA-A9A1-4F5B-AE0D-7A010383475B}" type="slidenum">
              <a:rPr lang="en-GB" smtClean="0"/>
              <a:t>‹#›</a:t>
            </a:fld>
            <a:endParaRPr lang="en-GB"/>
          </a:p>
        </p:txBody>
      </p:sp>
    </p:spTree>
    <p:extLst>
      <p:ext uri="{BB962C8B-B14F-4D97-AF65-F5344CB8AC3E}">
        <p14:creationId xmlns:p14="http://schemas.microsoft.com/office/powerpoint/2010/main" val="182264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 id="214748371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E2177-B5C5-1C4B-81D4-824CDA9977CA}"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E950F-869F-9A4B-A0EE-BF511883F0CD}" type="slidenum">
              <a:rPr lang="en-US" smtClean="0"/>
              <a:t>‹#›</a:t>
            </a:fld>
            <a:endParaRPr lang="en-US"/>
          </a:p>
        </p:txBody>
      </p:sp>
    </p:spTree>
    <p:extLst>
      <p:ext uri="{BB962C8B-B14F-4D97-AF65-F5344CB8AC3E}">
        <p14:creationId xmlns:p14="http://schemas.microsoft.com/office/powerpoint/2010/main" val="6893806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F7DF0-AF42-463E-B287-B7CD0DA71D17}" type="datetimeFigureOut">
              <a:rPr lang="en-GB" smtClean="0"/>
              <a:t>02/12/2021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714FA-A9A1-4F5B-AE0D-7A010383475B}" type="slidenum">
              <a:rPr lang="en-GB" smtClean="0"/>
              <a:t>‹#›</a:t>
            </a:fld>
            <a:endParaRPr lang="en-GB"/>
          </a:p>
        </p:txBody>
      </p:sp>
    </p:spTree>
    <p:extLst>
      <p:ext uri="{BB962C8B-B14F-4D97-AF65-F5344CB8AC3E}">
        <p14:creationId xmlns:p14="http://schemas.microsoft.com/office/powerpoint/2010/main" val="331716860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E1F999-3E6B-4CD3-AF58-021B4348B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B0D74-BA56-4711-9C8E-011544786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EE126-FAA5-4D95-A8ED-C952B4738E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9B37D-95B6-4D07-8BB3-C599C1023EBE}" type="datetimeFigureOut">
              <a:rPr lang="en-GB" smtClean="0"/>
              <a:t>02/12/2021</a:t>
            </a:fld>
            <a:endParaRPr lang="en-GB"/>
          </a:p>
        </p:txBody>
      </p:sp>
      <p:sp>
        <p:nvSpPr>
          <p:cNvPr id="5" name="Footer Placeholder 4">
            <a:extLst>
              <a:ext uri="{FF2B5EF4-FFF2-40B4-BE49-F238E27FC236}">
                <a16:creationId xmlns:a16="http://schemas.microsoft.com/office/drawing/2014/main" id="{77E0C07F-9D42-4CE6-B9D1-C907F17E3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E12E95-7167-41F5-BB3F-D09E29E0F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2E37B-C148-44D1-9232-B46F00F48E62}" type="slidenum">
              <a:rPr lang="en-GB" smtClean="0"/>
              <a:t>‹#›</a:t>
            </a:fld>
            <a:endParaRPr lang="en-GB"/>
          </a:p>
        </p:txBody>
      </p:sp>
    </p:spTree>
    <p:extLst>
      <p:ext uri="{BB962C8B-B14F-4D97-AF65-F5344CB8AC3E}">
        <p14:creationId xmlns:p14="http://schemas.microsoft.com/office/powerpoint/2010/main" val="106097095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F7DF0-AF42-463E-B287-B7CD0DA71D17}" type="datetimeFigureOut">
              <a:rPr lang="en-GB" smtClean="0"/>
              <a:t>02/12/2021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714FA-A9A1-4F5B-AE0D-7A010383475B}" type="slidenum">
              <a:rPr lang="en-GB" smtClean="0"/>
              <a:t>‹#›</a:t>
            </a:fld>
            <a:endParaRPr lang="en-GB"/>
          </a:p>
        </p:txBody>
      </p:sp>
    </p:spTree>
    <p:extLst>
      <p:ext uri="{BB962C8B-B14F-4D97-AF65-F5344CB8AC3E}">
        <p14:creationId xmlns:p14="http://schemas.microsoft.com/office/powerpoint/2010/main" val="35023709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18" Type="http://schemas.microsoft.com/office/2007/relationships/hdphoto" Target="../media/hdphoto11.wdp"/><Relationship Id="rId3" Type="http://schemas.openxmlformats.org/officeDocument/2006/relationships/chart" Target="../charts/chart1.xml"/><Relationship Id="rId21" Type="http://schemas.openxmlformats.org/officeDocument/2006/relationships/image" Target="../media/image32.png"/><Relationship Id="rId7" Type="http://schemas.microsoft.com/office/2007/relationships/hdphoto" Target="../media/hdphoto6.wdp"/><Relationship Id="rId12" Type="http://schemas.microsoft.com/office/2007/relationships/hdphoto" Target="../media/hdphoto8.wdp"/><Relationship Id="rId17" Type="http://schemas.openxmlformats.org/officeDocument/2006/relationships/image" Target="../media/image30.png"/><Relationship Id="rId2" Type="http://schemas.openxmlformats.org/officeDocument/2006/relationships/notesSlide" Target="../notesSlides/notesSlide10.xml"/><Relationship Id="rId16" Type="http://schemas.microsoft.com/office/2007/relationships/hdphoto" Target="../media/hdphoto10.wdp"/><Relationship Id="rId20" Type="http://schemas.microsoft.com/office/2007/relationships/hdphoto" Target="../media/hdphoto12.wdp"/><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7.png"/><Relationship Id="rId5" Type="http://schemas.microsoft.com/office/2007/relationships/hdphoto" Target="../media/hdphoto5.wdp"/><Relationship Id="rId15" Type="http://schemas.openxmlformats.org/officeDocument/2006/relationships/image" Target="../media/image29.png"/><Relationship Id="rId10" Type="http://schemas.openxmlformats.org/officeDocument/2006/relationships/image" Target="../media/image26.png"/><Relationship Id="rId19" Type="http://schemas.openxmlformats.org/officeDocument/2006/relationships/image" Target="../media/image31.png"/><Relationship Id="rId4" Type="http://schemas.openxmlformats.org/officeDocument/2006/relationships/image" Target="../media/image23.png"/><Relationship Id="rId9" Type="http://schemas.microsoft.com/office/2007/relationships/hdphoto" Target="../media/hdphoto7.wdp"/><Relationship Id="rId14" Type="http://schemas.microsoft.com/office/2007/relationships/hdphoto" Target="../media/hdphoto9.wdp"/><Relationship Id="rId22" Type="http://schemas.microsoft.com/office/2007/relationships/hdphoto" Target="../media/hdphoto13.wdp"/></Relationships>
</file>

<file path=ppt/slides/_rels/slide12.xml.rels><?xml version="1.0" encoding="UTF-8" standalone="yes"?>
<Relationships xmlns="http://schemas.openxmlformats.org/package/2006/relationships"><Relationship Id="rId3" Type="http://schemas.openxmlformats.org/officeDocument/2006/relationships/hyperlink" Target="https://www.asthma.org.uk/578f5bcf/globalassets/get-involved/external-affairs-campaigns/publications/annual-asthma-care-survey/annual-asthma-survey-2018/asthmauk-annual-asthma-survey-2018-v7.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pubmed.ncbi.nlm.nih.gov/21489771/" TargetMode="External"/><Relationship Id="rId5" Type="http://schemas.openxmlformats.org/officeDocument/2006/relationships/hyperlink" Target="https://gateway.euro.who.int/en/indicators/hfamdb_135-sdr-asthma-per-100-000/" TargetMode="Externa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thma.org.uk/advice/inhaler-video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35.png"/><Relationship Id="rId4" Type="http://schemas.openxmlformats.org/officeDocument/2006/relationships/hyperlink" Target="https://www.rightbreathe.com/?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diagramLayout" Target="../diagrams/layout5.xml"/><Relationship Id="rId7" Type="http://schemas.openxmlformats.org/officeDocument/2006/relationships/image" Target="../media/image3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snc.org.uk/services-commissioning/essential-services/disposal-of-unwanted-medicin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hyperlink" Target="https://www.ncbi.nlm.nih.gov/pmc/articles/PMC4952075/"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4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microsoft.com/office/2007/relationships/hdphoto" Target="../media/hdphoto11.wdp"/><Relationship Id="rId5" Type="http://schemas.openxmlformats.org/officeDocument/2006/relationships/image" Target="../media/image30.png"/><Relationship Id="rId10" Type="http://schemas.microsoft.com/office/2007/relationships/hdphoto" Target="../media/hdphoto15.wdp"/><Relationship Id="rId4" Type="http://schemas.openxmlformats.org/officeDocument/2006/relationships/image" Target="../media/image40.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www.prescqipp.info/media/5719/295-inhaler-carbon-footprint-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greenerpractice.co.uk/greener-practice-guide-to-inhaler-prescrib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energy/greenhouse-gas-equivalencies-calculato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70B7"/>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Oval 28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a:extLst>
              <a:ext uri="{FF2B5EF4-FFF2-40B4-BE49-F238E27FC236}">
                <a16:creationId xmlns:a16="http://schemas.microsoft.com/office/drawing/2014/main" id="{83A876F7-0DBE-498D-873E-71B2C41878C3}"/>
              </a:ext>
            </a:extLst>
          </p:cNvPr>
          <p:cNvPicPr/>
          <p:nvPr/>
        </p:nvPicPr>
        <p:blipFill rotWithShape="1">
          <a:blip r:embed="rId2" cstate="print">
            <a:extLst>
              <a:ext uri="{BEBA8EAE-BF5A-486C-A8C5-ECC9F3942E4B}">
                <a14:imgProps xmlns:a14="http://schemas.microsoft.com/office/drawing/2010/main">
                  <a14:imgLayer r:embed="rId3">
                    <a14:imgEffect>
                      <a14:backgroundRemoval t="3565" b="89869" l="10000" r="90000">
                        <a14:foregroundMark x1="79750" y1="12383" x2="79750" y2="12383"/>
                        <a14:foregroundMark x1="46500" y1="59099" x2="46500" y2="59099"/>
                      </a14:backgroundRemoval>
                    </a14:imgEffect>
                  </a14:imgLayer>
                </a14:imgProps>
              </a:ext>
              <a:ext uri="{28A0092B-C50C-407E-A947-70E740481C1C}">
                <a14:useLocalDpi xmlns:a14="http://schemas.microsoft.com/office/drawing/2010/main" val="0"/>
              </a:ext>
            </a:extLst>
          </a:blip>
          <a:srcRect l="17730" r="15519" b="-1"/>
          <a:stretch/>
        </p:blipFill>
        <p:spPr bwMode="auto">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p:spPr>
      </p:pic>
      <p:sp>
        <p:nvSpPr>
          <p:cNvPr id="292" name="Freeform: Shape 291">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2" descr="Buy Salamol Inhaler Online | Asthma - Prescription Doctor">
            <a:extLst>
              <a:ext uri="{FF2B5EF4-FFF2-40B4-BE49-F238E27FC236}">
                <a16:creationId xmlns:a16="http://schemas.microsoft.com/office/drawing/2014/main" id="{547B1A67-6C9A-4A2D-90D6-BFFF7A35D9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93" r="4359" b="-2"/>
          <a:stretch/>
        </p:blipFill>
        <p:spPr bwMode="auto">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95B13111-D33A-4E4E-86AA-2F9E9DFEE0E5}"/>
              </a:ext>
            </a:extLst>
          </p:cNvPr>
          <p:cNvPicPr>
            <a:picLocks noChangeAspect="1" noChangeArrowheads="1"/>
          </p:cNvPicPr>
          <p:nvPr/>
        </p:nvPicPr>
        <p:blipFill rotWithShape="1">
          <a:blip r:embed="rId5" cstate="print">
            <a:clrChange>
              <a:clrFrom>
                <a:srgbClr val="FEFEFC"/>
              </a:clrFrom>
              <a:clrTo>
                <a:srgbClr val="FEFEFC">
                  <a:alpha val="0"/>
                </a:srgbClr>
              </a:clrTo>
            </a:clrChange>
            <a:extLst>
              <a:ext uri="{BEBA8EAE-BF5A-486C-A8C5-ECC9F3942E4B}">
                <a14:imgProps xmlns:a14="http://schemas.microsoft.com/office/drawing/2010/main">
                  <a14:imgLayer r:embed="rId6">
                    <a14:imgEffect>
                      <a14:backgroundRemoval t="9116" b="87075" l="10000" r="90600">
                        <a14:foregroundMark x1="30500" y1="78095" x2="30500" y2="78095"/>
                        <a14:foregroundMark x1="35100" y1="87075" x2="35100" y2="87075"/>
                        <a14:foregroundMark x1="90600" y1="46939" x2="90600" y2="46939"/>
                      </a14:backgroundRemoval>
                    </a14:imgEffect>
                  </a14:imgLayer>
                </a14:imgProps>
              </a:ext>
              <a:ext uri="{28A0092B-C50C-407E-A947-70E740481C1C}">
                <a14:useLocalDpi xmlns:a14="http://schemas.microsoft.com/office/drawing/2010/main" val="0"/>
              </a:ext>
            </a:extLst>
          </a:blip>
          <a:srcRect b="8589"/>
          <a:stretch/>
        </p:blipFill>
        <p:spPr bwMode="auto">
          <a:xfrm>
            <a:off x="1821231" y="-212800"/>
            <a:ext cx="3439432" cy="2310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bined LABA/steroid inhaler added to Easyhaler range | MIMS online">
            <a:extLst>
              <a:ext uri="{FF2B5EF4-FFF2-40B4-BE49-F238E27FC236}">
                <a16:creationId xmlns:a16="http://schemas.microsoft.com/office/drawing/2014/main" id="{D74892E9-EF86-480B-A0C1-1126E29A8E19}"/>
              </a:ext>
            </a:extLst>
          </p:cNvPr>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8696" b="95471" l="9864" r="89796">
                        <a14:foregroundMark x1="32540" y1="88406" x2="32540" y2="88406"/>
                        <a14:foregroundMark x1="52948" y1="75906" x2="52948" y2="75906"/>
                        <a14:foregroundMark x1="58277" y1="69384" x2="58277" y2="69384"/>
                        <a14:foregroundMark x1="48980" y1="72101" x2="48980" y2="72101"/>
                        <a14:foregroundMark x1="47279" y1="81703" x2="47279" y2="81703"/>
                        <a14:foregroundMark x1="64739" y1="95652" x2="64739" y2="95652"/>
                        <a14:foregroundMark x1="40590" y1="8696" x2="40590" y2="8696"/>
                        <a14:foregroundMark x1="30159" y1="58152" x2="30159" y2="58152"/>
                        <a14:foregroundMark x1="30159" y1="58696" x2="30159" y2="58696"/>
                      </a14:backgroundRemoval>
                    </a14:imgEffect>
                  </a14:imgLayer>
                </a14:imgProps>
              </a:ext>
              <a:ext uri="{28A0092B-C50C-407E-A947-70E740481C1C}">
                <a14:useLocalDpi xmlns:a14="http://schemas.microsoft.com/office/drawing/2010/main" val="0"/>
              </a:ext>
            </a:extLst>
          </a:blip>
          <a:srcRect/>
          <a:stretch>
            <a:fillRect/>
          </a:stretch>
        </p:blipFill>
        <p:spPr bwMode="auto">
          <a:xfrm>
            <a:off x="-982945" y="2894355"/>
            <a:ext cx="5608351" cy="3509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75AB23-FC8A-4ECC-AF09-A4CDCE2CC560}"/>
              </a:ext>
            </a:extLst>
          </p:cNvPr>
          <p:cNvSpPr>
            <a:spLocks noGrp="1"/>
          </p:cNvSpPr>
          <p:nvPr>
            <p:ph type="ctrTitle"/>
          </p:nvPr>
        </p:nvSpPr>
        <p:spPr>
          <a:xfrm>
            <a:off x="3099335" y="3805756"/>
            <a:ext cx="7875462" cy="2257065"/>
          </a:xfrm>
          <a:prstGeom prst="ellipse">
            <a:avLst/>
          </a:prstGeom>
        </p:spPr>
        <p:txBody>
          <a:bodyPr vert="horz" lIns="91440" tIns="45720" rIns="91440" bIns="45720" rtlCol="0" anchor="t">
            <a:normAutofit fontScale="90000"/>
          </a:bodyPr>
          <a:lstStyle/>
          <a:p>
            <a:pPr algn="l"/>
            <a:r>
              <a:rPr lang="en-US" sz="3600" b="1" dirty="0"/>
              <a:t>Inhalers and the environment</a:t>
            </a:r>
            <a:br>
              <a:rPr lang="en-US" sz="2800" b="1" dirty="0"/>
            </a:br>
            <a:br>
              <a:rPr lang="en-US" sz="2800" b="1" dirty="0"/>
            </a:br>
            <a:r>
              <a:rPr lang="en-US" sz="2000" dirty="0"/>
              <a:t>Frances Mortimer, Centre for Sustainable Healthcare</a:t>
            </a:r>
            <a:br>
              <a:rPr lang="en-US" sz="2000" dirty="0"/>
            </a:br>
            <a:r>
              <a:rPr lang="en-US" sz="2000" dirty="0"/>
              <a:t>Kathleen Leedham-Green, Imperial College London</a:t>
            </a:r>
            <a:br>
              <a:rPr lang="en-US" sz="2000" dirty="0"/>
            </a:br>
            <a:r>
              <a:rPr lang="en-US" sz="2000" dirty="0"/>
              <a:t>Aarti Bansal, GP and founder @GreenerPractice</a:t>
            </a:r>
            <a:endParaRPr lang="en-US" sz="2800" kern="1200" dirty="0"/>
          </a:p>
        </p:txBody>
      </p:sp>
      <p:pic>
        <p:nvPicPr>
          <p:cNvPr id="2054" name="Picture 6" descr="PrescQIPP Annual Event and Awards">
            <a:extLst>
              <a:ext uri="{FF2B5EF4-FFF2-40B4-BE49-F238E27FC236}">
                <a16:creationId xmlns:a16="http://schemas.microsoft.com/office/drawing/2014/main" id="{4C2D9A05-9579-4A4C-A285-E5E0864AD9E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9390" r="27885" b="-988"/>
          <a:stretch/>
        </p:blipFill>
        <p:spPr bwMode="auto">
          <a:xfrm>
            <a:off x="9407304" y="5618603"/>
            <a:ext cx="2700238" cy="1153215"/>
          </a:xfrm>
          <a:prstGeom prst="rect">
            <a:avLst/>
          </a:prstGeom>
          <a:solidFill>
            <a:srgbClr val="0F70B7"/>
          </a:solidFill>
        </p:spPr>
      </p:pic>
    </p:spTree>
    <p:extLst>
      <p:ext uri="{BB962C8B-B14F-4D97-AF65-F5344CB8AC3E}">
        <p14:creationId xmlns:p14="http://schemas.microsoft.com/office/powerpoint/2010/main" val="1392547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ED7A-7311-47AB-BCDD-4A89DBC529B5}"/>
              </a:ext>
            </a:extLst>
          </p:cNvPr>
          <p:cNvSpPr>
            <a:spLocks noGrp="1"/>
          </p:cNvSpPr>
          <p:nvPr>
            <p:ph type="title"/>
          </p:nvPr>
        </p:nvSpPr>
        <p:spPr/>
        <p:txBody>
          <a:bodyPr/>
          <a:lstStyle/>
          <a:p>
            <a:r>
              <a:rPr lang="en-GB" dirty="0"/>
              <a:t>Common classes of inhaled drug</a:t>
            </a:r>
          </a:p>
        </p:txBody>
      </p:sp>
      <p:graphicFrame>
        <p:nvGraphicFramePr>
          <p:cNvPr id="30" name="Content Placeholder 29">
            <a:extLst>
              <a:ext uri="{FF2B5EF4-FFF2-40B4-BE49-F238E27FC236}">
                <a16:creationId xmlns:a16="http://schemas.microsoft.com/office/drawing/2014/main" id="{B730E2E1-78DC-4A65-953F-05BBECFF076F}"/>
              </a:ext>
            </a:extLst>
          </p:cNvPr>
          <p:cNvGraphicFramePr>
            <a:graphicFrameLocks noGrp="1"/>
          </p:cNvGraphicFramePr>
          <p:nvPr>
            <p:ph idx="1"/>
            <p:extLst>
              <p:ext uri="{D42A27DB-BD31-4B8C-83A1-F6EECF244321}">
                <p14:modId xmlns:p14="http://schemas.microsoft.com/office/powerpoint/2010/main" val="21212504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8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graphicEl>
                                              <a:dgm id="{4F5DEC4D-687C-4806-8D40-7CD162AF2782}"/>
                                            </p:graphicEl>
                                          </p:spTgt>
                                        </p:tgtEl>
                                        <p:attrNameLst>
                                          <p:attrName>style.visibility</p:attrName>
                                        </p:attrNameLst>
                                      </p:cBhvr>
                                      <p:to>
                                        <p:strVal val="visible"/>
                                      </p:to>
                                    </p:set>
                                    <p:animEffect transition="in" filter="fade">
                                      <p:cBhvr>
                                        <p:cTn id="7" dur="500"/>
                                        <p:tgtEl>
                                          <p:spTgt spid="30">
                                            <p:graphicEl>
                                              <a:dgm id="{4F5DEC4D-687C-4806-8D40-7CD162AF278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graphicEl>
                                              <a:dgm id="{53C6AC13-EA8A-4CE3-A419-F07A3DA62088}"/>
                                            </p:graphicEl>
                                          </p:spTgt>
                                        </p:tgtEl>
                                        <p:attrNameLst>
                                          <p:attrName>style.visibility</p:attrName>
                                        </p:attrNameLst>
                                      </p:cBhvr>
                                      <p:to>
                                        <p:strVal val="visible"/>
                                      </p:to>
                                    </p:set>
                                    <p:animEffect transition="in" filter="fade">
                                      <p:cBhvr>
                                        <p:cTn id="12" dur="500"/>
                                        <p:tgtEl>
                                          <p:spTgt spid="30">
                                            <p:graphicEl>
                                              <a:dgm id="{53C6AC13-EA8A-4CE3-A419-F07A3DA6208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graphicEl>
                                              <a:dgm id="{FCACDDC6-B40E-40AE-8857-C50FCCF089FF}"/>
                                            </p:graphicEl>
                                          </p:spTgt>
                                        </p:tgtEl>
                                        <p:attrNameLst>
                                          <p:attrName>style.visibility</p:attrName>
                                        </p:attrNameLst>
                                      </p:cBhvr>
                                      <p:to>
                                        <p:strVal val="visible"/>
                                      </p:to>
                                    </p:set>
                                    <p:animEffect transition="in" filter="fade">
                                      <p:cBhvr>
                                        <p:cTn id="17" dur="500"/>
                                        <p:tgtEl>
                                          <p:spTgt spid="30">
                                            <p:graphicEl>
                                              <a:dgm id="{FCACDDC6-B40E-40AE-8857-C50FCCF089F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graphicEl>
                                              <a:dgm id="{C6C0CD13-BEF8-4020-BB27-C3E4F414AD85}"/>
                                            </p:graphicEl>
                                          </p:spTgt>
                                        </p:tgtEl>
                                        <p:attrNameLst>
                                          <p:attrName>style.visibility</p:attrName>
                                        </p:attrNameLst>
                                      </p:cBhvr>
                                      <p:to>
                                        <p:strVal val="visible"/>
                                      </p:to>
                                    </p:set>
                                    <p:animEffect transition="in" filter="fade">
                                      <p:cBhvr>
                                        <p:cTn id="22" dur="500"/>
                                        <p:tgtEl>
                                          <p:spTgt spid="30">
                                            <p:graphicEl>
                                              <a:dgm id="{C6C0CD13-BEF8-4020-BB27-C3E4F414AD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17386" y="615849"/>
            <a:ext cx="6262346" cy="288032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p:cNvSpPr/>
          <p:nvPr/>
        </p:nvSpPr>
        <p:spPr>
          <a:xfrm>
            <a:off x="3717386" y="3527881"/>
            <a:ext cx="6262346" cy="2560577"/>
          </a:xfrm>
          <a:prstGeom prst="rect">
            <a:avLst/>
          </a:prstGeom>
          <a:solidFill>
            <a:schemeClr val="accent4">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741438555"/>
              </p:ext>
            </p:extLst>
          </p:nvPr>
        </p:nvGraphicFramePr>
        <p:xfrm>
          <a:off x="1557146" y="471833"/>
          <a:ext cx="8568952" cy="61926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02262" y="35811"/>
            <a:ext cx="7802649" cy="400110"/>
          </a:xfrm>
          <a:prstGeom prst="rect">
            <a:avLst/>
          </a:prstGeom>
          <a:noFill/>
        </p:spPr>
        <p:txBody>
          <a:bodyPr wrap="none" rtlCol="0">
            <a:spAutoFit/>
          </a:bodyPr>
          <a:lstStyle/>
          <a:p>
            <a:r>
              <a:rPr lang="en-GB" sz="2000" b="1" dirty="0"/>
              <a:t>Carbon footprint of various inhalers in kg CO</a:t>
            </a:r>
            <a:r>
              <a:rPr lang="en-GB" sz="2000" b="1" baseline="-25000" dirty="0"/>
              <a:t>2</a:t>
            </a:r>
            <a:r>
              <a:rPr lang="en-GB" sz="2000" b="1" dirty="0"/>
              <a:t>e per device or per month</a:t>
            </a:r>
          </a:p>
        </p:txBody>
      </p:sp>
      <p:sp>
        <p:nvSpPr>
          <p:cNvPr id="7" name="Right Brace 6"/>
          <p:cNvSpPr/>
          <p:nvPr/>
        </p:nvSpPr>
        <p:spPr>
          <a:xfrm>
            <a:off x="4509474" y="5368377"/>
            <a:ext cx="360040"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4869514" y="5507747"/>
            <a:ext cx="1022780" cy="369332"/>
          </a:xfrm>
          <a:prstGeom prst="rect">
            <a:avLst/>
          </a:prstGeom>
          <a:noFill/>
        </p:spPr>
        <p:txBody>
          <a:bodyPr wrap="none" rtlCol="0">
            <a:spAutoFit/>
          </a:bodyPr>
          <a:lstStyle/>
          <a:p>
            <a:r>
              <a:rPr lang="en-GB" dirty="0"/>
              <a:t>If refilled</a:t>
            </a:r>
          </a:p>
        </p:txBody>
      </p:sp>
      <p:sp>
        <p:nvSpPr>
          <p:cNvPr id="15" name="Rectangle 14"/>
          <p:cNvSpPr/>
          <p:nvPr/>
        </p:nvSpPr>
        <p:spPr>
          <a:xfrm>
            <a:off x="10824629" y="758353"/>
            <a:ext cx="1221005" cy="2585323"/>
          </a:xfrm>
          <a:prstGeom prst="rect">
            <a:avLst/>
          </a:prstGeom>
        </p:spPr>
        <p:txBody>
          <a:bodyPr wrap="square">
            <a:spAutoFit/>
          </a:bodyPr>
          <a:lstStyle/>
          <a:p>
            <a:r>
              <a:rPr lang="en-GB" dirty="0"/>
              <a:t>Aerosol </a:t>
            </a:r>
            <a:r>
              <a:rPr lang="en-GB" dirty="0" err="1"/>
              <a:t>pMDI</a:t>
            </a:r>
            <a:r>
              <a:rPr lang="en-GB" dirty="0"/>
              <a:t> inhalers are </a:t>
            </a:r>
            <a:br>
              <a:rPr lang="en-GB" dirty="0"/>
            </a:br>
            <a:r>
              <a:rPr lang="en-GB" dirty="0"/>
              <a:t>“high carbon” due to the propellant gas</a:t>
            </a:r>
          </a:p>
        </p:txBody>
      </p:sp>
      <p:sp>
        <p:nvSpPr>
          <p:cNvPr id="16" name="Rectangle 15"/>
          <p:cNvSpPr/>
          <p:nvPr/>
        </p:nvSpPr>
        <p:spPr>
          <a:xfrm>
            <a:off x="10824629" y="3514324"/>
            <a:ext cx="1394562" cy="2862322"/>
          </a:xfrm>
          <a:prstGeom prst="rect">
            <a:avLst/>
          </a:prstGeom>
        </p:spPr>
        <p:txBody>
          <a:bodyPr wrap="square">
            <a:spAutoFit/>
          </a:bodyPr>
          <a:lstStyle/>
          <a:p>
            <a:r>
              <a:rPr lang="en-GB" dirty="0"/>
              <a:t>Dry powder inhalers and soft mist inhalers are “low carbon” as they do not use propellant gases</a:t>
            </a:r>
          </a:p>
        </p:txBody>
      </p:sp>
      <p:sp>
        <p:nvSpPr>
          <p:cNvPr id="17" name="TextBox 16">
            <a:extLst>
              <a:ext uri="{FF2B5EF4-FFF2-40B4-BE49-F238E27FC236}">
                <a16:creationId xmlns:a16="http://schemas.microsoft.com/office/drawing/2014/main" id="{655B2E82-B41D-4904-BE54-5E4556036F46}"/>
              </a:ext>
            </a:extLst>
          </p:cNvPr>
          <p:cNvSpPr txBox="1"/>
          <p:nvPr/>
        </p:nvSpPr>
        <p:spPr>
          <a:xfrm>
            <a:off x="0" y="6480165"/>
            <a:ext cx="12192000" cy="369332"/>
          </a:xfrm>
          <a:prstGeom prst="rect">
            <a:avLst/>
          </a:prstGeom>
          <a:noFill/>
        </p:spPr>
        <p:txBody>
          <a:bodyPr wrap="square">
            <a:spAutoFit/>
          </a:bodyPr>
          <a:lstStyle/>
          <a:p>
            <a:pPr algn="l"/>
            <a:r>
              <a:rPr lang="en-GB" b="0" i="0" dirty="0">
                <a:solidFill>
                  <a:srgbClr val="333333"/>
                </a:solidFill>
                <a:effectLst/>
                <a:latin typeface="interfaceregular"/>
              </a:rPr>
              <a:t>Janson C, Henderson R, </a:t>
            </a:r>
            <a:r>
              <a:rPr lang="en-GB" b="0" i="0" dirty="0" err="1">
                <a:solidFill>
                  <a:srgbClr val="333333"/>
                </a:solidFill>
                <a:effectLst/>
                <a:latin typeface="interfaceregular"/>
              </a:rPr>
              <a:t>Löfdahl</a:t>
            </a:r>
            <a:r>
              <a:rPr lang="en-GB" b="0" i="0" dirty="0">
                <a:solidFill>
                  <a:srgbClr val="333333"/>
                </a:solidFill>
                <a:effectLst/>
                <a:latin typeface="interfaceregular"/>
              </a:rPr>
              <a:t> M</a:t>
            </a:r>
            <a:r>
              <a:rPr lang="en-GB" b="0" i="1" dirty="0">
                <a:solidFill>
                  <a:srgbClr val="333333"/>
                </a:solidFill>
                <a:effectLst/>
                <a:latin typeface="interfaceregular"/>
              </a:rPr>
              <a:t>, et al Thorax </a:t>
            </a:r>
            <a:r>
              <a:rPr lang="en-GB" b="0" i="0" dirty="0">
                <a:solidFill>
                  <a:srgbClr val="333333"/>
                </a:solidFill>
                <a:effectLst/>
                <a:latin typeface="interfaceregular"/>
              </a:rPr>
              <a:t>2020;</a:t>
            </a:r>
            <a:r>
              <a:rPr lang="en-GB" b="1" i="0" dirty="0">
                <a:solidFill>
                  <a:srgbClr val="333333"/>
                </a:solidFill>
                <a:effectLst/>
                <a:latin typeface="interfaceregular"/>
              </a:rPr>
              <a:t>75:</a:t>
            </a:r>
            <a:r>
              <a:rPr lang="en-GB" b="0" i="0" dirty="0">
                <a:solidFill>
                  <a:srgbClr val="333333"/>
                </a:solidFill>
                <a:effectLst/>
                <a:latin typeface="interfaceregular"/>
              </a:rPr>
              <a:t>82-84.</a:t>
            </a:r>
          </a:p>
        </p:txBody>
      </p:sp>
      <p:sp>
        <p:nvSpPr>
          <p:cNvPr id="4" name="Arrow: Left 3">
            <a:extLst>
              <a:ext uri="{FF2B5EF4-FFF2-40B4-BE49-F238E27FC236}">
                <a16:creationId xmlns:a16="http://schemas.microsoft.com/office/drawing/2014/main" id="{EDFFC1B8-4C9A-4EE2-9F2D-8F81D98CA221}"/>
              </a:ext>
            </a:extLst>
          </p:cNvPr>
          <p:cNvSpPr/>
          <p:nvPr/>
        </p:nvSpPr>
        <p:spPr>
          <a:xfrm>
            <a:off x="4509474" y="3153941"/>
            <a:ext cx="2094526" cy="440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yet available</a:t>
            </a:r>
          </a:p>
        </p:txBody>
      </p:sp>
      <p:pic>
        <p:nvPicPr>
          <p:cNvPr id="18" name="Picture 17" descr="C:\Users\klg\AppData\Local\Microsoft\Windows\INetCache\Content.MSO\DE235A43.tmp">
            <a:extLst>
              <a:ext uri="{FF2B5EF4-FFF2-40B4-BE49-F238E27FC236}">
                <a16:creationId xmlns:a16="http://schemas.microsoft.com/office/drawing/2014/main" id="{44A40B45-F62B-4587-B484-6C63D1686A3A}"/>
              </a:ext>
            </a:extLst>
          </p:cNvPr>
          <p:cNvPicPr/>
          <p:nvPr/>
        </p:nvPicPr>
        <p:blipFill>
          <a:blip r:embed="rId4">
            <a:extLst>
              <a:ext uri="{BEBA8EAE-BF5A-486C-A8C5-ECC9F3942E4B}">
                <a14:imgProps xmlns:a14="http://schemas.microsoft.com/office/drawing/2010/main">
                  <a14:imgLayer r:embed="rId5">
                    <a14:imgEffect>
                      <a14:backgroundRemoval t="0" b="100000" l="9600" r="88800"/>
                    </a14:imgEffect>
                  </a14:imgLayer>
                </a14:imgProps>
              </a:ext>
              <a:ext uri="{28A0092B-C50C-407E-A947-70E740481C1C}">
                <a14:useLocalDpi xmlns:a14="http://schemas.microsoft.com/office/drawing/2010/main" val="0"/>
              </a:ext>
            </a:extLst>
          </a:blip>
          <a:srcRect/>
          <a:stretch>
            <a:fillRect/>
          </a:stretch>
        </p:blipFill>
        <p:spPr bwMode="auto">
          <a:xfrm flipH="1">
            <a:off x="1050016" y="1012075"/>
            <a:ext cx="1190625" cy="1190625"/>
          </a:xfrm>
          <a:prstGeom prst="rect">
            <a:avLst/>
          </a:prstGeom>
          <a:noFill/>
          <a:ln>
            <a:noFill/>
          </a:ln>
        </p:spPr>
      </p:pic>
      <p:pic>
        <p:nvPicPr>
          <p:cNvPr id="21" name="Picture 20" descr="C:\Users\klg\AppData\Local\Microsoft\Windows\INetCache\Content.MSO\DBE5AC2E.tmp">
            <a:extLst>
              <a:ext uri="{FF2B5EF4-FFF2-40B4-BE49-F238E27FC236}">
                <a16:creationId xmlns:a16="http://schemas.microsoft.com/office/drawing/2014/main" id="{E95C0949-7314-4A53-B2E0-956058AD6507}"/>
              </a:ext>
            </a:extLst>
          </p:cNvPr>
          <p:cNvPicPr/>
          <p:nvPr/>
        </p:nvPicPr>
        <p:blipFill rotWithShape="1">
          <a:blip r:embed="rId6">
            <a:extLst>
              <a:ext uri="{BEBA8EAE-BF5A-486C-A8C5-ECC9F3942E4B}">
                <a14:imgProps xmlns:a14="http://schemas.microsoft.com/office/drawing/2010/main">
                  <a14:imgLayer r:embed="rId7">
                    <a14:imgEffect>
                      <a14:backgroundRemoval t="9040" b="85311" l="19649" r="71228">
                        <a14:foregroundMark x1="45614" y1="32768" x2="45614" y2="32768"/>
                        <a14:foregroundMark x1="48421" y1="45198" x2="48421" y2="45198"/>
                        <a14:foregroundMark x1="39649" y1="35028" x2="39649" y2="35028"/>
                      </a14:backgroundRemoval>
                    </a14:imgEffect>
                  </a14:imgLayer>
                </a14:imgProps>
              </a:ext>
              <a:ext uri="{28A0092B-C50C-407E-A947-70E740481C1C}">
                <a14:useLocalDpi xmlns:a14="http://schemas.microsoft.com/office/drawing/2010/main" val="0"/>
              </a:ext>
            </a:extLst>
          </a:blip>
          <a:srcRect l="13972" t="-4615" r="27297" b="4615"/>
          <a:stretch/>
        </p:blipFill>
        <p:spPr bwMode="auto">
          <a:xfrm>
            <a:off x="-249122" y="3839111"/>
            <a:ext cx="1595120" cy="1681480"/>
          </a:xfrm>
          <a:prstGeom prst="rect">
            <a:avLst/>
          </a:prstGeom>
          <a:noFill/>
          <a:ln>
            <a:noFill/>
          </a:ln>
          <a:extLst>
            <a:ext uri="{53640926-AAD7-44D8-BBD7-CCE9431645EC}">
              <a14:shadowObscured xmlns:a14="http://schemas.microsoft.com/office/drawing/2010/main"/>
            </a:ext>
          </a:extLst>
        </p:spPr>
      </p:pic>
      <p:pic>
        <p:nvPicPr>
          <p:cNvPr id="4098" name="Picture 2">
            <a:extLst>
              <a:ext uri="{FF2B5EF4-FFF2-40B4-BE49-F238E27FC236}">
                <a16:creationId xmlns:a16="http://schemas.microsoft.com/office/drawing/2014/main" id="{2214076B-71F9-416B-86AE-8E57F2B21CB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5924" y="3083455"/>
            <a:ext cx="1910591" cy="12698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elegy Ellipta (fluticasone furoate/umeclidinium/vilanterol) pack shot">
            <a:extLst>
              <a:ext uri="{FF2B5EF4-FFF2-40B4-BE49-F238E27FC236}">
                <a16:creationId xmlns:a16="http://schemas.microsoft.com/office/drawing/2014/main" id="{9AEF3522-ACEE-4D57-9752-EDDC40D548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6268" y="3412912"/>
            <a:ext cx="1088016" cy="13502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Vectura's Flutiform flunks phase III COPD test - PMLiVE">
            <a:extLst>
              <a:ext uri="{FF2B5EF4-FFF2-40B4-BE49-F238E27FC236}">
                <a16:creationId xmlns:a16="http://schemas.microsoft.com/office/drawing/2014/main" id="{A4F55A20-CD56-4918-83D5-50552105CBB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6621" y="466023"/>
            <a:ext cx="1922584" cy="12677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 descr="Soft mist inhaler PI">
            <a:extLst>
              <a:ext uri="{FF2B5EF4-FFF2-40B4-BE49-F238E27FC236}">
                <a16:creationId xmlns:a16="http://schemas.microsoft.com/office/drawing/2014/main" id="{A5ECCE37-872C-4319-AEAA-E825A757AF7D}"/>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972" b="97727" l="9738" r="89888">
                        <a14:foregroundMark x1="30337" y1="7386" x2="30337" y2="7386"/>
                        <a14:foregroundMark x1="34644" y1="92898" x2="34644" y2="92898"/>
                        <a14:foregroundMark x1="30337" y1="97869" x2="30337" y2="97869"/>
                        <a14:foregroundMark x1="30337" y1="4972" x2="30337" y2="4972"/>
                      </a14:backgroundRemoval>
                    </a14:imgEffect>
                  </a14:imgLayer>
                </a14:imgProps>
              </a:ext>
              <a:ext uri="{28A0092B-C50C-407E-A947-70E740481C1C}">
                <a14:useLocalDpi xmlns:a14="http://schemas.microsoft.com/office/drawing/2010/main" val="0"/>
              </a:ext>
            </a:extLst>
          </a:blip>
          <a:srcRect/>
          <a:stretch>
            <a:fillRect/>
          </a:stretch>
        </p:blipFill>
        <p:spPr bwMode="auto">
          <a:xfrm>
            <a:off x="-20244" y="4974834"/>
            <a:ext cx="1134605" cy="14958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Ultibro Breezhaler 85microgram/43microgram inhalation powder capsules with  device (Novartis Pharmaceuticals UK Ltd) 30 capsule 3 x 10 capsules -  RightBreathe">
            <a:extLst>
              <a:ext uri="{FF2B5EF4-FFF2-40B4-BE49-F238E27FC236}">
                <a16:creationId xmlns:a16="http://schemas.microsoft.com/office/drawing/2014/main" id="{733B1F60-A3F9-4B90-9D93-A2AA8C6AD0DD}"/>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085" y="4917274"/>
            <a:ext cx="2459835" cy="16391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klg\AppData\Local\Microsoft\Windows\INetCache\Content.MSO\9400C920.tmp">
            <a:extLst>
              <a:ext uri="{FF2B5EF4-FFF2-40B4-BE49-F238E27FC236}">
                <a16:creationId xmlns:a16="http://schemas.microsoft.com/office/drawing/2014/main" id="{49D07E7C-47D0-48F8-AEF2-56E2B25A2EE6}"/>
              </a:ext>
            </a:extLst>
          </p:cNvPr>
          <p:cNvPicPr/>
          <p:nvPr/>
        </p:nvPicPr>
        <p:blipFill>
          <a:blip r:embed="rId17">
            <a:extLst>
              <a:ext uri="{BEBA8EAE-BF5A-486C-A8C5-ECC9F3942E4B}">
                <a14:imgProps xmlns:a14="http://schemas.microsoft.com/office/drawing/2010/main">
                  <a14:imgLayer r:embed="rId18">
                    <a14:imgEffect>
                      <a14:backgroundRemoval t="2128" b="96596" l="2410" r="99398">
                        <a14:backgroundMark x1="70482" y1="18298" x2="70482" y2="18298"/>
                        <a14:backgroundMark x1="66265" y1="31489" x2="66265" y2="31489"/>
                        <a14:backgroundMark x1="65663" y1="37872" x2="65663" y2="3787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565349" y="4139471"/>
            <a:ext cx="942975" cy="1319212"/>
          </a:xfrm>
          <a:prstGeom prst="rect">
            <a:avLst/>
          </a:prstGeom>
          <a:noFill/>
          <a:ln>
            <a:noFill/>
          </a:ln>
        </p:spPr>
      </p:pic>
      <p:sp>
        <p:nvSpPr>
          <p:cNvPr id="3" name="Arrow: Pentagon 2">
            <a:extLst>
              <a:ext uri="{FF2B5EF4-FFF2-40B4-BE49-F238E27FC236}">
                <a16:creationId xmlns:a16="http://schemas.microsoft.com/office/drawing/2014/main" id="{672325B0-A587-4018-83BB-B84204595C33}"/>
              </a:ext>
            </a:extLst>
          </p:cNvPr>
          <p:cNvSpPr/>
          <p:nvPr/>
        </p:nvSpPr>
        <p:spPr>
          <a:xfrm flipH="1">
            <a:off x="10083552" y="754543"/>
            <a:ext cx="645722" cy="25674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Pentagon 24">
            <a:extLst>
              <a:ext uri="{FF2B5EF4-FFF2-40B4-BE49-F238E27FC236}">
                <a16:creationId xmlns:a16="http://schemas.microsoft.com/office/drawing/2014/main" id="{41D5E930-8BE5-44AF-9CCB-9948FF503A19}"/>
              </a:ext>
            </a:extLst>
          </p:cNvPr>
          <p:cNvSpPr/>
          <p:nvPr/>
        </p:nvSpPr>
        <p:spPr>
          <a:xfrm flipH="1">
            <a:off x="10108925" y="3574791"/>
            <a:ext cx="594973" cy="2567454"/>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FF25CDB-4AFA-4072-8999-84E522332A2C}"/>
              </a:ext>
            </a:extLst>
          </p:cNvPr>
          <p:cNvSpPr/>
          <p:nvPr/>
        </p:nvSpPr>
        <p:spPr>
          <a:xfrm>
            <a:off x="25745" y="1075313"/>
            <a:ext cx="902563" cy="1269808"/>
          </a:xfrm>
          <a:prstGeom prst="rect">
            <a:avLst/>
          </a:prstGeom>
          <a:blipFill rotWithShape="1">
            <a:blip r:embed="rId19" cstate="print">
              <a:extLst>
                <a:ext uri="{BEBA8EAE-BF5A-486C-A8C5-ECC9F3942E4B}">
                  <a14:imgProps xmlns:a14="http://schemas.microsoft.com/office/drawing/2010/main">
                    <a14:imgLayer r:embed="rId20">
                      <a14:imgEffect>
                        <a14:backgroundRemoval t="5000" b="94000" l="10000" r="90000">
                          <a14:foregroundMark x1="60667" y1="9667" x2="60667" y2="9667"/>
                          <a14:foregroundMark x1="53333" y1="9667" x2="53333" y2="9667"/>
                          <a14:foregroundMark x1="52333" y1="8000" x2="52333" y2="8000"/>
                          <a14:foregroundMark x1="62333" y1="6333" x2="62333" y2="6333"/>
                          <a14:foregroundMark x1="62333" y1="5333" x2="62333" y2="5333"/>
                          <a14:foregroundMark x1="54000" y1="5333" x2="54000" y2="5333"/>
                          <a14:foregroundMark x1="50667" y1="17667" x2="50667" y2="17667"/>
                          <a14:foregroundMark x1="70667" y1="22000" x2="70667" y2="22000"/>
                          <a14:foregroundMark x1="68000" y1="19333" x2="68000" y2="19333"/>
                          <a14:foregroundMark x1="69000" y1="13667" x2="69000" y2="13667"/>
                          <a14:foregroundMark x1="51667" y1="89333" x2="51667" y2="89333"/>
                          <a14:foregroundMark x1="71333" y1="8667" x2="71333" y2="8667"/>
                          <a14:foregroundMark x1="69667" y1="10333" x2="69667" y2="10333"/>
                          <a14:foregroundMark x1="52333" y1="86000" x2="52333" y2="86000"/>
                          <a14:foregroundMark x1="58333" y1="86000" x2="58333" y2="86000"/>
                          <a14:foregroundMark x1="50667" y1="94000" x2="50667" y2="94000"/>
                        </a14:backgroundRemoval>
                      </a14:imgEffect>
                    </a14:imgLayer>
                  </a14:imgProps>
                </a:ext>
                <a:ext uri="{28A0092B-C50C-407E-A947-70E740481C1C}">
                  <a14:useLocalDpi xmlns:a14="http://schemas.microsoft.com/office/drawing/2010/main" val="0"/>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Rectangle 26">
            <a:extLst>
              <a:ext uri="{FF2B5EF4-FFF2-40B4-BE49-F238E27FC236}">
                <a16:creationId xmlns:a16="http://schemas.microsoft.com/office/drawing/2014/main" id="{C04D6454-3BD5-49AC-9811-5BB7E2F9194F}"/>
              </a:ext>
            </a:extLst>
          </p:cNvPr>
          <p:cNvSpPr/>
          <p:nvPr/>
        </p:nvSpPr>
        <p:spPr>
          <a:xfrm flipH="1">
            <a:off x="443436" y="1836100"/>
            <a:ext cx="902562" cy="1175682"/>
          </a:xfrm>
          <a:prstGeom prst="rect">
            <a:avLst/>
          </a:prstGeom>
          <a: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l="-51000" r="-51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8328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par>
                                <p:cTn id="28" presetID="10"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500"/>
                                        <p:tgtEl>
                                          <p:spTgt spid="4100"/>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A6680-7118-9148-9054-367F0D1B842B}"/>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UK has the highest aerosol </a:t>
            </a:r>
            <a:r>
              <a:rPr lang="en-GB" dirty="0" err="1">
                <a:solidFill>
                  <a:srgbClr val="FFFFFF"/>
                </a:solidFill>
              </a:rPr>
              <a:t>pMDI</a:t>
            </a:r>
            <a:r>
              <a:rPr lang="en-GB" dirty="0">
                <a:solidFill>
                  <a:srgbClr val="FFFFFF"/>
                </a:solidFill>
              </a:rPr>
              <a:t>  inhaler use in Europe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007DB8-F41A-0C40-A147-C2A43E9B2A0F}"/>
              </a:ext>
            </a:extLst>
          </p:cNvPr>
          <p:cNvSpPr>
            <a:spLocks noGrp="1"/>
          </p:cNvSpPr>
          <p:nvPr>
            <p:ph idx="1"/>
          </p:nvPr>
        </p:nvSpPr>
        <p:spPr>
          <a:xfrm>
            <a:off x="4447308" y="591344"/>
            <a:ext cx="6906491" cy="5585619"/>
          </a:xfrm>
        </p:spPr>
        <p:txBody>
          <a:bodyPr anchor="ctr">
            <a:normAutofit/>
          </a:bodyPr>
          <a:lstStyle/>
          <a:p>
            <a:r>
              <a:rPr lang="en-GB" dirty="0"/>
              <a:t>Aerosol </a:t>
            </a:r>
            <a:r>
              <a:rPr lang="en-GB" dirty="0" err="1"/>
              <a:t>pMDI</a:t>
            </a:r>
            <a:r>
              <a:rPr lang="en-GB" dirty="0"/>
              <a:t> inhalers make up 70% inhalers used in UK, compared with &lt;50% in rest of Europe, 10-30% in Scandinavia </a:t>
            </a:r>
          </a:p>
          <a:p>
            <a:r>
              <a:rPr lang="en-GB" dirty="0"/>
              <a:t>Asthma mortality in the UK is one of the </a:t>
            </a:r>
            <a:r>
              <a:rPr lang="en-GB" dirty="0">
                <a:hlinkClick r:id="rId3">
                  <a:extLst>
                    <a:ext uri="{A12FA001-AC4F-418D-AE19-62706E023703}">
                      <ahyp:hlinkClr xmlns:ahyp="http://schemas.microsoft.com/office/drawing/2018/hyperlinkcolor" val="tx"/>
                    </a:ext>
                  </a:extLst>
                </a:hlinkClick>
              </a:rPr>
              <a:t>worst in Europe</a:t>
            </a:r>
            <a:r>
              <a:rPr lang="en-GB" dirty="0"/>
              <a:t> (Asthma UK, 2018)</a:t>
            </a:r>
          </a:p>
          <a:p>
            <a:pPr>
              <a:defRPr/>
            </a:pPr>
            <a:r>
              <a:rPr lang="en-GB" dirty="0"/>
              <a:t>Most European countries use dry powder inhalers preferentially to aerosol inhalers and have as good if not better asthma outcomes, although this is multifactorial.</a:t>
            </a:r>
          </a:p>
        </p:txBody>
      </p:sp>
    </p:spTree>
    <p:extLst>
      <p:ext uri="{BB962C8B-B14F-4D97-AF65-F5344CB8AC3E}">
        <p14:creationId xmlns:p14="http://schemas.microsoft.com/office/powerpoint/2010/main" val="31990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ABE0-FC10-4BDC-B0E8-76B098DC602C}"/>
              </a:ext>
            </a:extLst>
          </p:cNvPr>
          <p:cNvSpPr>
            <a:spLocks noGrp="1"/>
          </p:cNvSpPr>
          <p:nvPr>
            <p:ph type="title"/>
          </p:nvPr>
        </p:nvSpPr>
        <p:spPr>
          <a:xfrm>
            <a:off x="838200" y="365125"/>
            <a:ext cx="11353800" cy="1325563"/>
          </a:xfrm>
        </p:spPr>
        <p:txBody>
          <a:bodyPr>
            <a:normAutofit/>
          </a:bodyPr>
          <a:lstStyle/>
          <a:p>
            <a:r>
              <a:rPr lang="en-GB" dirty="0"/>
              <a:t>Inhaler device prescribing and asthma mortality</a:t>
            </a:r>
          </a:p>
        </p:txBody>
      </p:sp>
      <p:pic>
        <p:nvPicPr>
          <p:cNvPr id="3076" name="Picture 4">
            <a:extLst>
              <a:ext uri="{FF2B5EF4-FFF2-40B4-BE49-F238E27FC236}">
                <a16:creationId xmlns:a16="http://schemas.microsoft.com/office/drawing/2014/main" id="{61FC43CB-7F36-474F-BDC3-6F0700393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08" y="1607849"/>
            <a:ext cx="7093438" cy="4809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BF4206F6-D5A8-4820-87FC-55F7F19C309F}"/>
              </a:ext>
            </a:extLst>
          </p:cNvPr>
          <p:cNvGraphicFramePr>
            <a:graphicFrameLocks/>
          </p:cNvGraphicFramePr>
          <p:nvPr>
            <p:extLst>
              <p:ext uri="{D42A27DB-BD31-4B8C-83A1-F6EECF244321}">
                <p14:modId xmlns:p14="http://schemas.microsoft.com/office/powerpoint/2010/main" val="3740814500"/>
              </p:ext>
            </p:extLst>
          </p:nvPr>
        </p:nvGraphicFramePr>
        <p:xfrm>
          <a:off x="7587999" y="1607850"/>
          <a:ext cx="4604001" cy="480935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427D8BC-80E2-4078-AEE3-6D4A4A6780FE}"/>
              </a:ext>
            </a:extLst>
          </p:cNvPr>
          <p:cNvSpPr txBox="1"/>
          <p:nvPr/>
        </p:nvSpPr>
        <p:spPr>
          <a:xfrm>
            <a:off x="7841771" y="6430853"/>
            <a:ext cx="4350230" cy="369332"/>
          </a:xfrm>
          <a:prstGeom prst="rect">
            <a:avLst/>
          </a:prstGeom>
          <a:noFill/>
        </p:spPr>
        <p:txBody>
          <a:bodyPr wrap="square" rtlCol="0">
            <a:spAutoFit/>
          </a:bodyPr>
          <a:lstStyle/>
          <a:p>
            <a:r>
              <a:rPr lang="en-GB" dirty="0">
                <a:hlinkClick r:id="rId5"/>
              </a:rPr>
              <a:t>WHO European Health Information Gateway</a:t>
            </a:r>
            <a:endParaRPr lang="en-GB" dirty="0"/>
          </a:p>
        </p:txBody>
      </p:sp>
      <p:sp>
        <p:nvSpPr>
          <p:cNvPr id="6" name="TextBox 5">
            <a:extLst>
              <a:ext uri="{FF2B5EF4-FFF2-40B4-BE49-F238E27FC236}">
                <a16:creationId xmlns:a16="http://schemas.microsoft.com/office/drawing/2014/main" id="{6019752F-0DDF-4DB5-95DC-0F7AC507BE73}"/>
              </a:ext>
            </a:extLst>
          </p:cNvPr>
          <p:cNvSpPr txBox="1"/>
          <p:nvPr/>
        </p:nvSpPr>
        <p:spPr>
          <a:xfrm>
            <a:off x="592408" y="6465366"/>
            <a:ext cx="4384342" cy="369332"/>
          </a:xfrm>
          <a:prstGeom prst="rect">
            <a:avLst/>
          </a:prstGeom>
          <a:noFill/>
        </p:spPr>
        <p:txBody>
          <a:bodyPr wrap="none" rtlCol="0">
            <a:spAutoFit/>
          </a:bodyPr>
          <a:lstStyle/>
          <a:p>
            <a:r>
              <a:rPr lang="en-GB" dirty="0" err="1">
                <a:hlinkClick r:id="rId6"/>
              </a:rPr>
              <a:t>Lavorini</a:t>
            </a:r>
            <a:r>
              <a:rPr lang="en-GB" dirty="0">
                <a:hlinkClick r:id="rId6"/>
              </a:rPr>
              <a:t> 2011 </a:t>
            </a:r>
            <a:r>
              <a:rPr lang="en-GB" dirty="0"/>
              <a:t>based on data from 2002-2008</a:t>
            </a:r>
          </a:p>
        </p:txBody>
      </p:sp>
      <p:sp>
        <p:nvSpPr>
          <p:cNvPr id="12" name="Arrow: Left-Right 11">
            <a:extLst>
              <a:ext uri="{FF2B5EF4-FFF2-40B4-BE49-F238E27FC236}">
                <a16:creationId xmlns:a16="http://schemas.microsoft.com/office/drawing/2014/main" id="{B5ABA5B1-48D1-41FD-A960-3D73590F765B}"/>
              </a:ext>
            </a:extLst>
          </p:cNvPr>
          <p:cNvSpPr/>
          <p:nvPr/>
        </p:nvSpPr>
        <p:spPr>
          <a:xfrm>
            <a:off x="7035282" y="1519043"/>
            <a:ext cx="1260164" cy="6476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UK</a:t>
            </a:r>
          </a:p>
        </p:txBody>
      </p:sp>
    </p:spTree>
    <p:extLst>
      <p:ext uri="{BB962C8B-B14F-4D97-AF65-F5344CB8AC3E}">
        <p14:creationId xmlns:p14="http://schemas.microsoft.com/office/powerpoint/2010/main" val="278665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9F04-66B8-4893-AFDD-AA325A6F0565}"/>
              </a:ext>
            </a:extLst>
          </p:cNvPr>
          <p:cNvSpPr>
            <a:spLocks noGrp="1"/>
          </p:cNvSpPr>
          <p:nvPr>
            <p:ph type="title"/>
          </p:nvPr>
        </p:nvSpPr>
        <p:spPr>
          <a:xfrm>
            <a:off x="4965430" y="629268"/>
            <a:ext cx="6586491" cy="1286160"/>
          </a:xfrm>
        </p:spPr>
        <p:txBody>
          <a:bodyPr anchor="b">
            <a:normAutofit/>
          </a:bodyPr>
          <a:lstStyle/>
          <a:p>
            <a:r>
              <a:rPr lang="en-GB" sz="3400"/>
              <a:t>Why Asthma Still Kills: The National Review of Asthma Deaths (NRAD)</a:t>
            </a:r>
          </a:p>
        </p:txBody>
      </p:sp>
      <p:sp>
        <p:nvSpPr>
          <p:cNvPr id="3" name="Content Placeholder 2">
            <a:extLst>
              <a:ext uri="{FF2B5EF4-FFF2-40B4-BE49-F238E27FC236}">
                <a16:creationId xmlns:a16="http://schemas.microsoft.com/office/drawing/2014/main" id="{3180BA9E-C4F2-4250-9601-1D51860784E6}"/>
              </a:ext>
            </a:extLst>
          </p:cNvPr>
          <p:cNvSpPr>
            <a:spLocks noGrp="1"/>
          </p:cNvSpPr>
          <p:nvPr>
            <p:ph idx="1"/>
          </p:nvPr>
        </p:nvSpPr>
        <p:spPr>
          <a:xfrm>
            <a:off x="4965431" y="2438400"/>
            <a:ext cx="6586489" cy="3785419"/>
          </a:xfrm>
        </p:spPr>
        <p:txBody>
          <a:bodyPr>
            <a:normAutofit/>
          </a:bodyPr>
          <a:lstStyle/>
          <a:p>
            <a:pPr marL="0" indent="0" fontAlgn="base">
              <a:buNone/>
            </a:pPr>
            <a:r>
              <a:rPr lang="en-GB" sz="2000" dirty="0"/>
              <a:t>NRAD found widespread issues with the quality of asthma care amongst those who died, with several areas of key findings including:</a:t>
            </a:r>
          </a:p>
          <a:p>
            <a:pPr fontAlgn="base"/>
            <a:r>
              <a:rPr lang="en-GB" sz="2000" dirty="0"/>
              <a:t>excessive prescribing of reliever medication </a:t>
            </a:r>
          </a:p>
          <a:p>
            <a:pPr fontAlgn="base"/>
            <a:r>
              <a:rPr lang="en-GB" sz="2000" dirty="0"/>
              <a:t>under-prescribing of preventer medication</a:t>
            </a:r>
          </a:p>
          <a:p>
            <a:pPr fontAlgn="base"/>
            <a:r>
              <a:rPr lang="en-GB" sz="2000" dirty="0"/>
              <a:t>inappropriate prescribing of long-acting beta agonist (LABA) bronchodilator inhalers. </a:t>
            </a:r>
          </a:p>
          <a:p>
            <a:endParaRPr lang="en-GB" sz="2000" dirty="0"/>
          </a:p>
        </p:txBody>
      </p:sp>
      <p:pic>
        <p:nvPicPr>
          <p:cNvPr id="1026" name="Picture 2">
            <a:extLst>
              <a:ext uri="{FF2B5EF4-FFF2-40B4-BE49-F238E27FC236}">
                <a16:creationId xmlns:a16="http://schemas.microsoft.com/office/drawing/2014/main" id="{686D23D2-B3D1-42FD-95FF-5B0DCA130C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9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365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27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AAA-080D-4ABA-B4E8-230485FB3C4C}"/>
              </a:ext>
            </a:extLst>
          </p:cNvPr>
          <p:cNvSpPr>
            <a:spLocks noGrp="1"/>
          </p:cNvSpPr>
          <p:nvPr>
            <p:ph type="title"/>
          </p:nvPr>
        </p:nvSpPr>
        <p:spPr>
          <a:xfrm>
            <a:off x="838200" y="955675"/>
            <a:ext cx="10515600" cy="1325563"/>
          </a:xfrm>
        </p:spPr>
        <p:txBody>
          <a:bodyPr>
            <a:normAutofit fontScale="90000"/>
          </a:bodyPr>
          <a:lstStyle/>
          <a:p>
            <a:r>
              <a:rPr lang="en-GB" dirty="0"/>
              <a:t>The majority of SABA prescribing for asthma in the UK is linked to over-reliance on reliever inhalers </a:t>
            </a:r>
            <a:br>
              <a:rPr lang="en-GB" dirty="0"/>
            </a:br>
            <a:endParaRPr lang="en-GB" dirty="0"/>
          </a:p>
        </p:txBody>
      </p:sp>
      <p:cxnSp>
        <p:nvCxnSpPr>
          <p:cNvPr id="54" name="Straight Connector 53">
            <a:extLst>
              <a:ext uri="{FF2B5EF4-FFF2-40B4-BE49-F238E27FC236}">
                <a16:creationId xmlns:a16="http://schemas.microsoft.com/office/drawing/2014/main" id="{12E8F9B2-59E0-4C91-BBA4-3D5AD70797AD}"/>
              </a:ext>
            </a:extLst>
          </p:cNvPr>
          <p:cNvCxnSpPr>
            <a:cxnSpLocks/>
          </p:cNvCxnSpPr>
          <p:nvPr/>
        </p:nvCxnSpPr>
        <p:spPr>
          <a:xfrm>
            <a:off x="3813737" y="2037420"/>
            <a:ext cx="0" cy="4485246"/>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2D902402-0AB4-43BE-8B4D-173453D52516}"/>
              </a:ext>
            </a:extLst>
          </p:cNvPr>
          <p:cNvSpPr txBox="1"/>
          <p:nvPr/>
        </p:nvSpPr>
        <p:spPr>
          <a:xfrm rot="16200000">
            <a:off x="1821963" y="3630648"/>
            <a:ext cx="1411412" cy="430886"/>
          </a:xfrm>
          <a:prstGeom prst="rect">
            <a:avLst/>
          </a:prstGeom>
          <a:noFill/>
        </p:spPr>
        <p:txBody>
          <a:bodyPr wrap="none" lIns="0" tIns="0" rIns="0" bIns="0" rtlCol="0">
            <a:spAutoFit/>
          </a:bodyPr>
          <a:lstStyle>
            <a:defPPr>
              <a:defRPr lang="en-US"/>
            </a:defPPr>
            <a:lvl1pPr>
              <a:defRPr sz="1000"/>
            </a:lvl1pPr>
          </a:lstStyle>
          <a:p>
            <a:pPr algn="r"/>
            <a:r>
              <a:rPr lang="en-US" sz="2800" b="1" dirty="0"/>
              <a:t>Patients</a:t>
            </a:r>
            <a:r>
              <a:rPr lang="en-US" b="1" dirty="0"/>
              <a:t> (%)</a:t>
            </a:r>
            <a:endParaRPr lang="en-GB" b="1" dirty="0"/>
          </a:p>
        </p:txBody>
      </p:sp>
      <p:sp>
        <p:nvSpPr>
          <p:cNvPr id="56" name="Arrow: Right 55">
            <a:extLst>
              <a:ext uri="{FF2B5EF4-FFF2-40B4-BE49-F238E27FC236}">
                <a16:creationId xmlns:a16="http://schemas.microsoft.com/office/drawing/2014/main" id="{D36AF6C5-E045-4C79-9110-DAB9A1168C8A}"/>
              </a:ext>
            </a:extLst>
          </p:cNvPr>
          <p:cNvSpPr/>
          <p:nvPr/>
        </p:nvSpPr>
        <p:spPr>
          <a:xfrm>
            <a:off x="3813735" y="6172093"/>
            <a:ext cx="4198027" cy="46893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SABA overuse</a:t>
            </a:r>
            <a:endParaRPr lang="en-GB" sz="1400" b="1" dirty="0"/>
          </a:p>
        </p:txBody>
      </p:sp>
      <p:sp>
        <p:nvSpPr>
          <p:cNvPr id="57" name="Rectangle 56">
            <a:extLst>
              <a:ext uri="{FF2B5EF4-FFF2-40B4-BE49-F238E27FC236}">
                <a16:creationId xmlns:a16="http://schemas.microsoft.com/office/drawing/2014/main" id="{988987D1-3B83-4E48-BD4A-14DE38C3AC0E}"/>
              </a:ext>
            </a:extLst>
          </p:cNvPr>
          <p:cNvSpPr/>
          <p:nvPr/>
        </p:nvSpPr>
        <p:spPr>
          <a:xfrm>
            <a:off x="3200063" y="2015474"/>
            <a:ext cx="108900" cy="35048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58" name="Rectangle 57">
            <a:extLst>
              <a:ext uri="{FF2B5EF4-FFF2-40B4-BE49-F238E27FC236}">
                <a16:creationId xmlns:a16="http://schemas.microsoft.com/office/drawing/2014/main" id="{88A3B6FE-4BBE-46F5-A31C-D1C2AA6AA247}"/>
              </a:ext>
            </a:extLst>
          </p:cNvPr>
          <p:cNvSpPr/>
          <p:nvPr/>
        </p:nvSpPr>
        <p:spPr>
          <a:xfrm>
            <a:off x="5554082" y="5327466"/>
            <a:ext cx="108900" cy="192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59" name="Rectangle 58">
            <a:extLst>
              <a:ext uri="{FF2B5EF4-FFF2-40B4-BE49-F238E27FC236}">
                <a16:creationId xmlns:a16="http://schemas.microsoft.com/office/drawing/2014/main" id="{716C258C-BC4D-437A-BFCA-4164157B30A3}"/>
              </a:ext>
            </a:extLst>
          </p:cNvPr>
          <p:cNvSpPr/>
          <p:nvPr/>
        </p:nvSpPr>
        <p:spPr>
          <a:xfrm>
            <a:off x="5804700" y="5347417"/>
            <a:ext cx="108900" cy="1729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0" name="Rectangle 59">
            <a:extLst>
              <a:ext uri="{FF2B5EF4-FFF2-40B4-BE49-F238E27FC236}">
                <a16:creationId xmlns:a16="http://schemas.microsoft.com/office/drawing/2014/main" id="{B93B65A0-D26F-4E35-8616-C016F8DC459D}"/>
              </a:ext>
            </a:extLst>
          </p:cNvPr>
          <p:cNvSpPr/>
          <p:nvPr/>
        </p:nvSpPr>
        <p:spPr>
          <a:xfrm>
            <a:off x="6059794" y="5363379"/>
            <a:ext cx="108900" cy="1569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1" name="Rectangle 60">
            <a:extLst>
              <a:ext uri="{FF2B5EF4-FFF2-40B4-BE49-F238E27FC236}">
                <a16:creationId xmlns:a16="http://schemas.microsoft.com/office/drawing/2014/main" id="{AFDDD30C-EF49-4F8A-9AE3-5401DDCE2CFC}"/>
              </a:ext>
            </a:extLst>
          </p:cNvPr>
          <p:cNvSpPr/>
          <p:nvPr/>
        </p:nvSpPr>
        <p:spPr>
          <a:xfrm>
            <a:off x="6323837" y="5367371"/>
            <a:ext cx="108900" cy="152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2" name="Rectangle 61">
            <a:extLst>
              <a:ext uri="{FF2B5EF4-FFF2-40B4-BE49-F238E27FC236}">
                <a16:creationId xmlns:a16="http://schemas.microsoft.com/office/drawing/2014/main" id="{4BC49D6E-3518-4595-80F5-D916190EB712}"/>
              </a:ext>
            </a:extLst>
          </p:cNvPr>
          <p:cNvSpPr/>
          <p:nvPr/>
        </p:nvSpPr>
        <p:spPr>
          <a:xfrm>
            <a:off x="6480471" y="5435206"/>
            <a:ext cx="108900" cy="851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3" name="Rectangle 62">
            <a:extLst>
              <a:ext uri="{FF2B5EF4-FFF2-40B4-BE49-F238E27FC236}">
                <a16:creationId xmlns:a16="http://schemas.microsoft.com/office/drawing/2014/main" id="{A4EA3EDD-B2B1-4F02-9D29-E6198780471F}"/>
              </a:ext>
            </a:extLst>
          </p:cNvPr>
          <p:cNvSpPr/>
          <p:nvPr/>
        </p:nvSpPr>
        <p:spPr>
          <a:xfrm>
            <a:off x="5048369" y="5231698"/>
            <a:ext cx="108900" cy="2886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4" name="Rectangle 63">
            <a:extLst>
              <a:ext uri="{FF2B5EF4-FFF2-40B4-BE49-F238E27FC236}">
                <a16:creationId xmlns:a16="http://schemas.microsoft.com/office/drawing/2014/main" id="{202A85F5-E26E-4033-BF86-678F29524149}"/>
              </a:ext>
            </a:extLst>
          </p:cNvPr>
          <p:cNvSpPr/>
          <p:nvPr/>
        </p:nvSpPr>
        <p:spPr>
          <a:xfrm>
            <a:off x="5298987" y="5291553"/>
            <a:ext cx="108900" cy="22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5" name="Rectangle 64">
            <a:extLst>
              <a:ext uri="{FF2B5EF4-FFF2-40B4-BE49-F238E27FC236}">
                <a16:creationId xmlns:a16="http://schemas.microsoft.com/office/drawing/2014/main" id="{E5A6FC62-D089-4182-9E82-126B906A0DE8}"/>
              </a:ext>
            </a:extLst>
          </p:cNvPr>
          <p:cNvSpPr/>
          <p:nvPr/>
        </p:nvSpPr>
        <p:spPr>
          <a:xfrm>
            <a:off x="4623215" y="5024200"/>
            <a:ext cx="108900" cy="4961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6" name="Rectangle 65">
            <a:extLst>
              <a:ext uri="{FF2B5EF4-FFF2-40B4-BE49-F238E27FC236}">
                <a16:creationId xmlns:a16="http://schemas.microsoft.com/office/drawing/2014/main" id="{2FBA1734-D014-49EC-BFA2-AD072A809BBF}"/>
              </a:ext>
            </a:extLst>
          </p:cNvPr>
          <p:cNvSpPr/>
          <p:nvPr/>
        </p:nvSpPr>
        <p:spPr>
          <a:xfrm>
            <a:off x="4802228" y="5135929"/>
            <a:ext cx="108900" cy="3844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7" name="Rectangle 66">
            <a:extLst>
              <a:ext uri="{FF2B5EF4-FFF2-40B4-BE49-F238E27FC236}">
                <a16:creationId xmlns:a16="http://schemas.microsoft.com/office/drawing/2014/main" id="{D638866C-8360-4B24-B094-4D31A19172BC}"/>
              </a:ext>
            </a:extLst>
          </p:cNvPr>
          <p:cNvSpPr/>
          <p:nvPr/>
        </p:nvSpPr>
        <p:spPr>
          <a:xfrm>
            <a:off x="4381549" y="4888527"/>
            <a:ext cx="108900" cy="6318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8" name="Rectangle 67">
            <a:extLst>
              <a:ext uri="{FF2B5EF4-FFF2-40B4-BE49-F238E27FC236}">
                <a16:creationId xmlns:a16="http://schemas.microsoft.com/office/drawing/2014/main" id="{93D21B2C-ED43-442F-84BB-4E72D01E3603}"/>
              </a:ext>
            </a:extLst>
          </p:cNvPr>
          <p:cNvSpPr/>
          <p:nvPr/>
        </p:nvSpPr>
        <p:spPr>
          <a:xfrm>
            <a:off x="3866887" y="4317905"/>
            <a:ext cx="108900" cy="12024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69" name="Rectangle 68">
            <a:extLst>
              <a:ext uri="{FF2B5EF4-FFF2-40B4-BE49-F238E27FC236}">
                <a16:creationId xmlns:a16="http://schemas.microsoft.com/office/drawing/2014/main" id="{52EC3031-8A39-4524-AD7E-896F6B965E33}"/>
              </a:ext>
            </a:extLst>
          </p:cNvPr>
          <p:cNvSpPr/>
          <p:nvPr/>
        </p:nvSpPr>
        <p:spPr>
          <a:xfrm>
            <a:off x="4130931" y="4681029"/>
            <a:ext cx="108900" cy="8393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0" name="Rectangle 69">
            <a:extLst>
              <a:ext uri="{FF2B5EF4-FFF2-40B4-BE49-F238E27FC236}">
                <a16:creationId xmlns:a16="http://schemas.microsoft.com/office/drawing/2014/main" id="{5FB1E034-DD91-4D36-BA57-F4ED1DFB9C01}"/>
              </a:ext>
            </a:extLst>
          </p:cNvPr>
          <p:cNvSpPr/>
          <p:nvPr/>
        </p:nvSpPr>
        <p:spPr>
          <a:xfrm>
            <a:off x="3620746" y="3679449"/>
            <a:ext cx="108900" cy="18408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1" name="Rectangle 70">
            <a:extLst>
              <a:ext uri="{FF2B5EF4-FFF2-40B4-BE49-F238E27FC236}">
                <a16:creationId xmlns:a16="http://schemas.microsoft.com/office/drawing/2014/main" id="{205CA5DA-6D46-4179-B71F-AC6E23DA61F7}"/>
              </a:ext>
            </a:extLst>
          </p:cNvPr>
          <p:cNvSpPr/>
          <p:nvPr/>
        </p:nvSpPr>
        <p:spPr>
          <a:xfrm>
            <a:off x="3388029" y="2641957"/>
            <a:ext cx="108900" cy="28783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2" name="Rectangle 71">
            <a:extLst>
              <a:ext uri="{FF2B5EF4-FFF2-40B4-BE49-F238E27FC236}">
                <a16:creationId xmlns:a16="http://schemas.microsoft.com/office/drawing/2014/main" id="{F2620E65-22FA-43E3-B7AC-F29A1D303264}"/>
              </a:ext>
            </a:extLst>
          </p:cNvPr>
          <p:cNvSpPr/>
          <p:nvPr/>
        </p:nvSpPr>
        <p:spPr>
          <a:xfrm>
            <a:off x="7241275" y="5489686"/>
            <a:ext cx="108900" cy="306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3" name="Rectangle 72">
            <a:extLst>
              <a:ext uri="{FF2B5EF4-FFF2-40B4-BE49-F238E27FC236}">
                <a16:creationId xmlns:a16="http://schemas.microsoft.com/office/drawing/2014/main" id="{F0DED048-E5F9-44E9-AC2C-D0AA91ABEC6F}"/>
              </a:ext>
            </a:extLst>
          </p:cNvPr>
          <p:cNvSpPr/>
          <p:nvPr/>
        </p:nvSpPr>
        <p:spPr>
          <a:xfrm>
            <a:off x="7500844" y="5489686"/>
            <a:ext cx="108900" cy="306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4" name="Rectangle 73">
            <a:extLst>
              <a:ext uri="{FF2B5EF4-FFF2-40B4-BE49-F238E27FC236}">
                <a16:creationId xmlns:a16="http://schemas.microsoft.com/office/drawing/2014/main" id="{181D405B-721D-4507-B292-EB82D728BCB4}"/>
              </a:ext>
            </a:extLst>
          </p:cNvPr>
          <p:cNvSpPr/>
          <p:nvPr/>
        </p:nvSpPr>
        <p:spPr>
          <a:xfrm>
            <a:off x="7751462" y="5505009"/>
            <a:ext cx="108900" cy="153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5" name="Rectangle 74">
            <a:extLst>
              <a:ext uri="{FF2B5EF4-FFF2-40B4-BE49-F238E27FC236}">
                <a16:creationId xmlns:a16="http://schemas.microsoft.com/office/drawing/2014/main" id="{34A3E3C1-FD75-4129-AE04-5EC0FDA96657}"/>
              </a:ext>
            </a:extLst>
          </p:cNvPr>
          <p:cNvSpPr/>
          <p:nvPr/>
        </p:nvSpPr>
        <p:spPr>
          <a:xfrm>
            <a:off x="6990657" y="5474363"/>
            <a:ext cx="108900" cy="459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6" name="Rectangle 75">
            <a:extLst>
              <a:ext uri="{FF2B5EF4-FFF2-40B4-BE49-F238E27FC236}">
                <a16:creationId xmlns:a16="http://schemas.microsoft.com/office/drawing/2014/main" id="{E7447B79-48C5-49C9-89B3-7F4D1C5BDA18}"/>
              </a:ext>
            </a:extLst>
          </p:cNvPr>
          <p:cNvSpPr/>
          <p:nvPr/>
        </p:nvSpPr>
        <p:spPr>
          <a:xfrm>
            <a:off x="6744516" y="5459040"/>
            <a:ext cx="108900" cy="612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7" name="Rectangle 76">
            <a:extLst>
              <a:ext uri="{FF2B5EF4-FFF2-40B4-BE49-F238E27FC236}">
                <a16:creationId xmlns:a16="http://schemas.microsoft.com/office/drawing/2014/main" id="{76ADE25A-426F-4187-90F0-7B765978E1EA}"/>
              </a:ext>
            </a:extLst>
          </p:cNvPr>
          <p:cNvSpPr/>
          <p:nvPr/>
        </p:nvSpPr>
        <p:spPr>
          <a:xfrm>
            <a:off x="7912574" y="5443719"/>
            <a:ext cx="108900" cy="766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78" name="Freeform: Shape 77">
            <a:extLst>
              <a:ext uri="{FF2B5EF4-FFF2-40B4-BE49-F238E27FC236}">
                <a16:creationId xmlns:a16="http://schemas.microsoft.com/office/drawing/2014/main" id="{CA51B957-4002-4176-B333-FD1BCFBBA2AC}"/>
              </a:ext>
            </a:extLst>
          </p:cNvPr>
          <p:cNvSpPr/>
          <p:nvPr/>
        </p:nvSpPr>
        <p:spPr>
          <a:xfrm>
            <a:off x="3126965" y="1996852"/>
            <a:ext cx="4916884" cy="3522149"/>
          </a:xfrm>
          <a:custGeom>
            <a:avLst/>
            <a:gdLst>
              <a:gd name="connsiteX0" fmla="*/ 0 w 2616200"/>
              <a:gd name="connsiteY0" fmla="*/ 0 h 2108200"/>
              <a:gd name="connsiteX1" fmla="*/ 0 w 2616200"/>
              <a:gd name="connsiteY1" fmla="*/ 2108200 h 2108200"/>
              <a:gd name="connsiteX2" fmla="*/ 2616200 w 2616200"/>
              <a:gd name="connsiteY2" fmla="*/ 2108200 h 2108200"/>
            </a:gdLst>
            <a:ahLst/>
            <a:cxnLst>
              <a:cxn ang="0">
                <a:pos x="connsiteX0" y="connsiteY0"/>
              </a:cxn>
              <a:cxn ang="0">
                <a:pos x="connsiteX1" y="connsiteY1"/>
              </a:cxn>
              <a:cxn ang="0">
                <a:pos x="connsiteX2" y="connsiteY2"/>
              </a:cxn>
            </a:cxnLst>
            <a:rect l="l" t="t" r="r" b="b"/>
            <a:pathLst>
              <a:path w="2616200" h="2108200">
                <a:moveTo>
                  <a:pt x="0" y="0"/>
                </a:moveTo>
                <a:lnTo>
                  <a:pt x="0" y="2108200"/>
                </a:lnTo>
                <a:lnTo>
                  <a:pt x="2616200" y="2108200"/>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cxnSp>
        <p:nvCxnSpPr>
          <p:cNvPr id="79" name="Straight Connector 78">
            <a:extLst>
              <a:ext uri="{FF2B5EF4-FFF2-40B4-BE49-F238E27FC236}">
                <a16:creationId xmlns:a16="http://schemas.microsoft.com/office/drawing/2014/main" id="{183D59CC-B73C-4609-9409-BC6A3002EEEA}"/>
              </a:ext>
            </a:extLst>
          </p:cNvPr>
          <p:cNvCxnSpPr>
            <a:cxnSpLocks/>
          </p:cNvCxnSpPr>
          <p:nvPr/>
        </p:nvCxnSpPr>
        <p:spPr>
          <a:xfrm>
            <a:off x="3009116" y="2211804"/>
            <a:ext cx="117850" cy="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0" name="TextBox 79">
            <a:extLst>
              <a:ext uri="{FF2B5EF4-FFF2-40B4-BE49-F238E27FC236}">
                <a16:creationId xmlns:a16="http://schemas.microsoft.com/office/drawing/2014/main" id="{8A381B9C-EAFE-4BEA-ACAB-03B141DEA1E2}"/>
              </a:ext>
            </a:extLst>
          </p:cNvPr>
          <p:cNvSpPr txBox="1"/>
          <p:nvPr/>
        </p:nvSpPr>
        <p:spPr>
          <a:xfrm>
            <a:off x="2746421" y="2082866"/>
            <a:ext cx="247040" cy="191289"/>
          </a:xfrm>
          <a:prstGeom prst="rect">
            <a:avLst/>
          </a:prstGeom>
          <a:noFill/>
        </p:spPr>
        <p:txBody>
          <a:bodyPr wrap="none" lIns="0" tIns="0" rIns="0" bIns="0" rtlCol="0">
            <a:spAutoFit/>
          </a:bodyPr>
          <a:lstStyle/>
          <a:p>
            <a:pPr algn="r"/>
            <a:r>
              <a:rPr lang="en-IN" sz="1000" dirty="0"/>
              <a:t>25</a:t>
            </a:r>
          </a:p>
        </p:txBody>
      </p:sp>
      <p:cxnSp>
        <p:nvCxnSpPr>
          <p:cNvPr id="81" name="Straight Connector 80">
            <a:extLst>
              <a:ext uri="{FF2B5EF4-FFF2-40B4-BE49-F238E27FC236}">
                <a16:creationId xmlns:a16="http://schemas.microsoft.com/office/drawing/2014/main" id="{7AFAAA84-3D0C-4DC5-925F-CA33B0495DA0}"/>
              </a:ext>
            </a:extLst>
          </p:cNvPr>
          <p:cNvCxnSpPr>
            <a:cxnSpLocks/>
          </p:cNvCxnSpPr>
          <p:nvPr/>
        </p:nvCxnSpPr>
        <p:spPr>
          <a:xfrm>
            <a:off x="3009116" y="2876862"/>
            <a:ext cx="117850" cy="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2" name="TextBox 81">
            <a:extLst>
              <a:ext uri="{FF2B5EF4-FFF2-40B4-BE49-F238E27FC236}">
                <a16:creationId xmlns:a16="http://schemas.microsoft.com/office/drawing/2014/main" id="{F5FC8A62-40D2-4D0D-AB3F-78733D59A4A5}"/>
              </a:ext>
            </a:extLst>
          </p:cNvPr>
          <p:cNvSpPr txBox="1"/>
          <p:nvPr/>
        </p:nvSpPr>
        <p:spPr>
          <a:xfrm>
            <a:off x="2746421" y="2747924"/>
            <a:ext cx="247040" cy="191289"/>
          </a:xfrm>
          <a:prstGeom prst="rect">
            <a:avLst/>
          </a:prstGeom>
          <a:noFill/>
        </p:spPr>
        <p:txBody>
          <a:bodyPr wrap="none" lIns="0" tIns="0" rIns="0" bIns="0" rtlCol="0">
            <a:spAutoFit/>
          </a:bodyPr>
          <a:lstStyle/>
          <a:p>
            <a:pPr algn="r"/>
            <a:r>
              <a:rPr lang="en-IN" sz="1000" dirty="0"/>
              <a:t>20</a:t>
            </a:r>
          </a:p>
        </p:txBody>
      </p:sp>
      <p:cxnSp>
        <p:nvCxnSpPr>
          <p:cNvPr id="83" name="Straight Connector 82">
            <a:extLst>
              <a:ext uri="{FF2B5EF4-FFF2-40B4-BE49-F238E27FC236}">
                <a16:creationId xmlns:a16="http://schemas.microsoft.com/office/drawing/2014/main" id="{998BE7D9-23B1-466B-BC04-9565B7C90E01}"/>
              </a:ext>
            </a:extLst>
          </p:cNvPr>
          <p:cNvCxnSpPr>
            <a:cxnSpLocks/>
          </p:cNvCxnSpPr>
          <p:nvPr/>
        </p:nvCxnSpPr>
        <p:spPr>
          <a:xfrm>
            <a:off x="3009116" y="4850756"/>
            <a:ext cx="117850" cy="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4" name="TextBox 83">
            <a:extLst>
              <a:ext uri="{FF2B5EF4-FFF2-40B4-BE49-F238E27FC236}">
                <a16:creationId xmlns:a16="http://schemas.microsoft.com/office/drawing/2014/main" id="{A45DA657-EA7A-4D9F-8364-B2C5B049A138}"/>
              </a:ext>
            </a:extLst>
          </p:cNvPr>
          <p:cNvSpPr txBox="1"/>
          <p:nvPr/>
        </p:nvSpPr>
        <p:spPr>
          <a:xfrm>
            <a:off x="2869941" y="4721818"/>
            <a:ext cx="123520" cy="191289"/>
          </a:xfrm>
          <a:prstGeom prst="rect">
            <a:avLst/>
          </a:prstGeom>
          <a:noFill/>
        </p:spPr>
        <p:txBody>
          <a:bodyPr wrap="none" lIns="0" tIns="0" rIns="0" bIns="0" rtlCol="0">
            <a:spAutoFit/>
          </a:bodyPr>
          <a:lstStyle/>
          <a:p>
            <a:pPr algn="r"/>
            <a:r>
              <a:rPr lang="en-IN" sz="1000" dirty="0"/>
              <a:t>5</a:t>
            </a:r>
          </a:p>
        </p:txBody>
      </p:sp>
      <p:cxnSp>
        <p:nvCxnSpPr>
          <p:cNvPr id="85" name="Straight Connector 84">
            <a:extLst>
              <a:ext uri="{FF2B5EF4-FFF2-40B4-BE49-F238E27FC236}">
                <a16:creationId xmlns:a16="http://schemas.microsoft.com/office/drawing/2014/main" id="{BC67C76F-A7D6-4021-8F39-CCF68A1B2CF7}"/>
              </a:ext>
            </a:extLst>
          </p:cNvPr>
          <p:cNvCxnSpPr>
            <a:cxnSpLocks/>
          </p:cNvCxnSpPr>
          <p:nvPr/>
        </p:nvCxnSpPr>
        <p:spPr>
          <a:xfrm>
            <a:off x="3009116" y="5517145"/>
            <a:ext cx="117850" cy="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6" name="TextBox 85">
            <a:extLst>
              <a:ext uri="{FF2B5EF4-FFF2-40B4-BE49-F238E27FC236}">
                <a16:creationId xmlns:a16="http://schemas.microsoft.com/office/drawing/2014/main" id="{0019644A-56BC-4D87-8F31-3069073A9BBD}"/>
              </a:ext>
            </a:extLst>
          </p:cNvPr>
          <p:cNvSpPr txBox="1"/>
          <p:nvPr/>
        </p:nvSpPr>
        <p:spPr>
          <a:xfrm>
            <a:off x="2869941" y="5392197"/>
            <a:ext cx="123520" cy="191289"/>
          </a:xfrm>
          <a:prstGeom prst="rect">
            <a:avLst/>
          </a:prstGeom>
          <a:noFill/>
        </p:spPr>
        <p:txBody>
          <a:bodyPr wrap="none" lIns="0" tIns="0" rIns="0" bIns="0" rtlCol="0">
            <a:spAutoFit/>
          </a:bodyPr>
          <a:lstStyle/>
          <a:p>
            <a:pPr algn="r"/>
            <a:r>
              <a:rPr lang="en-IN" sz="1000" dirty="0"/>
              <a:t>0</a:t>
            </a:r>
          </a:p>
        </p:txBody>
      </p:sp>
      <p:cxnSp>
        <p:nvCxnSpPr>
          <p:cNvPr id="87" name="Straight Connector 86">
            <a:extLst>
              <a:ext uri="{FF2B5EF4-FFF2-40B4-BE49-F238E27FC236}">
                <a16:creationId xmlns:a16="http://schemas.microsoft.com/office/drawing/2014/main" id="{D22D9B84-87F5-4F9C-8256-608488854D5E}"/>
              </a:ext>
            </a:extLst>
          </p:cNvPr>
          <p:cNvCxnSpPr>
            <a:cxnSpLocks/>
          </p:cNvCxnSpPr>
          <p:nvPr/>
        </p:nvCxnSpPr>
        <p:spPr>
          <a:xfrm flipV="1">
            <a:off x="3218710" y="5518613"/>
            <a:ext cx="0" cy="72214"/>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8" name="TextBox 87">
            <a:extLst>
              <a:ext uri="{FF2B5EF4-FFF2-40B4-BE49-F238E27FC236}">
                <a16:creationId xmlns:a16="http://schemas.microsoft.com/office/drawing/2014/main" id="{2B83FBCB-FDE9-443A-9DAC-A0DDA96603F4}"/>
              </a:ext>
            </a:extLst>
          </p:cNvPr>
          <p:cNvSpPr txBox="1"/>
          <p:nvPr/>
        </p:nvSpPr>
        <p:spPr>
          <a:xfrm>
            <a:off x="3159030" y="5603685"/>
            <a:ext cx="123520" cy="191289"/>
          </a:xfrm>
          <a:prstGeom prst="rect">
            <a:avLst/>
          </a:prstGeom>
          <a:noFill/>
        </p:spPr>
        <p:txBody>
          <a:bodyPr wrap="none" lIns="0" tIns="0" rIns="0" bIns="0" rtlCol="0">
            <a:spAutoFit/>
          </a:bodyPr>
          <a:lstStyle/>
          <a:p>
            <a:pPr algn="ctr"/>
            <a:r>
              <a:rPr lang="en-IN" sz="1000" dirty="0"/>
              <a:t>0</a:t>
            </a:r>
          </a:p>
        </p:txBody>
      </p:sp>
      <p:cxnSp>
        <p:nvCxnSpPr>
          <p:cNvPr id="89" name="Straight Connector 88">
            <a:extLst>
              <a:ext uri="{FF2B5EF4-FFF2-40B4-BE49-F238E27FC236}">
                <a16:creationId xmlns:a16="http://schemas.microsoft.com/office/drawing/2014/main" id="{3A725C70-FF36-458B-95EC-48D2F1E31E6D}"/>
              </a:ext>
            </a:extLst>
          </p:cNvPr>
          <p:cNvCxnSpPr>
            <a:cxnSpLocks/>
          </p:cNvCxnSpPr>
          <p:nvPr/>
        </p:nvCxnSpPr>
        <p:spPr>
          <a:xfrm flipV="1">
            <a:off x="4413621" y="5518613"/>
            <a:ext cx="0" cy="72214"/>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0" name="TextBox 89">
            <a:extLst>
              <a:ext uri="{FF2B5EF4-FFF2-40B4-BE49-F238E27FC236}">
                <a16:creationId xmlns:a16="http://schemas.microsoft.com/office/drawing/2014/main" id="{6C806585-7822-4096-B13C-AC12EF95E836}"/>
              </a:ext>
            </a:extLst>
          </p:cNvPr>
          <p:cNvSpPr txBox="1"/>
          <p:nvPr/>
        </p:nvSpPr>
        <p:spPr>
          <a:xfrm>
            <a:off x="4353941" y="5603685"/>
            <a:ext cx="123520" cy="191289"/>
          </a:xfrm>
          <a:prstGeom prst="rect">
            <a:avLst/>
          </a:prstGeom>
          <a:noFill/>
        </p:spPr>
        <p:txBody>
          <a:bodyPr wrap="none" lIns="0" tIns="0" rIns="0" bIns="0" rtlCol="0">
            <a:spAutoFit/>
          </a:bodyPr>
          <a:lstStyle/>
          <a:p>
            <a:pPr algn="ctr"/>
            <a:r>
              <a:rPr lang="en-IN" sz="1000" dirty="0"/>
              <a:t>5</a:t>
            </a:r>
          </a:p>
        </p:txBody>
      </p:sp>
      <p:cxnSp>
        <p:nvCxnSpPr>
          <p:cNvPr id="91" name="Straight Connector 90">
            <a:extLst>
              <a:ext uri="{FF2B5EF4-FFF2-40B4-BE49-F238E27FC236}">
                <a16:creationId xmlns:a16="http://schemas.microsoft.com/office/drawing/2014/main" id="{5FAF8F9A-EBB7-46D9-A9D3-F3E9FE5232FB}"/>
              </a:ext>
            </a:extLst>
          </p:cNvPr>
          <p:cNvCxnSpPr>
            <a:cxnSpLocks/>
          </p:cNvCxnSpPr>
          <p:nvPr/>
        </p:nvCxnSpPr>
        <p:spPr>
          <a:xfrm flipV="1">
            <a:off x="5617481" y="5518613"/>
            <a:ext cx="0" cy="72214"/>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2" name="TextBox 91">
            <a:extLst>
              <a:ext uri="{FF2B5EF4-FFF2-40B4-BE49-F238E27FC236}">
                <a16:creationId xmlns:a16="http://schemas.microsoft.com/office/drawing/2014/main" id="{8A813C9D-4AA5-4BED-AA6C-17D1FF7D3F90}"/>
              </a:ext>
            </a:extLst>
          </p:cNvPr>
          <p:cNvSpPr txBox="1"/>
          <p:nvPr/>
        </p:nvSpPr>
        <p:spPr>
          <a:xfrm>
            <a:off x="5496042" y="5603685"/>
            <a:ext cx="247040" cy="191289"/>
          </a:xfrm>
          <a:prstGeom prst="rect">
            <a:avLst/>
          </a:prstGeom>
          <a:noFill/>
        </p:spPr>
        <p:txBody>
          <a:bodyPr wrap="none" lIns="0" tIns="0" rIns="0" bIns="0" rtlCol="0">
            <a:spAutoFit/>
          </a:bodyPr>
          <a:lstStyle/>
          <a:p>
            <a:pPr algn="ctr"/>
            <a:r>
              <a:rPr lang="en-IN" sz="1000" dirty="0"/>
              <a:t>10</a:t>
            </a:r>
          </a:p>
        </p:txBody>
      </p:sp>
      <p:cxnSp>
        <p:nvCxnSpPr>
          <p:cNvPr id="93" name="Straight Connector 92">
            <a:extLst>
              <a:ext uri="{FF2B5EF4-FFF2-40B4-BE49-F238E27FC236}">
                <a16:creationId xmlns:a16="http://schemas.microsoft.com/office/drawing/2014/main" id="{14472A54-1BC8-4E66-8906-8BA60FD1A4AE}"/>
              </a:ext>
            </a:extLst>
          </p:cNvPr>
          <p:cNvCxnSpPr>
            <a:cxnSpLocks/>
          </p:cNvCxnSpPr>
          <p:nvPr/>
        </p:nvCxnSpPr>
        <p:spPr>
          <a:xfrm flipV="1">
            <a:off x="6807917" y="5518613"/>
            <a:ext cx="0" cy="72214"/>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4" name="TextBox 93">
            <a:extLst>
              <a:ext uri="{FF2B5EF4-FFF2-40B4-BE49-F238E27FC236}">
                <a16:creationId xmlns:a16="http://schemas.microsoft.com/office/drawing/2014/main" id="{612C5C2E-35FF-43C3-A974-F04865A8A48D}"/>
              </a:ext>
            </a:extLst>
          </p:cNvPr>
          <p:cNvSpPr txBox="1"/>
          <p:nvPr/>
        </p:nvSpPr>
        <p:spPr>
          <a:xfrm>
            <a:off x="6686478" y="5603685"/>
            <a:ext cx="247040" cy="191289"/>
          </a:xfrm>
          <a:prstGeom prst="rect">
            <a:avLst/>
          </a:prstGeom>
          <a:noFill/>
        </p:spPr>
        <p:txBody>
          <a:bodyPr wrap="none" lIns="0" tIns="0" rIns="0" bIns="0" rtlCol="0">
            <a:spAutoFit/>
          </a:bodyPr>
          <a:lstStyle/>
          <a:p>
            <a:pPr algn="ctr"/>
            <a:r>
              <a:rPr lang="en-IN" sz="1000" dirty="0"/>
              <a:t>15</a:t>
            </a:r>
          </a:p>
        </p:txBody>
      </p:sp>
      <p:cxnSp>
        <p:nvCxnSpPr>
          <p:cNvPr id="95" name="Straight Connector 94">
            <a:extLst>
              <a:ext uri="{FF2B5EF4-FFF2-40B4-BE49-F238E27FC236}">
                <a16:creationId xmlns:a16="http://schemas.microsoft.com/office/drawing/2014/main" id="{BD404826-2FD6-4ECD-A382-2306872BE867}"/>
              </a:ext>
            </a:extLst>
          </p:cNvPr>
          <p:cNvCxnSpPr>
            <a:cxnSpLocks/>
          </p:cNvCxnSpPr>
          <p:nvPr/>
        </p:nvCxnSpPr>
        <p:spPr>
          <a:xfrm flipV="1">
            <a:off x="8011778" y="5518613"/>
            <a:ext cx="0" cy="72214"/>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6" name="TextBox 95">
            <a:extLst>
              <a:ext uri="{FF2B5EF4-FFF2-40B4-BE49-F238E27FC236}">
                <a16:creationId xmlns:a16="http://schemas.microsoft.com/office/drawing/2014/main" id="{F29D02E9-D3E1-4210-8B7E-99E0AD02C666}"/>
              </a:ext>
            </a:extLst>
          </p:cNvPr>
          <p:cNvSpPr txBox="1"/>
          <p:nvPr/>
        </p:nvSpPr>
        <p:spPr>
          <a:xfrm>
            <a:off x="7890338" y="5603685"/>
            <a:ext cx="247040" cy="191289"/>
          </a:xfrm>
          <a:prstGeom prst="rect">
            <a:avLst/>
          </a:prstGeom>
          <a:noFill/>
        </p:spPr>
        <p:txBody>
          <a:bodyPr wrap="none" lIns="0" tIns="0" rIns="0" bIns="0" rtlCol="0">
            <a:spAutoFit/>
          </a:bodyPr>
          <a:lstStyle/>
          <a:p>
            <a:pPr algn="ctr"/>
            <a:r>
              <a:rPr lang="en-IN" sz="1000" dirty="0"/>
              <a:t>20</a:t>
            </a:r>
          </a:p>
        </p:txBody>
      </p:sp>
      <p:sp>
        <p:nvSpPr>
          <p:cNvPr id="97" name="TextBox 96">
            <a:extLst>
              <a:ext uri="{FF2B5EF4-FFF2-40B4-BE49-F238E27FC236}">
                <a16:creationId xmlns:a16="http://schemas.microsoft.com/office/drawing/2014/main" id="{685D2678-6FF6-40A9-BF99-177EE59EB0DE}"/>
              </a:ext>
            </a:extLst>
          </p:cNvPr>
          <p:cNvSpPr txBox="1"/>
          <p:nvPr/>
        </p:nvSpPr>
        <p:spPr>
          <a:xfrm>
            <a:off x="4220924" y="5889183"/>
            <a:ext cx="2956387" cy="276999"/>
          </a:xfrm>
          <a:prstGeom prst="rect">
            <a:avLst/>
          </a:prstGeom>
          <a:noFill/>
        </p:spPr>
        <p:txBody>
          <a:bodyPr wrap="none" lIns="0" tIns="0" rIns="0" bIns="0" rtlCol="0">
            <a:spAutoFit/>
          </a:bodyPr>
          <a:lstStyle/>
          <a:p>
            <a:pPr algn="ctr"/>
            <a:r>
              <a:rPr lang="en-IN" b="1" dirty="0"/>
              <a:t>SABA canisters in baseline year</a:t>
            </a:r>
          </a:p>
        </p:txBody>
      </p:sp>
      <p:cxnSp>
        <p:nvCxnSpPr>
          <p:cNvPr id="98" name="Straight Connector 97">
            <a:extLst>
              <a:ext uri="{FF2B5EF4-FFF2-40B4-BE49-F238E27FC236}">
                <a16:creationId xmlns:a16="http://schemas.microsoft.com/office/drawing/2014/main" id="{8F5E9C33-C4E8-47B1-96B7-D8B2F31D781C}"/>
              </a:ext>
            </a:extLst>
          </p:cNvPr>
          <p:cNvCxnSpPr>
            <a:cxnSpLocks/>
          </p:cNvCxnSpPr>
          <p:nvPr/>
        </p:nvCxnSpPr>
        <p:spPr>
          <a:xfrm>
            <a:off x="3009116" y="4191442"/>
            <a:ext cx="117850" cy="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9" name="TextBox 98">
            <a:extLst>
              <a:ext uri="{FF2B5EF4-FFF2-40B4-BE49-F238E27FC236}">
                <a16:creationId xmlns:a16="http://schemas.microsoft.com/office/drawing/2014/main" id="{4A80E6DB-B902-4F57-BA00-DE328F2AC4B3}"/>
              </a:ext>
            </a:extLst>
          </p:cNvPr>
          <p:cNvSpPr txBox="1"/>
          <p:nvPr/>
        </p:nvSpPr>
        <p:spPr>
          <a:xfrm>
            <a:off x="2746421" y="4062504"/>
            <a:ext cx="247040" cy="191289"/>
          </a:xfrm>
          <a:prstGeom prst="rect">
            <a:avLst/>
          </a:prstGeom>
          <a:noFill/>
        </p:spPr>
        <p:txBody>
          <a:bodyPr wrap="none" lIns="0" tIns="0" rIns="0" bIns="0" rtlCol="0">
            <a:spAutoFit/>
          </a:bodyPr>
          <a:lstStyle/>
          <a:p>
            <a:pPr algn="r"/>
            <a:r>
              <a:rPr lang="en-IN" sz="1000" dirty="0"/>
              <a:t>10</a:t>
            </a:r>
          </a:p>
        </p:txBody>
      </p:sp>
      <p:cxnSp>
        <p:nvCxnSpPr>
          <p:cNvPr id="100" name="Straight Connector 99">
            <a:extLst>
              <a:ext uri="{FF2B5EF4-FFF2-40B4-BE49-F238E27FC236}">
                <a16:creationId xmlns:a16="http://schemas.microsoft.com/office/drawing/2014/main" id="{A702D746-0FEF-4A80-AF3E-C5130C771C98}"/>
              </a:ext>
            </a:extLst>
          </p:cNvPr>
          <p:cNvCxnSpPr>
            <a:cxnSpLocks/>
          </p:cNvCxnSpPr>
          <p:nvPr/>
        </p:nvCxnSpPr>
        <p:spPr>
          <a:xfrm>
            <a:off x="3009116" y="3531496"/>
            <a:ext cx="117850" cy="0"/>
          </a:xfrm>
          <a:prstGeom prst="lin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01" name="TextBox 100">
            <a:extLst>
              <a:ext uri="{FF2B5EF4-FFF2-40B4-BE49-F238E27FC236}">
                <a16:creationId xmlns:a16="http://schemas.microsoft.com/office/drawing/2014/main" id="{5E028838-7282-44D0-B1D0-7D96C115D1C7}"/>
              </a:ext>
            </a:extLst>
          </p:cNvPr>
          <p:cNvSpPr txBox="1"/>
          <p:nvPr/>
        </p:nvSpPr>
        <p:spPr>
          <a:xfrm>
            <a:off x="2746421" y="3402558"/>
            <a:ext cx="247040" cy="191289"/>
          </a:xfrm>
          <a:prstGeom prst="rect">
            <a:avLst/>
          </a:prstGeom>
          <a:noFill/>
        </p:spPr>
        <p:txBody>
          <a:bodyPr wrap="none" lIns="0" tIns="0" rIns="0" bIns="0" rtlCol="0">
            <a:spAutoFit/>
          </a:bodyPr>
          <a:lstStyle/>
          <a:p>
            <a:pPr algn="r"/>
            <a:r>
              <a:rPr lang="en-IN" sz="1000" dirty="0"/>
              <a:t>15</a:t>
            </a:r>
          </a:p>
        </p:txBody>
      </p:sp>
      <p:sp>
        <p:nvSpPr>
          <p:cNvPr id="102" name="Rectangle: Rounded Corners 101">
            <a:extLst>
              <a:ext uri="{FF2B5EF4-FFF2-40B4-BE49-F238E27FC236}">
                <a16:creationId xmlns:a16="http://schemas.microsoft.com/office/drawing/2014/main" id="{0795E98B-6DBC-4E4A-8F31-1E1EDF0B4672}"/>
              </a:ext>
            </a:extLst>
          </p:cNvPr>
          <p:cNvSpPr/>
          <p:nvPr/>
        </p:nvSpPr>
        <p:spPr>
          <a:xfrm>
            <a:off x="5662982" y="2975355"/>
            <a:ext cx="3945411" cy="1112282"/>
          </a:xfrm>
          <a:prstGeom prst="roundRect">
            <a:avLst>
              <a:gd name="adj" fmla="val 43781"/>
            </a:avLst>
          </a:prstGeom>
          <a:solidFill>
            <a:schemeClr val="bg1"/>
          </a:solidFill>
          <a:ln>
            <a:noFill/>
          </a:ln>
          <a:effectLst>
            <a:outerShdw blurRad="63500" sx="102000" sy="102000" algn="ctr" rotWithShape="0">
              <a:prstClr val="black">
                <a:alpha val="17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b="1" dirty="0">
                <a:solidFill>
                  <a:schemeClr val="tx1"/>
                </a:solidFill>
              </a:rPr>
              <a:t>of all SABA reliever prescribing for asthma in the UK goes to patients overusing their reliever</a:t>
            </a:r>
          </a:p>
        </p:txBody>
      </p:sp>
      <p:grpSp>
        <p:nvGrpSpPr>
          <p:cNvPr id="103" name="Group 102">
            <a:extLst>
              <a:ext uri="{FF2B5EF4-FFF2-40B4-BE49-F238E27FC236}">
                <a16:creationId xmlns:a16="http://schemas.microsoft.com/office/drawing/2014/main" id="{F4D6607F-14AC-4BA9-BCFD-805D378C1FDB}"/>
              </a:ext>
            </a:extLst>
          </p:cNvPr>
          <p:cNvGrpSpPr/>
          <p:nvPr/>
        </p:nvGrpSpPr>
        <p:grpSpPr>
          <a:xfrm>
            <a:off x="4707978" y="2995264"/>
            <a:ext cx="948747" cy="1097281"/>
            <a:chOff x="4202173" y="3529885"/>
            <a:chExt cx="600090" cy="594943"/>
          </a:xfrm>
        </p:grpSpPr>
        <p:grpSp>
          <p:nvGrpSpPr>
            <p:cNvPr id="104" name="Group 103">
              <a:extLst>
                <a:ext uri="{FF2B5EF4-FFF2-40B4-BE49-F238E27FC236}">
                  <a16:creationId xmlns:a16="http://schemas.microsoft.com/office/drawing/2014/main" id="{F4D2207C-C2D8-4634-B1B5-0A54FCF28639}"/>
                </a:ext>
              </a:extLst>
            </p:cNvPr>
            <p:cNvGrpSpPr/>
            <p:nvPr/>
          </p:nvGrpSpPr>
          <p:grpSpPr>
            <a:xfrm rot="10800000">
              <a:off x="4231281" y="3529885"/>
              <a:ext cx="520529" cy="594943"/>
              <a:chOff x="7472613" y="3103899"/>
              <a:chExt cx="949319" cy="1092880"/>
            </a:xfrm>
          </p:grpSpPr>
          <p:sp>
            <p:nvSpPr>
              <p:cNvPr id="106" name="Oval 105">
                <a:extLst>
                  <a:ext uri="{FF2B5EF4-FFF2-40B4-BE49-F238E27FC236}">
                    <a16:creationId xmlns:a16="http://schemas.microsoft.com/office/drawing/2014/main" id="{8AE9B1B7-342D-4C3A-B2DF-64BC92E5690C}"/>
                  </a:ext>
                </a:extLst>
              </p:cNvPr>
              <p:cNvSpPr/>
              <p:nvPr/>
            </p:nvSpPr>
            <p:spPr>
              <a:xfrm>
                <a:off x="7506619" y="3175064"/>
                <a:ext cx="843839" cy="971449"/>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7" name="Block Arc 106">
                <a:extLst>
                  <a:ext uri="{FF2B5EF4-FFF2-40B4-BE49-F238E27FC236}">
                    <a16:creationId xmlns:a16="http://schemas.microsoft.com/office/drawing/2014/main" id="{25BCA957-E381-4BDA-80F2-F75969A4639D}"/>
                  </a:ext>
                </a:extLst>
              </p:cNvPr>
              <p:cNvSpPr/>
              <p:nvPr/>
            </p:nvSpPr>
            <p:spPr>
              <a:xfrm>
                <a:off x="7472613" y="3103899"/>
                <a:ext cx="949319" cy="1092880"/>
              </a:xfrm>
              <a:prstGeom prst="blockArc">
                <a:avLst>
                  <a:gd name="adj1" fmla="val 8094082"/>
                  <a:gd name="adj2" fmla="val 5440525"/>
                  <a:gd name="adj3" fmla="val 112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tx1"/>
                  </a:solidFill>
                </a:endParaRPr>
              </a:p>
            </p:txBody>
          </p:sp>
        </p:grpSp>
        <p:sp>
          <p:nvSpPr>
            <p:cNvPr id="105" name="TextBox 104">
              <a:extLst>
                <a:ext uri="{FF2B5EF4-FFF2-40B4-BE49-F238E27FC236}">
                  <a16:creationId xmlns:a16="http://schemas.microsoft.com/office/drawing/2014/main" id="{C0613691-FA61-404E-9F97-5D19AF7995D7}"/>
                </a:ext>
              </a:extLst>
            </p:cNvPr>
            <p:cNvSpPr txBox="1"/>
            <p:nvPr/>
          </p:nvSpPr>
          <p:spPr>
            <a:xfrm>
              <a:off x="4202173" y="3673504"/>
              <a:ext cx="600090" cy="216939"/>
            </a:xfrm>
            <a:prstGeom prst="rect">
              <a:avLst/>
            </a:prstGeom>
            <a:noFill/>
          </p:spPr>
          <p:txBody>
            <a:bodyPr wrap="square" rtlCol="0">
              <a:spAutoFit/>
            </a:bodyPr>
            <a:lstStyle/>
            <a:p>
              <a:pPr algn="ctr"/>
              <a:r>
                <a:rPr lang="en-US" sz="2000" b="1" dirty="0"/>
                <a:t>83%</a:t>
              </a:r>
            </a:p>
          </p:txBody>
        </p:sp>
      </p:grpSp>
      <p:sp>
        <p:nvSpPr>
          <p:cNvPr id="108" name="TextBox 107">
            <a:extLst>
              <a:ext uri="{FF2B5EF4-FFF2-40B4-BE49-F238E27FC236}">
                <a16:creationId xmlns:a16="http://schemas.microsoft.com/office/drawing/2014/main" id="{8EC6E030-A978-4B8A-A00E-1DE14CD57814}"/>
              </a:ext>
            </a:extLst>
          </p:cNvPr>
          <p:cNvSpPr txBox="1"/>
          <p:nvPr/>
        </p:nvSpPr>
        <p:spPr>
          <a:xfrm>
            <a:off x="9034597" y="6527800"/>
            <a:ext cx="3284104" cy="369332"/>
          </a:xfrm>
          <a:prstGeom prst="rect">
            <a:avLst/>
          </a:prstGeom>
          <a:noFill/>
        </p:spPr>
        <p:txBody>
          <a:bodyPr wrap="none" rtlCol="0">
            <a:spAutoFit/>
          </a:bodyPr>
          <a:lstStyle/>
          <a:p>
            <a:r>
              <a:rPr lang="en-GB" dirty="0"/>
              <a:t>Graph courtesy of Alex Wilkinson</a:t>
            </a:r>
          </a:p>
        </p:txBody>
      </p:sp>
      <p:pic>
        <p:nvPicPr>
          <p:cNvPr id="109" name="Picture 108" descr="C:\Users\klg\AppData\Local\Microsoft\Windows\INetCache\Content.MSO\DE235A43.tmp">
            <a:extLst>
              <a:ext uri="{FF2B5EF4-FFF2-40B4-BE49-F238E27FC236}">
                <a16:creationId xmlns:a16="http://schemas.microsoft.com/office/drawing/2014/main" id="{B8C1D279-83A8-463B-9BA2-6BBF833223E0}"/>
              </a:ext>
            </a:extLst>
          </p:cNvPr>
          <p:cNvPicPr/>
          <p:nvPr/>
        </p:nvPicPr>
        <p:blipFill>
          <a:blip r:embed="rId3">
            <a:extLst>
              <a:ext uri="{BEBA8EAE-BF5A-486C-A8C5-ECC9F3942E4B}">
                <a14:imgProps xmlns:a14="http://schemas.microsoft.com/office/drawing/2010/main">
                  <a14:imgLayer r:embed="rId4">
                    <a14:imgEffect>
                      <a14:backgroundRemoval t="0" b="100000" l="9600" r="88800"/>
                    </a14:imgEffect>
                  </a14:imgLayer>
                </a14:imgProps>
              </a:ext>
              <a:ext uri="{28A0092B-C50C-407E-A947-70E740481C1C}">
                <a14:useLocalDpi xmlns:a14="http://schemas.microsoft.com/office/drawing/2010/main" val="0"/>
              </a:ext>
            </a:extLst>
          </a:blip>
          <a:srcRect/>
          <a:stretch>
            <a:fillRect/>
          </a:stretch>
        </p:blipFill>
        <p:spPr bwMode="auto">
          <a:xfrm flipH="1">
            <a:off x="9893093" y="2864889"/>
            <a:ext cx="1190625" cy="1190625"/>
          </a:xfrm>
          <a:prstGeom prst="rect">
            <a:avLst/>
          </a:prstGeom>
          <a:noFill/>
          <a:ln>
            <a:noFill/>
          </a:ln>
        </p:spPr>
      </p:pic>
    </p:spTree>
    <p:extLst>
      <p:ext uri="{BB962C8B-B14F-4D97-AF65-F5344CB8AC3E}">
        <p14:creationId xmlns:p14="http://schemas.microsoft.com/office/powerpoint/2010/main" val="13534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address SABA (blue reliever inhaler) over-reliance</a:t>
            </a:r>
          </a:p>
        </p:txBody>
      </p:sp>
      <p:sp>
        <p:nvSpPr>
          <p:cNvPr id="3" name="Content Placeholder 2"/>
          <p:cNvSpPr>
            <a:spLocks noGrp="1"/>
          </p:cNvSpPr>
          <p:nvPr>
            <p:ph idx="1"/>
          </p:nvPr>
        </p:nvSpPr>
        <p:spPr>
          <a:xfrm>
            <a:off x="838200" y="1825625"/>
            <a:ext cx="10515600" cy="4667250"/>
          </a:xfrm>
        </p:spPr>
        <p:txBody>
          <a:bodyPr>
            <a:normAutofit fontScale="92500" lnSpcReduction="10000"/>
          </a:bodyPr>
          <a:lstStyle/>
          <a:p>
            <a:r>
              <a:rPr lang="en-GB" b="1" dirty="0"/>
              <a:t>Search out and review </a:t>
            </a:r>
            <a:r>
              <a:rPr lang="en-GB" dirty="0"/>
              <a:t>as a priority patients with high SABA use</a:t>
            </a:r>
          </a:p>
          <a:p>
            <a:r>
              <a:rPr lang="en-GB" b="1" dirty="0"/>
              <a:t>Review diagnosis </a:t>
            </a:r>
            <a:r>
              <a:rPr lang="en-GB" dirty="0"/>
              <a:t>– not all that wheezes is asthma. </a:t>
            </a:r>
          </a:p>
          <a:p>
            <a:pPr lvl="1"/>
            <a:r>
              <a:rPr lang="en-GB" dirty="0"/>
              <a:t>Consider secondary care referral if diagnostic uncertainty or disease control remains poor</a:t>
            </a:r>
          </a:p>
          <a:p>
            <a:r>
              <a:rPr lang="en-GB" b="1" dirty="0"/>
              <a:t>Review treatment </a:t>
            </a:r>
          </a:p>
          <a:p>
            <a:pPr marL="914400" lvl="1" indent="-457200">
              <a:buFont typeface="+mj-lt"/>
              <a:buAutoNum type="arabicPeriod"/>
            </a:pPr>
            <a:r>
              <a:rPr lang="en-GB" dirty="0"/>
              <a:t>Explore attitudes to inhalers – 2/3 asthma patients in UK are not using their preventer inhaler regularly (Thorax 2021;76:A19)</a:t>
            </a:r>
          </a:p>
          <a:p>
            <a:pPr marL="914400" lvl="1" indent="-457200">
              <a:buFont typeface="+mj-lt"/>
              <a:buAutoNum type="arabicPeriod"/>
            </a:pPr>
            <a:r>
              <a:rPr lang="en-GB" dirty="0"/>
              <a:t>Explore attitudes to spacers – real world use is low</a:t>
            </a:r>
          </a:p>
          <a:p>
            <a:pPr marL="914400" lvl="1" indent="-457200">
              <a:buFont typeface="+mj-lt"/>
              <a:buAutoNum type="arabicPeriod"/>
            </a:pPr>
            <a:r>
              <a:rPr lang="en-GB" dirty="0"/>
              <a:t>Review inhaler technique – change inhaler if necessary, consider breath actuated/DPI if difficulty coordinating actuation with inhalation</a:t>
            </a:r>
          </a:p>
          <a:p>
            <a:pPr marL="914400" lvl="1" indent="-457200">
              <a:buFont typeface="+mj-lt"/>
              <a:buAutoNum type="arabicPeriod"/>
            </a:pPr>
            <a:r>
              <a:rPr lang="en-GB" dirty="0"/>
              <a:t>Escalate therapy according to guidelines</a:t>
            </a:r>
          </a:p>
          <a:p>
            <a:pPr marL="914400" lvl="1" indent="-457200">
              <a:buFont typeface="+mj-lt"/>
              <a:buAutoNum type="arabicPeriod"/>
            </a:pPr>
            <a:r>
              <a:rPr lang="en-GB" dirty="0"/>
              <a:t>Consider combined maintenance and reliever therapy (recommended in BTS, NICE and GINA guidelines, usually involves a DPI)</a:t>
            </a:r>
          </a:p>
          <a:p>
            <a:pPr lvl="1"/>
            <a:endParaRPr lang="en-GB" dirty="0"/>
          </a:p>
        </p:txBody>
      </p:sp>
      <p:pic>
        <p:nvPicPr>
          <p:cNvPr id="4" name="Picture 3" descr="C:\Users\klg\AppData\Local\Microsoft\Windows\INetCache\Content.MSO\DE235A43.tmp">
            <a:extLst>
              <a:ext uri="{FF2B5EF4-FFF2-40B4-BE49-F238E27FC236}">
                <a16:creationId xmlns:a16="http://schemas.microsoft.com/office/drawing/2014/main" id="{C0F38FA2-ED81-4335-83DD-722438276A6D}"/>
              </a:ext>
            </a:extLst>
          </p:cNvPr>
          <p:cNvPicPr/>
          <p:nvPr/>
        </p:nvPicPr>
        <p:blipFill>
          <a:blip r:embed="rId3">
            <a:extLst>
              <a:ext uri="{BEBA8EAE-BF5A-486C-A8C5-ECC9F3942E4B}">
                <a14:imgProps xmlns:a14="http://schemas.microsoft.com/office/drawing/2010/main">
                  <a14:imgLayer r:embed="rId4">
                    <a14:imgEffect>
                      <a14:backgroundRemoval t="0" b="100000" l="9600" r="88800"/>
                    </a14:imgEffect>
                  </a14:imgLayer>
                </a14:imgProps>
              </a:ext>
              <a:ext uri="{28A0092B-C50C-407E-A947-70E740481C1C}">
                <a14:useLocalDpi xmlns:a14="http://schemas.microsoft.com/office/drawing/2010/main" val="0"/>
              </a:ext>
            </a:extLst>
          </a:blip>
          <a:srcRect/>
          <a:stretch>
            <a:fillRect/>
          </a:stretch>
        </p:blipFill>
        <p:spPr bwMode="auto">
          <a:xfrm flipH="1">
            <a:off x="10758487" y="432593"/>
            <a:ext cx="1190625" cy="1190625"/>
          </a:xfrm>
          <a:prstGeom prst="rect">
            <a:avLst/>
          </a:prstGeom>
          <a:noFill/>
          <a:ln>
            <a:noFill/>
          </a:ln>
        </p:spPr>
      </p:pic>
    </p:spTree>
    <p:extLst>
      <p:ext uri="{BB962C8B-B14F-4D97-AF65-F5344CB8AC3E}">
        <p14:creationId xmlns:p14="http://schemas.microsoft.com/office/powerpoint/2010/main" val="13812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dirty="0"/>
              <a:t>Dry Powder vs Metered Dose Inhalers – real world asthma studies</a:t>
            </a:r>
          </a:p>
        </p:txBody>
      </p:sp>
      <p:sp>
        <p:nvSpPr>
          <p:cNvPr id="3" name="Content Placeholder 2"/>
          <p:cNvSpPr>
            <a:spLocks noGrp="1"/>
          </p:cNvSpPr>
          <p:nvPr>
            <p:ph sz="half" idx="1"/>
          </p:nvPr>
        </p:nvSpPr>
        <p:spPr>
          <a:xfrm>
            <a:off x="838200" y="1825624"/>
            <a:ext cx="5181600" cy="4829175"/>
          </a:xfrm>
        </p:spPr>
        <p:txBody>
          <a:bodyPr>
            <a:normAutofit fontScale="70000" lnSpcReduction="20000"/>
          </a:bodyPr>
          <a:lstStyle/>
          <a:p>
            <a:pPr marL="0" indent="0">
              <a:buNone/>
            </a:pPr>
            <a:r>
              <a:rPr lang="en-GB" b="1" dirty="0"/>
              <a:t>Favours dry powder inhalers (DPI)</a:t>
            </a:r>
          </a:p>
          <a:p>
            <a:r>
              <a:rPr lang="en-GB" dirty="0"/>
              <a:t>Switching patients from other inhaled corticosteroid devices to the </a:t>
            </a:r>
            <a:r>
              <a:rPr lang="en-GB" dirty="0" err="1"/>
              <a:t>Easyhaler</a:t>
            </a:r>
            <a:r>
              <a:rPr lang="en-GB" dirty="0"/>
              <a:t>®: Historical, matched-cohort study of real-life asthma patients. J Asthma Allergy 2014, 7: 31-51.</a:t>
            </a:r>
          </a:p>
          <a:p>
            <a:pPr lvl="1"/>
            <a:r>
              <a:rPr lang="en-GB" dirty="0"/>
              <a:t>n=1,958, preventer DPI vs </a:t>
            </a:r>
            <a:r>
              <a:rPr lang="en-GB" dirty="0" err="1"/>
              <a:t>pMDI</a:t>
            </a:r>
            <a:endParaRPr lang="en-GB" dirty="0"/>
          </a:p>
          <a:p>
            <a:r>
              <a:rPr lang="en-GB" dirty="0"/>
              <a:t>Effectiveness of fluticasone furoate plus vilanterol on asthma control in clinical practice: An open-label, parallel group, randomised controlled trial. Lancet 2017, 390: 2247-55. </a:t>
            </a:r>
          </a:p>
          <a:p>
            <a:pPr lvl="1"/>
            <a:r>
              <a:rPr lang="en-GB" dirty="0"/>
              <a:t>n=4,233 combination DPI vs usual care</a:t>
            </a:r>
          </a:p>
          <a:p>
            <a:r>
              <a:rPr lang="en-GB" dirty="0"/>
              <a:t>Effectiveness of inhaler types for real-world asthma management: retrospective observational study using the GPRD Journal of Asthma and Allergy 2011:4 37–47</a:t>
            </a:r>
          </a:p>
          <a:p>
            <a:pPr lvl="1"/>
            <a:r>
              <a:rPr lang="en-GB" dirty="0"/>
              <a:t>n=50,000 preventer DPI vs </a:t>
            </a:r>
            <a:r>
              <a:rPr lang="en-GB" dirty="0" err="1"/>
              <a:t>pMDI</a:t>
            </a:r>
            <a:endParaRPr lang="en-GB" dirty="0"/>
          </a:p>
          <a:p>
            <a:endParaRPr lang="en-GB" dirty="0"/>
          </a:p>
        </p:txBody>
      </p:sp>
      <p:sp>
        <p:nvSpPr>
          <p:cNvPr id="4" name="Content Placeholder 3"/>
          <p:cNvSpPr>
            <a:spLocks noGrp="1"/>
          </p:cNvSpPr>
          <p:nvPr>
            <p:ph sz="half" idx="2"/>
          </p:nvPr>
        </p:nvSpPr>
        <p:spPr>
          <a:xfrm>
            <a:off x="6172200" y="1825625"/>
            <a:ext cx="5181600" cy="4351338"/>
          </a:xfrm>
        </p:spPr>
        <p:txBody>
          <a:bodyPr>
            <a:normAutofit fontScale="70000" lnSpcReduction="20000"/>
          </a:bodyPr>
          <a:lstStyle/>
          <a:p>
            <a:pPr marL="0" indent="0">
              <a:buNone/>
            </a:pPr>
            <a:r>
              <a:rPr lang="en-GB" b="1" dirty="0"/>
              <a:t>Favours aerosol inhalers (</a:t>
            </a:r>
            <a:r>
              <a:rPr lang="en-GB" b="1" dirty="0" err="1"/>
              <a:t>pMDI</a:t>
            </a:r>
            <a:r>
              <a:rPr lang="en-GB" b="1" dirty="0"/>
              <a:t>)</a:t>
            </a:r>
          </a:p>
          <a:p>
            <a:r>
              <a:rPr lang="en-GB" dirty="0"/>
              <a:t>Device type and real-world effectiveness of asthma combination therapy: An observational study Respiratory Medicine 2011 10:1457-1466</a:t>
            </a:r>
          </a:p>
          <a:p>
            <a:pPr lvl="1"/>
            <a:r>
              <a:rPr lang="fr-FR" dirty="0"/>
              <a:t>n=3,134 combination DPI vs </a:t>
            </a:r>
            <a:r>
              <a:rPr lang="fr-FR" dirty="0" err="1"/>
              <a:t>pMDI</a:t>
            </a:r>
            <a:endParaRPr lang="fr-FR" dirty="0"/>
          </a:p>
          <a:p>
            <a:pPr lvl="1"/>
            <a:endParaRPr lang="en-GB" dirty="0"/>
          </a:p>
        </p:txBody>
      </p:sp>
      <p:sp>
        <p:nvSpPr>
          <p:cNvPr id="5" name="TextBox 4">
            <a:extLst>
              <a:ext uri="{FF2B5EF4-FFF2-40B4-BE49-F238E27FC236}">
                <a16:creationId xmlns:a16="http://schemas.microsoft.com/office/drawing/2014/main" id="{9C47980D-A787-4130-AE43-BE1B39CD167A}"/>
              </a:ext>
            </a:extLst>
          </p:cNvPr>
          <p:cNvSpPr txBox="1"/>
          <p:nvPr/>
        </p:nvSpPr>
        <p:spPr>
          <a:xfrm>
            <a:off x="6574222" y="4177862"/>
            <a:ext cx="5181600"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Randomised controlled trials repeatedly demonstrate no difference in the efficacy of aerosol </a:t>
            </a:r>
            <a:r>
              <a:rPr lang="en-GB" dirty="0" err="1"/>
              <a:t>pMDIs</a:t>
            </a:r>
            <a:r>
              <a:rPr lang="en-GB" dirty="0"/>
              <a:t> vs DPIs: ‘real world’ studies are equivocal, however the largest UK observational study (50,000 patients) favours DPI</a:t>
            </a:r>
          </a:p>
        </p:txBody>
      </p:sp>
    </p:spTree>
    <p:extLst>
      <p:ext uri="{BB962C8B-B14F-4D97-AF65-F5344CB8AC3E}">
        <p14:creationId xmlns:p14="http://schemas.microsoft.com/office/powerpoint/2010/main" val="42909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
                                            <p:txEl>
                                              <p:pRg st="0" end="0"/>
                                            </p:txEl>
                                          </p:spTgt>
                                        </p:tgtEl>
                                      </p:cBhvr>
                                    </p:animEffect>
                                    <p:animScale>
                                      <p:cBhvr>
                                        <p:cTn id="11" dur="250" autoRev="1" fill="hold"/>
                                        <p:tgtEl>
                                          <p:spTgt spid="4">
                                            <p:txEl>
                                              <p:pRg st="0" end="0"/>
                                            </p:txEl>
                                          </p:spTgt>
                                        </p:tgtEl>
                                      </p:cBhvr>
                                      <p:by x="105000" y="105000"/>
                                    </p:animScale>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DAA9-5F24-3541-B9F4-315233C4B133}"/>
              </a:ext>
            </a:extLst>
          </p:cNvPr>
          <p:cNvSpPr>
            <a:spLocks noGrp="1"/>
          </p:cNvSpPr>
          <p:nvPr>
            <p:ph type="title"/>
          </p:nvPr>
        </p:nvSpPr>
        <p:spPr/>
        <p:txBody>
          <a:bodyPr/>
          <a:lstStyle/>
          <a:p>
            <a:r>
              <a:rPr lang="en-GB" dirty="0"/>
              <a:t>Offer a dry powder inhaler (DPI) where clinically appropriate</a:t>
            </a:r>
          </a:p>
        </p:txBody>
      </p:sp>
      <p:sp>
        <p:nvSpPr>
          <p:cNvPr id="3" name="Content Placeholder 2">
            <a:extLst>
              <a:ext uri="{FF2B5EF4-FFF2-40B4-BE49-F238E27FC236}">
                <a16:creationId xmlns:a16="http://schemas.microsoft.com/office/drawing/2014/main" id="{5AA14A55-5BFE-E242-BB9E-5580575B0E51}"/>
              </a:ext>
            </a:extLst>
          </p:cNvPr>
          <p:cNvSpPr>
            <a:spLocks noGrp="1"/>
          </p:cNvSpPr>
          <p:nvPr>
            <p:ph idx="1"/>
          </p:nvPr>
        </p:nvSpPr>
        <p:spPr>
          <a:xfrm>
            <a:off x="838200" y="1825625"/>
            <a:ext cx="7717972" cy="4667250"/>
          </a:xfrm>
        </p:spPr>
        <p:txBody>
          <a:bodyPr>
            <a:normAutofit fontScale="77500" lnSpcReduction="20000"/>
          </a:bodyPr>
          <a:lstStyle/>
          <a:p>
            <a:pPr marL="0" indent="0">
              <a:lnSpc>
                <a:spcPct val="140000"/>
              </a:lnSpc>
              <a:buNone/>
            </a:pPr>
            <a:r>
              <a:rPr lang="en-US" i="1" dirty="0"/>
              <a:t>“The majority of asthma patients using </a:t>
            </a:r>
            <a:r>
              <a:rPr lang="en-US" i="1" dirty="0" err="1"/>
              <a:t>pMDIs</a:t>
            </a:r>
            <a:r>
              <a:rPr lang="en-US" i="1" dirty="0"/>
              <a:t> would change device for environmental reasons so long as the new inhaler was efficacious, easy to use and fitted their current routine, and that they could change back if needed.” </a:t>
            </a:r>
            <a:r>
              <a:rPr lang="en-US" sz="2800" dirty="0"/>
              <a:t>Annex B of </a:t>
            </a:r>
            <a:r>
              <a:rPr lang="en-US" sz="2800" i="0" dirty="0">
                <a:solidFill>
                  <a:srgbClr val="202A30"/>
                </a:solidFill>
                <a:effectLst/>
                <a:latin typeface="Frutiger LT W01_65 Bold1475746"/>
              </a:rPr>
              <a:t>Primary Care Networks – plans for 2021/22 and 2022/23</a:t>
            </a:r>
          </a:p>
          <a:p>
            <a:pPr>
              <a:lnSpc>
                <a:spcPct val="140000"/>
              </a:lnSpc>
            </a:pPr>
            <a:r>
              <a:rPr lang="en-GB" dirty="0"/>
              <a:t>If switching to a different inhaler type</a:t>
            </a:r>
          </a:p>
          <a:p>
            <a:pPr lvl="1">
              <a:lnSpc>
                <a:spcPct val="140000"/>
              </a:lnSpc>
            </a:pPr>
            <a:r>
              <a:rPr lang="en-GB" dirty="0"/>
              <a:t>Discuss reasons for change</a:t>
            </a:r>
          </a:p>
          <a:p>
            <a:pPr lvl="1">
              <a:lnSpc>
                <a:spcPct val="140000"/>
              </a:lnSpc>
            </a:pPr>
            <a:r>
              <a:rPr lang="en-GB" dirty="0"/>
              <a:t>Ask for and address any concerns</a:t>
            </a:r>
          </a:p>
          <a:p>
            <a:pPr lvl="1">
              <a:lnSpc>
                <a:spcPct val="140000"/>
              </a:lnSpc>
            </a:pPr>
            <a:r>
              <a:rPr lang="en-GB" dirty="0"/>
              <a:t>Offer the option to change back if needed</a:t>
            </a:r>
          </a:p>
          <a:p>
            <a:pPr lvl="1">
              <a:lnSpc>
                <a:spcPct val="140000"/>
              </a:lnSpc>
            </a:pPr>
            <a:r>
              <a:rPr lang="en-GB" dirty="0"/>
              <a:t>Teach inhaler technique, preferably using device-specific training videos (</a:t>
            </a:r>
            <a:r>
              <a:rPr lang="en-GB" dirty="0">
                <a:hlinkClick r:id="rId3"/>
              </a:rPr>
              <a:t>Asthma UK </a:t>
            </a:r>
            <a:r>
              <a:rPr lang="en-GB" dirty="0"/>
              <a:t>or </a:t>
            </a:r>
            <a:r>
              <a:rPr lang="en-GB" dirty="0">
                <a:hlinkClick r:id="rId4"/>
              </a:rPr>
              <a:t>Right Breathe</a:t>
            </a:r>
            <a:r>
              <a:rPr lang="en-GB" dirty="0"/>
              <a:t>)</a:t>
            </a:r>
          </a:p>
          <a:p>
            <a:pPr marL="457200" lvl="1" indent="0">
              <a:lnSpc>
                <a:spcPct val="140000"/>
              </a:lnSpc>
              <a:buNone/>
            </a:pPr>
            <a:endParaRPr lang="en-GB" dirty="0"/>
          </a:p>
        </p:txBody>
      </p:sp>
      <p:pic>
        <p:nvPicPr>
          <p:cNvPr id="6" name="Picture 5" descr="A picture containing clipart&#10;&#10;Description automatically generated">
            <a:extLst>
              <a:ext uri="{FF2B5EF4-FFF2-40B4-BE49-F238E27FC236}">
                <a16:creationId xmlns:a16="http://schemas.microsoft.com/office/drawing/2014/main" id="{34332BDE-DF0E-404A-88EF-3CE5E8E01E1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426" b="96535" l="6957" r="94783">
                        <a14:foregroundMark x1="36522" y1="60396" x2="36522" y2="60396"/>
                        <a14:foregroundMark x1="53913" y1="85644" x2="53913" y2="85644"/>
                        <a14:foregroundMark x1="40870" y1="96535" x2="40870" y2="96535"/>
                        <a14:foregroundMark x1="88696" y1="40594" x2="88696" y2="40594"/>
                        <a14:foregroundMark x1="94783" y1="49010" x2="94783" y2="49010"/>
                        <a14:foregroundMark x1="12174" y1="33168" x2="12174" y2="33168"/>
                        <a14:foregroundMark x1="7826" y1="26733" x2="7826" y2="26733"/>
                        <a14:foregroundMark x1="7826" y1="26733" x2="7826" y2="26733"/>
                        <a14:foregroundMark x1="7826" y1="34653" x2="7826" y2="34653"/>
                        <a14:foregroundMark x1="20870" y1="34158" x2="20870" y2="34158"/>
                        <a14:foregroundMark x1="10435" y1="26733" x2="10435" y2="26733"/>
                        <a14:foregroundMark x1="61739" y1="7426" x2="61739" y2="7426"/>
                      </a14:backgroundRemoval>
                    </a14:imgEffect>
                  </a14:imgLayer>
                </a14:imgProps>
              </a:ext>
              <a:ext uri="{28A0092B-C50C-407E-A947-70E740481C1C}">
                <a14:useLocalDpi xmlns:a14="http://schemas.microsoft.com/office/drawing/2010/main" val="0"/>
              </a:ext>
            </a:extLst>
          </a:blip>
          <a:stretch>
            <a:fillRect/>
          </a:stretch>
        </p:blipFill>
        <p:spPr>
          <a:xfrm>
            <a:off x="8881292" y="1774292"/>
            <a:ext cx="2487385" cy="4369147"/>
          </a:xfrm>
          <a:prstGeom prst="rect">
            <a:avLst/>
          </a:prstGeom>
        </p:spPr>
      </p:pic>
    </p:spTree>
    <p:extLst>
      <p:ext uri="{BB962C8B-B14F-4D97-AF65-F5344CB8AC3E}">
        <p14:creationId xmlns:p14="http://schemas.microsoft.com/office/powerpoint/2010/main" val="240659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728C-785B-214C-A4DF-9A5DB2A18429}"/>
              </a:ext>
            </a:extLst>
          </p:cNvPr>
          <p:cNvSpPr>
            <a:spLocks noGrp="1"/>
          </p:cNvSpPr>
          <p:nvPr>
            <p:ph type="title"/>
          </p:nvPr>
        </p:nvSpPr>
        <p:spPr>
          <a:xfrm>
            <a:off x="838200" y="365125"/>
            <a:ext cx="11137392" cy="1325563"/>
          </a:xfrm>
        </p:spPr>
        <p:txBody>
          <a:bodyPr>
            <a:normAutofit/>
          </a:bodyPr>
          <a:lstStyle/>
          <a:p>
            <a:r>
              <a:rPr lang="en-US" dirty="0"/>
              <a:t>Where aerosol </a:t>
            </a:r>
            <a:r>
              <a:rPr lang="en-US" dirty="0" err="1"/>
              <a:t>pMDI</a:t>
            </a:r>
            <a:r>
              <a:rPr lang="en-US" dirty="0"/>
              <a:t> inhalers are needed, consider less environmentally damaging options</a:t>
            </a:r>
          </a:p>
        </p:txBody>
      </p:sp>
      <p:sp>
        <p:nvSpPr>
          <p:cNvPr id="3" name="Content Placeholder 2">
            <a:extLst>
              <a:ext uri="{FF2B5EF4-FFF2-40B4-BE49-F238E27FC236}">
                <a16:creationId xmlns:a16="http://schemas.microsoft.com/office/drawing/2014/main" id="{3DAA4261-2116-8348-8006-278C67AD43D4}"/>
              </a:ext>
            </a:extLst>
          </p:cNvPr>
          <p:cNvSpPr>
            <a:spLocks noGrp="1"/>
          </p:cNvSpPr>
          <p:nvPr>
            <p:ph idx="1"/>
          </p:nvPr>
        </p:nvSpPr>
        <p:spPr>
          <a:xfrm>
            <a:off x="838200" y="1690688"/>
            <a:ext cx="10847832" cy="5167312"/>
          </a:xfrm>
        </p:spPr>
        <p:txBody>
          <a:bodyPr>
            <a:normAutofit fontScale="92500" lnSpcReduction="10000"/>
          </a:bodyPr>
          <a:lstStyle/>
          <a:p>
            <a:pPr marL="0" indent="0">
              <a:buNone/>
            </a:pPr>
            <a:r>
              <a:rPr lang="en-US" dirty="0"/>
              <a:t>Aerosol </a:t>
            </a:r>
            <a:r>
              <a:rPr lang="en-US" dirty="0" err="1"/>
              <a:t>pMDI</a:t>
            </a:r>
            <a:r>
              <a:rPr lang="en-US" dirty="0"/>
              <a:t> inhalers may still be needed for patients with low inspiratory flow rate, or who need a spacer (the “very young, very old or very sick”)</a:t>
            </a:r>
          </a:p>
          <a:p>
            <a:pPr marL="514350" indent="-514350">
              <a:buFont typeface="+mj-lt"/>
              <a:buAutoNum type="arabicPeriod"/>
            </a:pPr>
            <a:r>
              <a:rPr lang="en-US" b="1" dirty="0"/>
              <a:t>Consider a less damaging propellant</a:t>
            </a:r>
          </a:p>
          <a:p>
            <a:pPr lvl="1"/>
            <a:r>
              <a:rPr lang="en-US" dirty="0"/>
              <a:t>HFA134a has lower GWP than HFA227ea (e.g. switch </a:t>
            </a:r>
            <a:r>
              <a:rPr lang="en-US" dirty="0" err="1"/>
              <a:t>Flutiform</a:t>
            </a:r>
            <a:r>
              <a:rPr lang="en-US" dirty="0"/>
              <a:t> to </a:t>
            </a:r>
            <a:r>
              <a:rPr lang="en-US" dirty="0" err="1"/>
              <a:t>Fostair</a:t>
            </a:r>
            <a:r>
              <a:rPr lang="en-US" dirty="0"/>
              <a:t>)</a:t>
            </a:r>
          </a:p>
          <a:p>
            <a:pPr marL="514350" indent="-514350">
              <a:buFont typeface="+mj-lt"/>
              <a:buAutoNum type="arabicPeriod"/>
            </a:pPr>
            <a:r>
              <a:rPr lang="en-US" b="1" dirty="0"/>
              <a:t>Consider a lower volume inhaler</a:t>
            </a:r>
          </a:p>
          <a:p>
            <a:pPr lvl="1"/>
            <a:r>
              <a:rPr lang="en-US" dirty="0"/>
              <a:t>Smaller volume devices, require less propellant for the same dose (e.g. switch Ventolin to </a:t>
            </a:r>
            <a:r>
              <a:rPr lang="en-US" dirty="0" err="1"/>
              <a:t>Salamol</a:t>
            </a:r>
            <a:r>
              <a:rPr lang="en-US" dirty="0"/>
              <a:t>)</a:t>
            </a:r>
          </a:p>
          <a:p>
            <a:pPr marL="514350" indent="-514350">
              <a:buFont typeface="+mj-lt"/>
              <a:buAutoNum type="arabicPeriod"/>
            </a:pPr>
            <a:r>
              <a:rPr lang="en-US" b="1" dirty="0"/>
              <a:t>Consider reducing the number of actuations </a:t>
            </a:r>
          </a:p>
          <a:p>
            <a:pPr lvl="1"/>
            <a:r>
              <a:rPr lang="en-US" dirty="0"/>
              <a:t>It may be possible to prescribe the therapeutic dose as a single puff, which halves the amount of propellant used (</a:t>
            </a:r>
            <a:r>
              <a:rPr lang="en-GB" dirty="0"/>
              <a:t>e.g. prescribe 1 puff of 200mcg </a:t>
            </a:r>
            <a:r>
              <a:rPr lang="en-GB" dirty="0" err="1"/>
              <a:t>Clenil</a:t>
            </a:r>
            <a:r>
              <a:rPr lang="en-GB" dirty="0"/>
              <a:t> twice a day rather than 2 puffs of 100mcg </a:t>
            </a:r>
            <a:r>
              <a:rPr lang="en-GB" dirty="0" err="1"/>
              <a:t>Clenil</a:t>
            </a:r>
            <a:r>
              <a:rPr lang="en-GB" dirty="0"/>
              <a:t> twice a day</a:t>
            </a:r>
            <a:r>
              <a:rPr lang="en-US" dirty="0"/>
              <a:t>)</a:t>
            </a:r>
          </a:p>
          <a:p>
            <a:pPr marL="514350" indent="-514350">
              <a:buFont typeface="+mj-lt"/>
              <a:buAutoNum type="arabicPeriod"/>
            </a:pPr>
            <a:r>
              <a:rPr lang="en-US" b="1" dirty="0"/>
              <a:t>Consider an inhaler with a dose counter</a:t>
            </a:r>
          </a:p>
          <a:p>
            <a:pPr lvl="1"/>
            <a:r>
              <a:rPr lang="en-US" dirty="0"/>
              <a:t>Knowing how many doses are left in a device helps to avoid both ineffective use of empty inhalers and unnecessary replacement of non-empty inhalers</a:t>
            </a:r>
          </a:p>
        </p:txBody>
      </p:sp>
    </p:spTree>
    <p:extLst>
      <p:ext uri="{BB962C8B-B14F-4D97-AF65-F5344CB8AC3E}">
        <p14:creationId xmlns:p14="http://schemas.microsoft.com/office/powerpoint/2010/main" val="335815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4987-BFB6-4D69-A3DC-848DC266D1BA}"/>
              </a:ext>
            </a:extLst>
          </p:cNvPr>
          <p:cNvSpPr>
            <a:spLocks noGrp="1"/>
          </p:cNvSpPr>
          <p:nvPr>
            <p:ph type="title"/>
          </p:nvPr>
        </p:nvSpPr>
        <p:spPr/>
        <p:txBody>
          <a:bodyPr/>
          <a:lstStyle/>
          <a:p>
            <a:r>
              <a:rPr lang="en-GB" dirty="0"/>
              <a:t>Session outline</a:t>
            </a:r>
          </a:p>
        </p:txBody>
      </p:sp>
      <p:graphicFrame>
        <p:nvGraphicFramePr>
          <p:cNvPr id="4" name="Content Placeholder 3">
            <a:extLst>
              <a:ext uri="{FF2B5EF4-FFF2-40B4-BE49-F238E27FC236}">
                <a16:creationId xmlns:a16="http://schemas.microsoft.com/office/drawing/2014/main" id="{4A92CC1F-B980-4371-B433-EFE2346C022B}"/>
              </a:ext>
            </a:extLst>
          </p:cNvPr>
          <p:cNvGraphicFramePr>
            <a:graphicFrameLocks noGrp="1"/>
          </p:cNvGraphicFramePr>
          <p:nvPr>
            <p:ph idx="1"/>
            <p:extLst>
              <p:ext uri="{D42A27DB-BD31-4B8C-83A1-F6EECF244321}">
                <p14:modId xmlns:p14="http://schemas.microsoft.com/office/powerpoint/2010/main" val="2587579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Left-Right 2">
            <a:extLst>
              <a:ext uri="{FF2B5EF4-FFF2-40B4-BE49-F238E27FC236}">
                <a16:creationId xmlns:a16="http://schemas.microsoft.com/office/drawing/2014/main" id="{6E54F272-3AA8-4CC8-9E4B-5163469DA951}"/>
              </a:ext>
            </a:extLst>
          </p:cNvPr>
          <p:cNvSpPr/>
          <p:nvPr/>
        </p:nvSpPr>
        <p:spPr>
          <a:xfrm>
            <a:off x="1019503" y="5917324"/>
            <a:ext cx="9564414" cy="940676"/>
          </a:xfrm>
          <a:prstGeom prst="leftRightArrow">
            <a:avLst/>
          </a:prstGeom>
          <a:solidFill>
            <a:srgbClr val="49BF64"/>
          </a:solidFill>
          <a:ln>
            <a:solidFill>
              <a:srgbClr val="49B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 Aarti Bansal will address your questions (keep them coming in the chat!)</a:t>
            </a:r>
          </a:p>
        </p:txBody>
      </p:sp>
    </p:spTree>
    <p:extLst>
      <p:ext uri="{BB962C8B-B14F-4D97-AF65-F5344CB8AC3E}">
        <p14:creationId xmlns:p14="http://schemas.microsoft.com/office/powerpoint/2010/main" val="27250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08C4-C904-406D-8CB7-383C419F1FCD}"/>
              </a:ext>
            </a:extLst>
          </p:cNvPr>
          <p:cNvSpPr>
            <a:spLocks noGrp="1"/>
          </p:cNvSpPr>
          <p:nvPr>
            <p:ph type="title"/>
          </p:nvPr>
        </p:nvSpPr>
        <p:spPr/>
        <p:txBody>
          <a:bodyPr>
            <a:normAutofit/>
          </a:bodyPr>
          <a:lstStyle/>
          <a:p>
            <a:r>
              <a:rPr lang="en-GB" dirty="0"/>
              <a:t>The potential environmental impacts of different aerosol </a:t>
            </a:r>
            <a:r>
              <a:rPr lang="en-GB" dirty="0" err="1"/>
              <a:t>pMDI</a:t>
            </a:r>
            <a:r>
              <a:rPr lang="en-GB" dirty="0"/>
              <a:t> inhaler options</a:t>
            </a:r>
          </a:p>
        </p:txBody>
      </p:sp>
      <p:graphicFrame>
        <p:nvGraphicFramePr>
          <p:cNvPr id="4" name="Content Placeholder 3">
            <a:extLst>
              <a:ext uri="{FF2B5EF4-FFF2-40B4-BE49-F238E27FC236}">
                <a16:creationId xmlns:a16="http://schemas.microsoft.com/office/drawing/2014/main" id="{DB33E7DA-49EC-40DE-B4B4-32F95AAA6BF4}"/>
              </a:ext>
            </a:extLst>
          </p:cNvPr>
          <p:cNvGraphicFramePr>
            <a:graphicFrameLocks noGrp="1"/>
          </p:cNvGraphicFramePr>
          <p:nvPr>
            <p:ph idx="1"/>
            <p:extLst>
              <p:ext uri="{D42A27DB-BD31-4B8C-83A1-F6EECF244321}">
                <p14:modId xmlns:p14="http://schemas.microsoft.com/office/powerpoint/2010/main" val="895084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ar with solid fill">
            <a:extLst>
              <a:ext uri="{FF2B5EF4-FFF2-40B4-BE49-F238E27FC236}">
                <a16:creationId xmlns:a16="http://schemas.microsoft.com/office/drawing/2014/main" id="{FFD373F2-CFC6-4469-853C-0D56435CEF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4399" y="3429000"/>
            <a:ext cx="914400" cy="914400"/>
          </a:xfrm>
          <a:prstGeom prst="rect">
            <a:avLst/>
          </a:prstGeom>
        </p:spPr>
      </p:pic>
      <p:cxnSp>
        <p:nvCxnSpPr>
          <p:cNvPr id="8" name="Straight Arrow Connector 7">
            <a:extLst>
              <a:ext uri="{FF2B5EF4-FFF2-40B4-BE49-F238E27FC236}">
                <a16:creationId xmlns:a16="http://schemas.microsoft.com/office/drawing/2014/main" id="{30FBCA7D-38E9-4829-83F8-A3168AE8866C}"/>
              </a:ext>
            </a:extLst>
          </p:cNvPr>
          <p:cNvCxnSpPr/>
          <p:nvPr/>
        </p:nvCxnSpPr>
        <p:spPr>
          <a:xfrm>
            <a:off x="3098799" y="3916629"/>
            <a:ext cx="26640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Car with solid fill">
            <a:extLst>
              <a:ext uri="{FF2B5EF4-FFF2-40B4-BE49-F238E27FC236}">
                <a16:creationId xmlns:a16="http://schemas.microsoft.com/office/drawing/2014/main" id="{6CDED554-0656-43A5-96B3-449364BF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4399" y="5334794"/>
            <a:ext cx="914400" cy="914400"/>
          </a:xfrm>
          <a:prstGeom prst="rect">
            <a:avLst/>
          </a:prstGeom>
        </p:spPr>
      </p:pic>
      <p:cxnSp>
        <p:nvCxnSpPr>
          <p:cNvPr id="12" name="Straight Arrow Connector 11">
            <a:extLst>
              <a:ext uri="{FF2B5EF4-FFF2-40B4-BE49-F238E27FC236}">
                <a16:creationId xmlns:a16="http://schemas.microsoft.com/office/drawing/2014/main" id="{0728B659-B4A0-4E59-93BD-88C423A0BFD0}"/>
              </a:ext>
            </a:extLst>
          </p:cNvPr>
          <p:cNvCxnSpPr/>
          <p:nvPr/>
        </p:nvCxnSpPr>
        <p:spPr>
          <a:xfrm>
            <a:off x="3098799" y="5822423"/>
            <a:ext cx="20160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Car with solid fill">
            <a:extLst>
              <a:ext uri="{FF2B5EF4-FFF2-40B4-BE49-F238E27FC236}">
                <a16:creationId xmlns:a16="http://schemas.microsoft.com/office/drawing/2014/main" id="{9AA6DC9C-3386-48D8-8C87-D9DBFD8603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69199" y="3429000"/>
            <a:ext cx="914400" cy="914400"/>
          </a:xfrm>
          <a:prstGeom prst="rect">
            <a:avLst/>
          </a:prstGeom>
        </p:spPr>
      </p:pic>
      <p:cxnSp>
        <p:nvCxnSpPr>
          <p:cNvPr id="14" name="Straight Arrow Connector 13">
            <a:extLst>
              <a:ext uri="{FF2B5EF4-FFF2-40B4-BE49-F238E27FC236}">
                <a16:creationId xmlns:a16="http://schemas.microsoft.com/office/drawing/2014/main" id="{53A3B85C-BA80-43B0-9484-5A6E3A154AF6}"/>
              </a:ext>
            </a:extLst>
          </p:cNvPr>
          <p:cNvCxnSpPr/>
          <p:nvPr/>
        </p:nvCxnSpPr>
        <p:spPr>
          <a:xfrm>
            <a:off x="8483599" y="3916629"/>
            <a:ext cx="9360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Car with solid fill">
            <a:extLst>
              <a:ext uri="{FF2B5EF4-FFF2-40B4-BE49-F238E27FC236}">
                <a16:creationId xmlns:a16="http://schemas.microsoft.com/office/drawing/2014/main" id="{5F98677A-4A3C-46A7-AB7A-7559C0B01F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69199" y="5334794"/>
            <a:ext cx="914400" cy="914400"/>
          </a:xfrm>
          <a:prstGeom prst="rect">
            <a:avLst/>
          </a:prstGeom>
        </p:spPr>
      </p:pic>
      <p:cxnSp>
        <p:nvCxnSpPr>
          <p:cNvPr id="16" name="Straight Arrow Connector 15">
            <a:extLst>
              <a:ext uri="{FF2B5EF4-FFF2-40B4-BE49-F238E27FC236}">
                <a16:creationId xmlns:a16="http://schemas.microsoft.com/office/drawing/2014/main" id="{E38055E2-ACB6-4755-9257-2FAA92627960}"/>
              </a:ext>
            </a:extLst>
          </p:cNvPr>
          <p:cNvCxnSpPr/>
          <p:nvPr/>
        </p:nvCxnSpPr>
        <p:spPr>
          <a:xfrm>
            <a:off x="8483599" y="5822423"/>
            <a:ext cx="7200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A6487A-4352-485A-8329-D4C56463D719}"/>
              </a:ext>
            </a:extLst>
          </p:cNvPr>
          <p:cNvSpPr txBox="1"/>
          <p:nvPr/>
        </p:nvSpPr>
        <p:spPr>
          <a:xfrm>
            <a:off x="838200" y="6103298"/>
            <a:ext cx="8581399" cy="646331"/>
          </a:xfrm>
          <a:prstGeom prst="rect">
            <a:avLst/>
          </a:prstGeom>
          <a:noFill/>
        </p:spPr>
        <p:txBody>
          <a:bodyPr wrap="square">
            <a:spAutoFit/>
          </a:bodyPr>
          <a:lstStyle/>
          <a:p>
            <a:r>
              <a:rPr lang="en-GB" sz="1800" dirty="0"/>
              <a:t>“Where there is no alternative to MDIs, lower volume HFA134a inhalers should be used in preference to large volume or HFA227ea inhalers.” BTS/Sign Asthma Guidelines (2019)</a:t>
            </a:r>
          </a:p>
        </p:txBody>
      </p:sp>
    </p:spTree>
    <p:extLst>
      <p:ext uri="{BB962C8B-B14F-4D97-AF65-F5344CB8AC3E}">
        <p14:creationId xmlns:p14="http://schemas.microsoft.com/office/powerpoint/2010/main" val="20598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Recycling vs incineration vs domestic waste</a:t>
            </a:r>
          </a:p>
        </p:txBody>
      </p:sp>
      <p:sp>
        <p:nvSpPr>
          <p:cNvPr id="5" name="Rectangle 4"/>
          <p:cNvSpPr/>
          <p:nvPr/>
        </p:nvSpPr>
        <p:spPr>
          <a:xfrm>
            <a:off x="838199" y="1960106"/>
            <a:ext cx="6402356" cy="3970318"/>
          </a:xfrm>
          <a:prstGeom prst="rect">
            <a:avLst/>
          </a:prstGeom>
        </p:spPr>
        <p:txBody>
          <a:bodyPr wrap="square">
            <a:spAutoFit/>
          </a:bodyPr>
          <a:lstStyle/>
          <a:p>
            <a:r>
              <a:rPr lang="en-US" sz="2800" dirty="0"/>
              <a:t>“</a:t>
            </a:r>
            <a:r>
              <a:rPr lang="en-GB" sz="2800" dirty="0"/>
              <a:t>Patients should be encouraged to ask the pharmacy they use if they can recycle their used inhalers.” BTS/Sign Asthma Guidelines (2019)</a:t>
            </a:r>
          </a:p>
          <a:p>
            <a:pPr marL="457200" indent="-457200">
              <a:buFont typeface="Arial" panose="020B0604020202020204" pitchFamily="34" charset="0"/>
              <a:buChar char="•"/>
            </a:pPr>
            <a:r>
              <a:rPr lang="en-GB" sz="2800" b="0" i="0" dirty="0">
                <a:solidFill>
                  <a:srgbClr val="040819"/>
                </a:solidFill>
                <a:effectLst/>
                <a:latin typeface="Founders Grotesk Text"/>
              </a:rPr>
              <a:t>Curren</a:t>
            </a:r>
            <a:r>
              <a:rPr lang="en-GB" sz="2800" dirty="0">
                <a:solidFill>
                  <a:srgbClr val="040819"/>
                </a:solidFill>
                <a:latin typeface="Founders Grotesk Text"/>
              </a:rPr>
              <a:t>tly, no </a:t>
            </a:r>
            <a:r>
              <a:rPr lang="en-GB" sz="2800" b="0" i="0" dirty="0">
                <a:solidFill>
                  <a:srgbClr val="040819"/>
                </a:solidFill>
                <a:effectLst/>
                <a:latin typeface="Founders Grotesk Text"/>
              </a:rPr>
              <a:t>national inhaler recycling scheme</a:t>
            </a:r>
          </a:p>
          <a:p>
            <a:pPr marL="457200" indent="-457200">
              <a:buFont typeface="Arial" panose="020B0604020202020204" pitchFamily="34" charset="0"/>
              <a:buChar char="•"/>
            </a:pPr>
            <a:r>
              <a:rPr lang="en-GB" sz="2800" dirty="0">
                <a:solidFill>
                  <a:srgbClr val="040819"/>
                </a:solidFill>
                <a:latin typeface="Founders Grotesk Text"/>
              </a:rPr>
              <a:t>Individual CCGs, however, are setting up schemes (check locally)</a:t>
            </a:r>
            <a:endParaRPr lang="en-GB" sz="2800" dirty="0"/>
          </a:p>
          <a:p>
            <a:endParaRPr lang="en-GB" sz="2800" dirty="0"/>
          </a:p>
        </p:txBody>
      </p:sp>
      <p:pic>
        <p:nvPicPr>
          <p:cNvPr id="4" name="Picture 3">
            <a:extLst>
              <a:ext uri="{FF2B5EF4-FFF2-40B4-BE49-F238E27FC236}">
                <a16:creationId xmlns:a16="http://schemas.microsoft.com/office/drawing/2014/main" id="{EF76F7A3-36B5-432C-9D6D-B6749BA55DB2}"/>
              </a:ext>
            </a:extLst>
          </p:cNvPr>
          <p:cNvPicPr>
            <a:picLocks noChangeAspect="1"/>
          </p:cNvPicPr>
          <p:nvPr/>
        </p:nvPicPr>
        <p:blipFill>
          <a:blip r:embed="rId3"/>
          <a:stretch>
            <a:fillRect/>
          </a:stretch>
        </p:blipFill>
        <p:spPr>
          <a:xfrm>
            <a:off x="8478255" y="1825625"/>
            <a:ext cx="3526381" cy="4701841"/>
          </a:xfrm>
          <a:prstGeom prst="rect">
            <a:avLst/>
          </a:prstGeom>
        </p:spPr>
      </p:pic>
    </p:spTree>
    <p:extLst>
      <p:ext uri="{BB962C8B-B14F-4D97-AF65-F5344CB8AC3E}">
        <p14:creationId xmlns:p14="http://schemas.microsoft.com/office/powerpoint/2010/main" val="127711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74355" cy="1325563"/>
          </a:xfrm>
        </p:spPr>
        <p:txBody>
          <a:bodyPr/>
          <a:lstStyle/>
          <a:p>
            <a:r>
              <a:rPr lang="en-US" dirty="0"/>
              <a:t>Incineration is still better than domestic waste</a:t>
            </a:r>
          </a:p>
        </p:txBody>
      </p:sp>
      <p:sp>
        <p:nvSpPr>
          <p:cNvPr id="3" name="Content Placeholder 2"/>
          <p:cNvSpPr>
            <a:spLocks noGrp="1"/>
          </p:cNvSpPr>
          <p:nvPr>
            <p:ph idx="1"/>
          </p:nvPr>
        </p:nvSpPr>
        <p:spPr>
          <a:xfrm>
            <a:off x="834599" y="1662456"/>
            <a:ext cx="7464551" cy="5015929"/>
          </a:xfrm>
        </p:spPr>
        <p:txBody>
          <a:bodyPr>
            <a:normAutofit fontScale="92500" lnSpcReduction="10000"/>
          </a:bodyPr>
          <a:lstStyle/>
          <a:p>
            <a:pPr>
              <a:lnSpc>
                <a:spcPct val="120000"/>
              </a:lnSpc>
            </a:pPr>
            <a:r>
              <a:rPr lang="en-US" dirty="0"/>
              <a:t>When aerosol inhalers are disposed of as domestic waste, the residual propellant gas escapes and causes global warming.</a:t>
            </a:r>
          </a:p>
          <a:p>
            <a:pPr>
              <a:lnSpc>
                <a:spcPct val="120000"/>
              </a:lnSpc>
            </a:pPr>
            <a:r>
              <a:rPr lang="en-US" b="1" dirty="0"/>
              <a:t>From 2019, all inhaler devices should be returned to pharmacies to be disposed of as medicines waste</a:t>
            </a:r>
            <a:r>
              <a:rPr lang="en-US" dirty="0"/>
              <a:t>. This means that they are incinerated at high temperatures, destroying the propellant and reducing the climate change impact.</a:t>
            </a:r>
          </a:p>
          <a:p>
            <a:pPr>
              <a:lnSpc>
                <a:spcPct val="120000"/>
              </a:lnSpc>
            </a:pPr>
            <a:r>
              <a:rPr lang="en-GB" dirty="0"/>
              <a:t>This environmentally safer disposal route is available at </a:t>
            </a:r>
            <a:r>
              <a:rPr lang="en-GB" b="1" dirty="0">
                <a:hlinkClick r:id="rId3"/>
              </a:rPr>
              <a:t>all pharmacies</a:t>
            </a:r>
            <a:r>
              <a:rPr lang="en-GB" dirty="0"/>
              <a:t> and is </a:t>
            </a:r>
            <a:r>
              <a:rPr lang="en-GB" b="1" dirty="0"/>
              <a:t>paid for by NHS England</a:t>
            </a:r>
            <a:r>
              <a:rPr lang="en-GB" dirty="0"/>
              <a:t>.</a:t>
            </a:r>
            <a:endParaRPr lang="en-US" dirty="0"/>
          </a:p>
        </p:txBody>
      </p:sp>
      <p:pic>
        <p:nvPicPr>
          <p:cNvPr id="7" name="Picture 6"/>
          <p:cNvPicPr>
            <a:picLocks noChangeAspect="1"/>
          </p:cNvPicPr>
          <p:nvPr/>
        </p:nvPicPr>
        <p:blipFill rotWithShape="1">
          <a:blip r:embed="rId4"/>
          <a:srcRect l="11525" r="22704"/>
          <a:stretch/>
        </p:blipFill>
        <p:spPr>
          <a:xfrm>
            <a:off x="8424678" y="2402509"/>
            <a:ext cx="3633537" cy="3676650"/>
          </a:xfrm>
          <a:prstGeom prst="rect">
            <a:avLst/>
          </a:prstGeom>
        </p:spPr>
      </p:pic>
    </p:spTree>
    <p:extLst>
      <p:ext uri="{BB962C8B-B14F-4D97-AF65-F5344CB8AC3E}">
        <p14:creationId xmlns:p14="http://schemas.microsoft.com/office/powerpoint/2010/main" val="520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100"/>
                                        <p:tgtEl>
                                          <p:spTgt spid="3">
                                            <p:txEl>
                                              <p:pRg st="0" end="0"/>
                                            </p:txEl>
                                          </p:spTgt>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1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3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802314621"/>
              </p:ext>
            </p:extLst>
          </p:nvPr>
        </p:nvGraphicFramePr>
        <p:xfrm>
          <a:off x="480001" y="645459"/>
          <a:ext cx="11395020" cy="575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83530" y="6396334"/>
            <a:ext cx="385567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Mortimer F, 2010 </a:t>
            </a:r>
            <a:r>
              <a:rPr kumimoji="0" lang="en-GB"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Clinical Medicine</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a:xfrm>
            <a:off x="791705" y="115557"/>
            <a:ext cx="10515600" cy="1325563"/>
          </a:xfrm>
        </p:spPr>
        <p:txBody>
          <a:bodyPr>
            <a:normAutofit/>
          </a:bodyPr>
          <a:lstStyle/>
          <a:p>
            <a:r>
              <a:rPr lang="en-GB" dirty="0"/>
              <a:t>The carbon footprint of respiratory care can be improved in many additional ways</a:t>
            </a:r>
          </a:p>
        </p:txBody>
      </p:sp>
    </p:spTree>
    <p:extLst>
      <p:ext uri="{BB962C8B-B14F-4D97-AF65-F5344CB8AC3E}">
        <p14:creationId xmlns:p14="http://schemas.microsoft.com/office/powerpoint/2010/main" val="241661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87F1B07-29DC-4B9A-A75E-43C890910CC0}"/>
                                            </p:graphicEl>
                                          </p:spTgt>
                                        </p:tgtEl>
                                        <p:attrNameLst>
                                          <p:attrName>style.visibility</p:attrName>
                                        </p:attrNameLst>
                                      </p:cBhvr>
                                      <p:to>
                                        <p:strVal val="visible"/>
                                      </p:to>
                                    </p:set>
                                    <p:animEffect transition="in" filter="fade">
                                      <p:cBhvr>
                                        <p:cTn id="7" dur="500"/>
                                        <p:tgtEl>
                                          <p:spTgt spid="4">
                                            <p:graphicEl>
                                              <a:dgm id="{787F1B07-29DC-4B9A-A75E-43C890910CC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1D2B8C4-DB84-407D-84B8-5B1E6BD18389}"/>
                                            </p:graphicEl>
                                          </p:spTgt>
                                        </p:tgtEl>
                                        <p:attrNameLst>
                                          <p:attrName>style.visibility</p:attrName>
                                        </p:attrNameLst>
                                      </p:cBhvr>
                                      <p:to>
                                        <p:strVal val="visible"/>
                                      </p:to>
                                    </p:set>
                                    <p:animEffect transition="in" filter="fade">
                                      <p:cBhvr>
                                        <p:cTn id="12" dur="500"/>
                                        <p:tgtEl>
                                          <p:spTgt spid="4">
                                            <p:graphicEl>
                                              <a:dgm id="{61D2B8C4-DB84-407D-84B8-5B1E6BD1838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E0A3103-F094-4E4A-BD1D-4E5C0E9F5444}"/>
                                            </p:graphicEl>
                                          </p:spTgt>
                                        </p:tgtEl>
                                        <p:attrNameLst>
                                          <p:attrName>style.visibility</p:attrName>
                                        </p:attrNameLst>
                                      </p:cBhvr>
                                      <p:to>
                                        <p:strVal val="visible"/>
                                      </p:to>
                                    </p:set>
                                    <p:animEffect transition="in" filter="fade">
                                      <p:cBhvr>
                                        <p:cTn id="15" dur="500"/>
                                        <p:tgtEl>
                                          <p:spTgt spid="4">
                                            <p:graphicEl>
                                              <a:dgm id="{4E0A3103-F094-4E4A-BD1D-4E5C0E9F544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C3679792-6780-481A-926E-EA63C8BFC4BC}"/>
                                            </p:graphicEl>
                                          </p:spTgt>
                                        </p:tgtEl>
                                        <p:attrNameLst>
                                          <p:attrName>style.visibility</p:attrName>
                                        </p:attrNameLst>
                                      </p:cBhvr>
                                      <p:to>
                                        <p:strVal val="visible"/>
                                      </p:to>
                                    </p:set>
                                    <p:animEffect transition="in" filter="fade">
                                      <p:cBhvr>
                                        <p:cTn id="20" dur="500"/>
                                        <p:tgtEl>
                                          <p:spTgt spid="4">
                                            <p:graphicEl>
                                              <a:dgm id="{C3679792-6780-481A-926E-EA63C8BFC4B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CBF4DAEB-8705-4531-889C-5B6ADCD98F0C}"/>
                                            </p:graphicEl>
                                          </p:spTgt>
                                        </p:tgtEl>
                                        <p:attrNameLst>
                                          <p:attrName>style.visibility</p:attrName>
                                        </p:attrNameLst>
                                      </p:cBhvr>
                                      <p:to>
                                        <p:strVal val="visible"/>
                                      </p:to>
                                    </p:set>
                                    <p:animEffect transition="in" filter="fade">
                                      <p:cBhvr>
                                        <p:cTn id="23" dur="500"/>
                                        <p:tgtEl>
                                          <p:spTgt spid="4">
                                            <p:graphicEl>
                                              <a:dgm id="{CBF4DAEB-8705-4531-889C-5B6ADCD98F0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1F516F1-ABBD-4ADE-B0BF-0433B41015EC}"/>
                                            </p:graphicEl>
                                          </p:spTgt>
                                        </p:tgtEl>
                                        <p:attrNameLst>
                                          <p:attrName>style.visibility</p:attrName>
                                        </p:attrNameLst>
                                      </p:cBhvr>
                                      <p:to>
                                        <p:strVal val="visible"/>
                                      </p:to>
                                    </p:set>
                                    <p:animEffect transition="in" filter="fade">
                                      <p:cBhvr>
                                        <p:cTn id="28" dur="500"/>
                                        <p:tgtEl>
                                          <p:spTgt spid="4">
                                            <p:graphicEl>
                                              <a:dgm id="{81F516F1-ABBD-4ADE-B0BF-0433B41015E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51E1E494-60B1-4D9D-ABFE-658F9379FD92}"/>
                                            </p:graphicEl>
                                          </p:spTgt>
                                        </p:tgtEl>
                                        <p:attrNameLst>
                                          <p:attrName>style.visibility</p:attrName>
                                        </p:attrNameLst>
                                      </p:cBhvr>
                                      <p:to>
                                        <p:strVal val="visible"/>
                                      </p:to>
                                    </p:set>
                                    <p:animEffect transition="in" filter="fade">
                                      <p:cBhvr>
                                        <p:cTn id="31" dur="500"/>
                                        <p:tgtEl>
                                          <p:spTgt spid="4">
                                            <p:graphicEl>
                                              <a:dgm id="{51E1E494-60B1-4D9D-ABFE-658F9379FD9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79F9E966-882C-4538-8AA2-9B86FB895415}"/>
                                            </p:graphicEl>
                                          </p:spTgt>
                                        </p:tgtEl>
                                        <p:attrNameLst>
                                          <p:attrName>style.visibility</p:attrName>
                                        </p:attrNameLst>
                                      </p:cBhvr>
                                      <p:to>
                                        <p:strVal val="visible"/>
                                      </p:to>
                                    </p:set>
                                    <p:animEffect transition="in" filter="fade">
                                      <p:cBhvr>
                                        <p:cTn id="36" dur="500"/>
                                        <p:tgtEl>
                                          <p:spTgt spid="4">
                                            <p:graphicEl>
                                              <a:dgm id="{79F9E966-882C-4538-8AA2-9B86FB89541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5A589317-843B-4667-8071-9C0C66E14501}"/>
                                            </p:graphicEl>
                                          </p:spTgt>
                                        </p:tgtEl>
                                        <p:attrNameLst>
                                          <p:attrName>style.visibility</p:attrName>
                                        </p:attrNameLst>
                                      </p:cBhvr>
                                      <p:to>
                                        <p:strVal val="visible"/>
                                      </p:to>
                                    </p:set>
                                    <p:animEffect transition="in" filter="fade">
                                      <p:cBhvr>
                                        <p:cTn id="39" dur="500"/>
                                        <p:tgtEl>
                                          <p:spTgt spid="4">
                                            <p:graphicEl>
                                              <a:dgm id="{5A589317-843B-4667-8071-9C0C66E1450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77F087A2-63B2-4626-A8C9-5B6EAEDD33D4}"/>
                                            </p:graphicEl>
                                          </p:spTgt>
                                        </p:tgtEl>
                                        <p:attrNameLst>
                                          <p:attrName>style.visibility</p:attrName>
                                        </p:attrNameLst>
                                      </p:cBhvr>
                                      <p:to>
                                        <p:strVal val="visible"/>
                                      </p:to>
                                    </p:set>
                                    <p:animEffect transition="in" filter="fade">
                                      <p:cBhvr>
                                        <p:cTn id="44" dur="500"/>
                                        <p:tgtEl>
                                          <p:spTgt spid="4">
                                            <p:graphicEl>
                                              <a:dgm id="{77F087A2-63B2-4626-A8C9-5B6EAEDD33D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FB040DB2-CE3F-469D-9FAD-27A2396BB82C}"/>
                                            </p:graphicEl>
                                          </p:spTgt>
                                        </p:tgtEl>
                                        <p:attrNameLst>
                                          <p:attrName>style.visibility</p:attrName>
                                        </p:attrNameLst>
                                      </p:cBhvr>
                                      <p:to>
                                        <p:strVal val="visible"/>
                                      </p:to>
                                    </p:set>
                                    <p:animEffect transition="in" filter="fade">
                                      <p:cBhvr>
                                        <p:cTn id="47" dur="500"/>
                                        <p:tgtEl>
                                          <p:spTgt spid="4">
                                            <p:graphicEl>
                                              <a:dgm id="{FB040DB2-CE3F-469D-9FAD-27A2396BB82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A529DA16-BDE5-42ED-B142-099F4775D626}"/>
                                            </p:graphicEl>
                                          </p:spTgt>
                                        </p:tgtEl>
                                        <p:attrNameLst>
                                          <p:attrName>style.visibility</p:attrName>
                                        </p:attrNameLst>
                                      </p:cBhvr>
                                      <p:to>
                                        <p:strVal val="visible"/>
                                      </p:to>
                                    </p:set>
                                    <p:animEffect transition="in" filter="fade">
                                      <p:cBhvr>
                                        <p:cTn id="52" dur="500"/>
                                        <p:tgtEl>
                                          <p:spTgt spid="4">
                                            <p:graphicEl>
                                              <a:dgm id="{A529DA16-BDE5-42ED-B142-099F4775D62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57986660-3163-4144-9CE7-FA24C8176857}"/>
                                            </p:graphicEl>
                                          </p:spTgt>
                                        </p:tgtEl>
                                        <p:attrNameLst>
                                          <p:attrName>style.visibility</p:attrName>
                                        </p:attrNameLst>
                                      </p:cBhvr>
                                      <p:to>
                                        <p:strVal val="visible"/>
                                      </p:to>
                                    </p:set>
                                    <p:animEffect transition="in" filter="fade">
                                      <p:cBhvr>
                                        <p:cTn id="55" dur="500"/>
                                        <p:tgtEl>
                                          <p:spTgt spid="4">
                                            <p:graphicEl>
                                              <a:dgm id="{57986660-3163-4144-9CE7-FA24C817685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308A88D3-58E5-4913-B131-95B415812C54}"/>
                                            </p:graphicEl>
                                          </p:spTgt>
                                        </p:tgtEl>
                                        <p:attrNameLst>
                                          <p:attrName>style.visibility</p:attrName>
                                        </p:attrNameLst>
                                      </p:cBhvr>
                                      <p:to>
                                        <p:strVal val="visible"/>
                                      </p:to>
                                    </p:set>
                                    <p:animEffect transition="in" filter="fade">
                                      <p:cBhvr>
                                        <p:cTn id="60" dur="500"/>
                                        <p:tgtEl>
                                          <p:spTgt spid="4">
                                            <p:graphicEl>
                                              <a:dgm id="{308A88D3-58E5-4913-B131-95B415812C5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F1807531-975B-4D1D-B903-AE8202A246FA}"/>
                                            </p:graphicEl>
                                          </p:spTgt>
                                        </p:tgtEl>
                                        <p:attrNameLst>
                                          <p:attrName>style.visibility</p:attrName>
                                        </p:attrNameLst>
                                      </p:cBhvr>
                                      <p:to>
                                        <p:strVal val="visible"/>
                                      </p:to>
                                    </p:set>
                                    <p:animEffect transition="in" filter="fade">
                                      <p:cBhvr>
                                        <p:cTn id="63" dur="500"/>
                                        <p:tgtEl>
                                          <p:spTgt spid="4">
                                            <p:graphicEl>
                                              <a:dgm id="{F1807531-975B-4D1D-B903-AE8202A246F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D6181752-7CD5-4B5C-956F-971D93EC55EF}"/>
                                            </p:graphicEl>
                                          </p:spTgt>
                                        </p:tgtEl>
                                        <p:attrNameLst>
                                          <p:attrName>style.visibility</p:attrName>
                                        </p:attrNameLst>
                                      </p:cBhvr>
                                      <p:to>
                                        <p:strVal val="visible"/>
                                      </p:to>
                                    </p:set>
                                    <p:animEffect transition="in" filter="fade">
                                      <p:cBhvr>
                                        <p:cTn id="68" dur="500"/>
                                        <p:tgtEl>
                                          <p:spTgt spid="4">
                                            <p:graphicEl>
                                              <a:dgm id="{D6181752-7CD5-4B5C-956F-971D93EC55EF}"/>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521FE336-C7BB-4783-BF0D-940EF863FE2D}"/>
                                            </p:graphicEl>
                                          </p:spTgt>
                                        </p:tgtEl>
                                        <p:attrNameLst>
                                          <p:attrName>style.visibility</p:attrName>
                                        </p:attrNameLst>
                                      </p:cBhvr>
                                      <p:to>
                                        <p:strVal val="visible"/>
                                      </p:to>
                                    </p:set>
                                    <p:animEffect transition="in" filter="fade">
                                      <p:cBhvr>
                                        <p:cTn id="71" dur="500"/>
                                        <p:tgtEl>
                                          <p:spTgt spid="4">
                                            <p:graphicEl>
                                              <a:dgm id="{521FE336-C7BB-4783-BF0D-940EF863FE2D}"/>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D67EEAA0-64D4-4572-9F22-6D37EA91A605}"/>
                                            </p:graphicEl>
                                          </p:spTgt>
                                        </p:tgtEl>
                                        <p:attrNameLst>
                                          <p:attrName>style.visibility</p:attrName>
                                        </p:attrNameLst>
                                      </p:cBhvr>
                                      <p:to>
                                        <p:strVal val="visible"/>
                                      </p:to>
                                    </p:set>
                                    <p:animEffect transition="in" filter="fade">
                                      <p:cBhvr>
                                        <p:cTn id="76" dur="500"/>
                                        <p:tgtEl>
                                          <p:spTgt spid="4">
                                            <p:graphicEl>
                                              <a:dgm id="{D67EEAA0-64D4-4572-9F22-6D37EA91A605}"/>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ECFFC728-7B00-45B3-831F-2D1965833B83}"/>
                                            </p:graphicEl>
                                          </p:spTgt>
                                        </p:tgtEl>
                                        <p:attrNameLst>
                                          <p:attrName>style.visibility</p:attrName>
                                        </p:attrNameLst>
                                      </p:cBhvr>
                                      <p:to>
                                        <p:strVal val="visible"/>
                                      </p:to>
                                    </p:set>
                                    <p:animEffect transition="in" filter="fade">
                                      <p:cBhvr>
                                        <p:cTn id="79" dur="500"/>
                                        <p:tgtEl>
                                          <p:spTgt spid="4">
                                            <p:graphicEl>
                                              <a:dgm id="{ECFFC728-7B00-45B3-831F-2D1965833B83}"/>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CC96D2A8-3C47-4063-AA4A-1D4248AA2F52}"/>
                                            </p:graphicEl>
                                          </p:spTgt>
                                        </p:tgtEl>
                                        <p:attrNameLst>
                                          <p:attrName>style.visibility</p:attrName>
                                        </p:attrNameLst>
                                      </p:cBhvr>
                                      <p:to>
                                        <p:strVal val="visible"/>
                                      </p:to>
                                    </p:set>
                                    <p:animEffect transition="in" filter="fade">
                                      <p:cBhvr>
                                        <p:cTn id="84" dur="500"/>
                                        <p:tgtEl>
                                          <p:spTgt spid="4">
                                            <p:graphicEl>
                                              <a:dgm id="{CC96D2A8-3C47-4063-AA4A-1D4248AA2F52}"/>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34CB7DE7-0ACA-4712-B256-AE6FDF8BAF46}"/>
                                            </p:graphicEl>
                                          </p:spTgt>
                                        </p:tgtEl>
                                        <p:attrNameLst>
                                          <p:attrName>style.visibility</p:attrName>
                                        </p:attrNameLst>
                                      </p:cBhvr>
                                      <p:to>
                                        <p:strVal val="visible"/>
                                      </p:to>
                                    </p:set>
                                    <p:animEffect transition="in" filter="fade">
                                      <p:cBhvr>
                                        <p:cTn id="87" dur="500"/>
                                        <p:tgtEl>
                                          <p:spTgt spid="4">
                                            <p:graphicEl>
                                              <a:dgm id="{34CB7DE7-0ACA-4712-B256-AE6FDF8BAF46}"/>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9DD471BB-60DF-48DC-899C-1B834B06C3FA}"/>
                                            </p:graphicEl>
                                          </p:spTgt>
                                        </p:tgtEl>
                                        <p:attrNameLst>
                                          <p:attrName>style.visibility</p:attrName>
                                        </p:attrNameLst>
                                      </p:cBhvr>
                                      <p:to>
                                        <p:strVal val="visible"/>
                                      </p:to>
                                    </p:set>
                                    <p:animEffect transition="in" filter="fade">
                                      <p:cBhvr>
                                        <p:cTn id="92" dur="500"/>
                                        <p:tgtEl>
                                          <p:spTgt spid="4">
                                            <p:graphicEl>
                                              <a:dgm id="{9DD471BB-60DF-48DC-899C-1B834B06C3FA}"/>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
                                            <p:graphicEl>
                                              <a:dgm id="{73C03C71-E2F3-4348-B7EB-A64579440E9A}"/>
                                            </p:graphicEl>
                                          </p:spTgt>
                                        </p:tgtEl>
                                        <p:attrNameLst>
                                          <p:attrName>style.visibility</p:attrName>
                                        </p:attrNameLst>
                                      </p:cBhvr>
                                      <p:to>
                                        <p:strVal val="visible"/>
                                      </p:to>
                                    </p:set>
                                    <p:animEffect transition="in" filter="fade">
                                      <p:cBhvr>
                                        <p:cTn id="95" dur="500"/>
                                        <p:tgtEl>
                                          <p:spTgt spid="4">
                                            <p:graphicEl>
                                              <a:dgm id="{73C03C71-E2F3-4348-B7EB-A64579440E9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
                                            <p:graphicEl>
                                              <a:dgm id="{D1D54D50-8578-4AEE-9F99-2599DF53BB6A}"/>
                                            </p:graphicEl>
                                          </p:spTgt>
                                        </p:tgtEl>
                                        <p:attrNameLst>
                                          <p:attrName>style.visibility</p:attrName>
                                        </p:attrNameLst>
                                      </p:cBhvr>
                                      <p:to>
                                        <p:strVal val="visible"/>
                                      </p:to>
                                    </p:set>
                                    <p:animEffect transition="in" filter="fade">
                                      <p:cBhvr>
                                        <p:cTn id="100" dur="500"/>
                                        <p:tgtEl>
                                          <p:spTgt spid="4">
                                            <p:graphicEl>
                                              <a:dgm id="{D1D54D50-8578-4AEE-9F99-2599DF53BB6A}"/>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004932EF-1257-4D04-8BC9-227B1B64784E}"/>
                                            </p:graphicEl>
                                          </p:spTgt>
                                        </p:tgtEl>
                                        <p:attrNameLst>
                                          <p:attrName>style.visibility</p:attrName>
                                        </p:attrNameLst>
                                      </p:cBhvr>
                                      <p:to>
                                        <p:strVal val="visible"/>
                                      </p:to>
                                    </p:set>
                                    <p:animEffect transition="in" filter="fade">
                                      <p:cBhvr>
                                        <p:cTn id="103" dur="500"/>
                                        <p:tgtEl>
                                          <p:spTgt spid="4">
                                            <p:graphicEl>
                                              <a:dgm id="{004932EF-1257-4D04-8BC9-227B1B6478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AFEB-9328-4B6C-8325-9E1E3B214631}"/>
              </a:ext>
            </a:extLst>
          </p:cNvPr>
          <p:cNvSpPr>
            <a:spLocks noGrp="1"/>
          </p:cNvSpPr>
          <p:nvPr>
            <p:ph type="title"/>
          </p:nvPr>
        </p:nvSpPr>
        <p:spPr>
          <a:xfrm>
            <a:off x="648929" y="629266"/>
            <a:ext cx="3505495" cy="1622321"/>
          </a:xfrm>
        </p:spPr>
        <p:txBody>
          <a:bodyPr>
            <a:normAutofit fontScale="90000"/>
          </a:bodyPr>
          <a:lstStyle/>
          <a:p>
            <a:r>
              <a:rPr lang="en-GB" dirty="0"/>
              <a:t>What might these changes achieve?</a:t>
            </a:r>
          </a:p>
        </p:txBody>
      </p:sp>
      <p:sp>
        <p:nvSpPr>
          <p:cNvPr id="3" name="Content Placeholder 2">
            <a:extLst>
              <a:ext uri="{FF2B5EF4-FFF2-40B4-BE49-F238E27FC236}">
                <a16:creationId xmlns:a16="http://schemas.microsoft.com/office/drawing/2014/main" id="{E0168E8C-4122-44E2-870C-0EAFEB1D4978}"/>
              </a:ext>
            </a:extLst>
          </p:cNvPr>
          <p:cNvSpPr>
            <a:spLocks noGrp="1"/>
          </p:cNvSpPr>
          <p:nvPr>
            <p:ph idx="1"/>
          </p:nvPr>
        </p:nvSpPr>
        <p:spPr>
          <a:xfrm>
            <a:off x="648931" y="2438400"/>
            <a:ext cx="3505494" cy="3785419"/>
          </a:xfrm>
        </p:spPr>
        <p:txBody>
          <a:bodyPr>
            <a:normAutofit lnSpcReduction="10000"/>
          </a:bodyPr>
          <a:lstStyle/>
          <a:p>
            <a:pPr marL="0" indent="0">
              <a:buNone/>
            </a:pPr>
            <a:r>
              <a:rPr lang="en-GB" sz="2000" dirty="0"/>
              <a:t>There were approximately 26 million </a:t>
            </a:r>
            <a:r>
              <a:rPr lang="en-GB" sz="2000" dirty="0" err="1"/>
              <a:t>pMDI</a:t>
            </a:r>
            <a:r>
              <a:rPr lang="en-GB" sz="2000" dirty="0"/>
              <a:t> inhalers prescribed in 2016-17 (BMJ 2019;365:l4135)</a:t>
            </a:r>
          </a:p>
          <a:p>
            <a:pPr marL="0" indent="0">
              <a:buNone/>
            </a:pPr>
            <a:r>
              <a:rPr lang="en-GB" sz="2000" dirty="0"/>
              <a:t>If the strategies on the right were adopted, and saved an average of 20kg CO</a:t>
            </a:r>
            <a:r>
              <a:rPr lang="en-GB" sz="2000" baseline="-25000" dirty="0"/>
              <a:t>2</a:t>
            </a:r>
            <a:r>
              <a:rPr lang="en-GB" sz="2000" dirty="0"/>
              <a:t> per inhaler, this would be equivalent to savings of 520,000,000 kg CO</a:t>
            </a:r>
            <a:r>
              <a:rPr lang="en-GB" sz="2000" baseline="-25000" dirty="0"/>
              <a:t>2</a:t>
            </a:r>
            <a:r>
              <a:rPr lang="en-GB" sz="2000" dirty="0"/>
              <a:t> per year</a:t>
            </a:r>
          </a:p>
          <a:p>
            <a:pPr marL="0" indent="0">
              <a:buNone/>
            </a:pPr>
            <a:r>
              <a:rPr lang="en-GB" sz="2000" dirty="0"/>
              <a:t>This would be equivalent to 5.2 billion km less driven in a Ford Fiesta, </a:t>
            </a:r>
            <a:r>
              <a:rPr lang="en-GB" sz="2000" i="1" dirty="0"/>
              <a:t>per year</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69FD58-2BA6-42D0-99F2-B28D644AE464}"/>
              </a:ext>
            </a:extLst>
          </p:cNvPr>
          <p:cNvSpPr txBox="1"/>
          <p:nvPr/>
        </p:nvSpPr>
        <p:spPr>
          <a:xfrm>
            <a:off x="9034597" y="6527800"/>
            <a:ext cx="3256404" cy="369332"/>
          </a:xfrm>
          <a:prstGeom prst="rect">
            <a:avLst/>
          </a:prstGeom>
          <a:noFill/>
        </p:spPr>
        <p:txBody>
          <a:bodyPr wrap="none" rtlCol="0">
            <a:spAutoFit/>
          </a:bodyPr>
          <a:lstStyle/>
          <a:p>
            <a:r>
              <a:rPr lang="en-GB" dirty="0"/>
              <a:t>Table courtesy of Alex Wilkinson</a:t>
            </a:r>
          </a:p>
        </p:txBody>
      </p:sp>
      <p:graphicFrame>
        <p:nvGraphicFramePr>
          <p:cNvPr id="5" name="Table 5">
            <a:extLst>
              <a:ext uri="{FF2B5EF4-FFF2-40B4-BE49-F238E27FC236}">
                <a16:creationId xmlns:a16="http://schemas.microsoft.com/office/drawing/2014/main" id="{A4AE8AE5-921A-487A-A384-40321F6390AD}"/>
              </a:ext>
            </a:extLst>
          </p:cNvPr>
          <p:cNvGraphicFramePr>
            <a:graphicFrameLocks noGrp="1"/>
          </p:cNvGraphicFramePr>
          <p:nvPr>
            <p:extLst>
              <p:ext uri="{D42A27DB-BD31-4B8C-83A1-F6EECF244321}">
                <p14:modId xmlns:p14="http://schemas.microsoft.com/office/powerpoint/2010/main" val="2818660119"/>
              </p:ext>
            </p:extLst>
          </p:nvPr>
        </p:nvGraphicFramePr>
        <p:xfrm>
          <a:off x="5562600" y="1004217"/>
          <a:ext cx="5705855" cy="4846320"/>
        </p:xfrm>
        <a:graphic>
          <a:graphicData uri="http://schemas.openxmlformats.org/drawingml/2006/table">
            <a:tbl>
              <a:tblPr firstRow="1">
                <a:tableStyleId>{08FB837D-C827-4EFA-A057-4D05807E0F7C}</a:tableStyleId>
              </a:tblPr>
              <a:tblGrid>
                <a:gridCol w="4400550">
                  <a:extLst>
                    <a:ext uri="{9D8B030D-6E8A-4147-A177-3AD203B41FA5}">
                      <a16:colId xmlns:a16="http://schemas.microsoft.com/office/drawing/2014/main" val="331518971"/>
                    </a:ext>
                  </a:extLst>
                </a:gridCol>
                <a:gridCol w="1305305">
                  <a:extLst>
                    <a:ext uri="{9D8B030D-6E8A-4147-A177-3AD203B41FA5}">
                      <a16:colId xmlns:a16="http://schemas.microsoft.com/office/drawing/2014/main" val="1359989751"/>
                    </a:ext>
                  </a:extLst>
                </a:gridCol>
              </a:tblGrid>
              <a:tr h="370840">
                <a:tc>
                  <a:txBody>
                    <a:bodyPr/>
                    <a:lstStyle/>
                    <a:p>
                      <a:r>
                        <a:rPr lang="en-GB" sz="2400" dirty="0"/>
                        <a:t>Strategy</a:t>
                      </a:r>
                    </a:p>
                  </a:txBody>
                  <a:tcPr/>
                </a:tc>
                <a:tc>
                  <a:txBody>
                    <a:bodyPr/>
                    <a:lstStyle/>
                    <a:p>
                      <a:r>
                        <a:rPr lang="en-GB" sz="2400" dirty="0"/>
                        <a:t>CO2 saving / inhaler</a:t>
                      </a:r>
                    </a:p>
                  </a:txBody>
                  <a:tcPr/>
                </a:tc>
                <a:extLst>
                  <a:ext uri="{0D108BD9-81ED-4DB2-BD59-A6C34878D82A}">
                    <a16:rowId xmlns:a16="http://schemas.microsoft.com/office/drawing/2014/main" val="3182782490"/>
                  </a:ext>
                </a:extLst>
              </a:tr>
              <a:tr h="370840">
                <a:tc>
                  <a:txBody>
                    <a:bodyPr/>
                    <a:lstStyle/>
                    <a:p>
                      <a:r>
                        <a:rPr lang="en-GB" sz="2400" dirty="0"/>
                        <a:t>Switch from aerosol </a:t>
                      </a:r>
                      <a:r>
                        <a:rPr lang="en-GB" sz="2400" dirty="0" err="1"/>
                        <a:t>pMDI</a:t>
                      </a:r>
                      <a:r>
                        <a:rPr lang="en-GB" sz="2400" dirty="0"/>
                        <a:t> to non-propellant inhaler</a:t>
                      </a:r>
                    </a:p>
                  </a:txBody>
                  <a:tcPr/>
                </a:tc>
                <a:tc>
                  <a:txBody>
                    <a:bodyPr/>
                    <a:lstStyle/>
                    <a:p>
                      <a:r>
                        <a:rPr lang="en-GB" sz="2400" dirty="0"/>
                        <a:t>8-36kg</a:t>
                      </a:r>
                    </a:p>
                  </a:txBody>
                  <a:tcPr/>
                </a:tc>
                <a:extLst>
                  <a:ext uri="{0D108BD9-81ED-4DB2-BD59-A6C34878D82A}">
                    <a16:rowId xmlns:a16="http://schemas.microsoft.com/office/drawing/2014/main" val="4019442044"/>
                  </a:ext>
                </a:extLst>
              </a:tr>
              <a:tr h="370840">
                <a:tc>
                  <a:txBody>
                    <a:bodyPr/>
                    <a:lstStyle/>
                    <a:p>
                      <a:r>
                        <a:rPr lang="en-GB" sz="2400" dirty="0"/>
                        <a:t>Change from large volume </a:t>
                      </a:r>
                      <a:r>
                        <a:rPr lang="en-GB" sz="2400" dirty="0" err="1"/>
                        <a:t>pMDI</a:t>
                      </a:r>
                      <a:r>
                        <a:rPr lang="en-GB" sz="2400" dirty="0"/>
                        <a:t> reliever (Ventolin) to small (</a:t>
                      </a:r>
                      <a:r>
                        <a:rPr lang="en-GB" sz="2400" dirty="0" err="1"/>
                        <a:t>Salamol</a:t>
                      </a:r>
                      <a:r>
                        <a:rPr lang="en-GB" sz="2400" dirty="0"/>
                        <a:t>)</a:t>
                      </a:r>
                    </a:p>
                  </a:txBody>
                  <a:tcPr/>
                </a:tc>
                <a:tc>
                  <a:txBody>
                    <a:bodyPr/>
                    <a:lstStyle/>
                    <a:p>
                      <a:r>
                        <a:rPr lang="en-GB" sz="2400" dirty="0"/>
                        <a:t>18kg</a:t>
                      </a:r>
                    </a:p>
                  </a:txBody>
                  <a:tcPr/>
                </a:tc>
                <a:extLst>
                  <a:ext uri="{0D108BD9-81ED-4DB2-BD59-A6C34878D82A}">
                    <a16:rowId xmlns:a16="http://schemas.microsoft.com/office/drawing/2014/main" val="3915268475"/>
                  </a:ext>
                </a:extLst>
              </a:tr>
              <a:tr h="370840">
                <a:tc>
                  <a:txBody>
                    <a:bodyPr/>
                    <a:lstStyle/>
                    <a:p>
                      <a:r>
                        <a:rPr lang="en-GB" sz="2400" dirty="0"/>
                        <a:t>Change from HFA227ea inhaler (</a:t>
                      </a:r>
                      <a:r>
                        <a:rPr lang="en-GB" sz="2400" dirty="0" err="1"/>
                        <a:t>Flutiform</a:t>
                      </a:r>
                      <a:r>
                        <a:rPr lang="en-GB" sz="2400" dirty="0"/>
                        <a:t>) to HFA134a inhaler (</a:t>
                      </a:r>
                      <a:r>
                        <a:rPr lang="en-GB" sz="2400" dirty="0" err="1"/>
                        <a:t>Fostair</a:t>
                      </a:r>
                      <a:r>
                        <a:rPr lang="en-GB" sz="2400" dirty="0"/>
                        <a:t>)</a:t>
                      </a:r>
                    </a:p>
                  </a:txBody>
                  <a:tcPr/>
                </a:tc>
                <a:tc>
                  <a:txBody>
                    <a:bodyPr/>
                    <a:lstStyle/>
                    <a:p>
                      <a:r>
                        <a:rPr lang="en-GB" sz="2400" dirty="0"/>
                        <a:t>20kg</a:t>
                      </a:r>
                    </a:p>
                  </a:txBody>
                  <a:tcPr/>
                </a:tc>
                <a:extLst>
                  <a:ext uri="{0D108BD9-81ED-4DB2-BD59-A6C34878D82A}">
                    <a16:rowId xmlns:a16="http://schemas.microsoft.com/office/drawing/2014/main" val="2560324995"/>
                  </a:ext>
                </a:extLst>
              </a:tr>
              <a:tr h="370840">
                <a:tc>
                  <a:txBody>
                    <a:bodyPr/>
                    <a:lstStyle/>
                    <a:p>
                      <a:r>
                        <a:rPr lang="en-GB" sz="2400" dirty="0"/>
                        <a:t>Incinerate/recycle used </a:t>
                      </a:r>
                      <a:r>
                        <a:rPr lang="en-GB" sz="2400" dirty="0" err="1"/>
                        <a:t>pMDIs</a:t>
                      </a:r>
                      <a:endParaRPr lang="en-GB" sz="2400" dirty="0"/>
                    </a:p>
                  </a:txBody>
                  <a:tcPr/>
                </a:tc>
                <a:tc>
                  <a:txBody>
                    <a:bodyPr/>
                    <a:lstStyle/>
                    <a:p>
                      <a:r>
                        <a:rPr lang="en-GB" sz="2400" dirty="0"/>
                        <a:t>4-18kg</a:t>
                      </a:r>
                    </a:p>
                  </a:txBody>
                  <a:tcPr/>
                </a:tc>
                <a:extLst>
                  <a:ext uri="{0D108BD9-81ED-4DB2-BD59-A6C34878D82A}">
                    <a16:rowId xmlns:a16="http://schemas.microsoft.com/office/drawing/2014/main" val="4002708488"/>
                  </a:ext>
                </a:extLst>
              </a:tr>
            </a:tbl>
          </a:graphicData>
        </a:graphic>
      </p:graphicFrame>
    </p:spTree>
    <p:extLst>
      <p:ext uri="{BB962C8B-B14F-4D97-AF65-F5344CB8AC3E}">
        <p14:creationId xmlns:p14="http://schemas.microsoft.com/office/powerpoint/2010/main" val="37900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2DE1-A875-4241-B8BA-711E6F09C6B5}"/>
              </a:ext>
            </a:extLst>
          </p:cNvPr>
          <p:cNvSpPr>
            <a:spLocks noGrp="1"/>
          </p:cNvSpPr>
          <p:nvPr>
            <p:ph type="title"/>
          </p:nvPr>
        </p:nvSpPr>
        <p:spPr/>
        <p:txBody>
          <a:bodyPr/>
          <a:lstStyle/>
          <a:p>
            <a:r>
              <a:rPr lang="en-GB" dirty="0"/>
              <a:t>Take-home messages</a:t>
            </a:r>
          </a:p>
        </p:txBody>
      </p:sp>
      <p:graphicFrame>
        <p:nvGraphicFramePr>
          <p:cNvPr id="6" name="Content Placeholder 5">
            <a:extLst>
              <a:ext uri="{FF2B5EF4-FFF2-40B4-BE49-F238E27FC236}">
                <a16:creationId xmlns:a16="http://schemas.microsoft.com/office/drawing/2014/main" id="{EA0D91C8-1D85-4BB7-91DD-69A7D7E9FE16}"/>
              </a:ext>
            </a:extLst>
          </p:cNvPr>
          <p:cNvGraphicFramePr>
            <a:graphicFrameLocks noGrp="1"/>
          </p:cNvGraphicFramePr>
          <p:nvPr>
            <p:ph idx="1"/>
            <p:extLst>
              <p:ext uri="{D42A27DB-BD31-4B8C-83A1-F6EECF244321}">
                <p14:modId xmlns:p14="http://schemas.microsoft.com/office/powerpoint/2010/main" val="29999247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73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4987-BFB6-4D69-A3DC-848DC266D1BA}"/>
              </a:ext>
            </a:extLst>
          </p:cNvPr>
          <p:cNvSpPr>
            <a:spLocks noGrp="1"/>
          </p:cNvSpPr>
          <p:nvPr>
            <p:ph type="title"/>
          </p:nvPr>
        </p:nvSpPr>
        <p:spPr/>
        <p:txBody>
          <a:bodyPr/>
          <a:lstStyle/>
          <a:p>
            <a:r>
              <a:rPr lang="en-GB" dirty="0"/>
              <a:t>Session outline</a:t>
            </a:r>
          </a:p>
        </p:txBody>
      </p:sp>
      <p:graphicFrame>
        <p:nvGraphicFramePr>
          <p:cNvPr id="4" name="Content Placeholder 3">
            <a:extLst>
              <a:ext uri="{FF2B5EF4-FFF2-40B4-BE49-F238E27FC236}">
                <a16:creationId xmlns:a16="http://schemas.microsoft.com/office/drawing/2014/main" id="{4A92CC1F-B980-4371-B433-EFE2346C022B}"/>
              </a:ext>
            </a:extLst>
          </p:cNvPr>
          <p:cNvGraphicFramePr>
            <a:graphicFrameLocks noGrp="1"/>
          </p:cNvGraphicFramePr>
          <p:nvPr>
            <p:ph idx="1"/>
            <p:extLst>
              <p:ext uri="{D42A27DB-BD31-4B8C-83A1-F6EECF244321}">
                <p14:modId xmlns:p14="http://schemas.microsoft.com/office/powerpoint/2010/main" val="3160351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Right 4">
            <a:extLst>
              <a:ext uri="{FF2B5EF4-FFF2-40B4-BE49-F238E27FC236}">
                <a16:creationId xmlns:a16="http://schemas.microsoft.com/office/drawing/2014/main" id="{3AE9C659-7617-4F7E-9D25-C492BF52DE72}"/>
              </a:ext>
            </a:extLst>
          </p:cNvPr>
          <p:cNvSpPr/>
          <p:nvPr/>
        </p:nvSpPr>
        <p:spPr>
          <a:xfrm>
            <a:off x="1019503" y="5917324"/>
            <a:ext cx="9564414" cy="940676"/>
          </a:xfrm>
          <a:prstGeom prst="leftRightArrow">
            <a:avLst/>
          </a:prstGeom>
          <a:solidFill>
            <a:srgbClr val="49BF64"/>
          </a:solidFill>
          <a:ln>
            <a:solidFill>
              <a:srgbClr val="49B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 Aarti Bansal will address your questions (keep them coming in the chat!)</a:t>
            </a:r>
          </a:p>
        </p:txBody>
      </p:sp>
    </p:spTree>
    <p:extLst>
      <p:ext uri="{BB962C8B-B14F-4D97-AF65-F5344CB8AC3E}">
        <p14:creationId xmlns:p14="http://schemas.microsoft.com/office/powerpoint/2010/main" val="22617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graphicEl>
                                              <a:dgm id="{E8D145F1-BAAC-45AA-97DD-9D02634E2A11}"/>
                                            </p:graphicEl>
                                          </p:spTgt>
                                        </p:tgtEl>
                                      </p:cBhvr>
                                    </p:animEffect>
                                    <p:animScale>
                                      <p:cBhvr>
                                        <p:cTn id="7" dur="250" autoRev="1" fill="hold"/>
                                        <p:tgtEl>
                                          <p:spTgt spid="4">
                                            <p:graphicEl>
                                              <a:dgm id="{E8D145F1-BAAC-45AA-97DD-9D02634E2A11}"/>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graphicEl>
                                              <a:dgm id="{91C54252-F2BD-4152-9CCE-9C24ACA0EA92}"/>
                                            </p:graphicEl>
                                          </p:spTgt>
                                        </p:tgtEl>
                                      </p:cBhvr>
                                    </p:animEffect>
                                    <p:animScale>
                                      <p:cBhvr>
                                        <p:cTn id="10" dur="250" autoRev="1" fill="hold"/>
                                        <p:tgtEl>
                                          <p:spTgt spid="4">
                                            <p:graphicEl>
                                              <a:dgm id="{91C54252-F2BD-4152-9CCE-9C24ACA0EA9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D276-AA07-4630-97B5-0C746CA4CA70}"/>
              </a:ext>
            </a:extLst>
          </p:cNvPr>
          <p:cNvSpPr>
            <a:spLocks noGrp="1"/>
          </p:cNvSpPr>
          <p:nvPr>
            <p:ph type="title"/>
          </p:nvPr>
        </p:nvSpPr>
        <p:spPr/>
        <p:txBody>
          <a:bodyPr/>
          <a:lstStyle/>
          <a:p>
            <a:r>
              <a:rPr lang="en-GB" dirty="0"/>
              <a:t>Self-test quiz</a:t>
            </a:r>
          </a:p>
        </p:txBody>
      </p:sp>
      <p:sp>
        <p:nvSpPr>
          <p:cNvPr id="3" name="Content Placeholder 2">
            <a:extLst>
              <a:ext uri="{FF2B5EF4-FFF2-40B4-BE49-F238E27FC236}">
                <a16:creationId xmlns:a16="http://schemas.microsoft.com/office/drawing/2014/main" id="{0022BE9D-C057-4ABC-8BD9-A4CC2B14389E}"/>
              </a:ext>
            </a:extLst>
          </p:cNvPr>
          <p:cNvSpPr>
            <a:spLocks noGrp="1"/>
          </p:cNvSpPr>
          <p:nvPr>
            <p:ph sz="half" idx="1"/>
          </p:nvPr>
        </p:nvSpPr>
        <p:spPr/>
        <p:txBody>
          <a:bodyPr/>
          <a:lstStyle/>
          <a:p>
            <a:pPr marL="0" indent="0">
              <a:buNone/>
            </a:pPr>
            <a:r>
              <a:rPr lang="en-GB" dirty="0"/>
              <a:t>Which of these types of inhaler has the highest global warming potential?</a:t>
            </a:r>
          </a:p>
          <a:p>
            <a:endParaRPr lang="en-GB" dirty="0"/>
          </a:p>
          <a:p>
            <a:r>
              <a:rPr lang="en-GB" dirty="0"/>
              <a:t>Answer: aerosol</a:t>
            </a:r>
          </a:p>
        </p:txBody>
      </p:sp>
      <p:sp>
        <p:nvSpPr>
          <p:cNvPr id="4" name="Content Placeholder 3">
            <a:extLst>
              <a:ext uri="{FF2B5EF4-FFF2-40B4-BE49-F238E27FC236}">
                <a16:creationId xmlns:a16="http://schemas.microsoft.com/office/drawing/2014/main" id="{276505E9-7FBD-4994-AAD9-5068B3552181}"/>
              </a:ext>
            </a:extLst>
          </p:cNvPr>
          <p:cNvSpPr>
            <a:spLocks noGrp="1"/>
          </p:cNvSpPr>
          <p:nvPr>
            <p:ph sz="half" idx="2"/>
          </p:nvPr>
        </p:nvSpPr>
        <p:spPr/>
        <p:txBody>
          <a:bodyPr/>
          <a:lstStyle/>
          <a:p>
            <a:r>
              <a:rPr lang="en-GB" dirty="0"/>
              <a:t>A) aerosol</a:t>
            </a:r>
          </a:p>
          <a:p>
            <a:endParaRPr lang="en-GB" dirty="0"/>
          </a:p>
          <a:p>
            <a:endParaRPr lang="en-GB" dirty="0"/>
          </a:p>
          <a:p>
            <a:r>
              <a:rPr lang="en-GB" dirty="0"/>
              <a:t>B) dry powder</a:t>
            </a:r>
          </a:p>
          <a:p>
            <a:endParaRPr lang="en-GB" dirty="0"/>
          </a:p>
          <a:p>
            <a:endParaRPr lang="en-GB" dirty="0"/>
          </a:p>
          <a:p>
            <a:r>
              <a:rPr lang="en-GB" dirty="0"/>
              <a:t>C) soft mist</a:t>
            </a:r>
          </a:p>
        </p:txBody>
      </p:sp>
      <p:pic>
        <p:nvPicPr>
          <p:cNvPr id="5" name="Picture 4" descr="C:\Users\klg\AppData\Local\Microsoft\Windows\INetCache\Content.MSO\DE235A43.tmp">
            <a:extLst>
              <a:ext uri="{FF2B5EF4-FFF2-40B4-BE49-F238E27FC236}">
                <a16:creationId xmlns:a16="http://schemas.microsoft.com/office/drawing/2014/main" id="{2F808516-8A34-4B41-A781-EFCCF12A7567}"/>
              </a:ext>
            </a:extLst>
          </p:cNvPr>
          <p:cNvPicPr/>
          <p:nvPr/>
        </p:nvPicPr>
        <p:blipFill>
          <a:blip r:embed="rId2">
            <a:extLst>
              <a:ext uri="{BEBA8EAE-BF5A-486C-A8C5-ECC9F3942E4B}">
                <a14:imgProps xmlns:a14="http://schemas.microsoft.com/office/drawing/2010/main">
                  <a14:imgLayer r:embed="rId3">
                    <a14:imgEffect>
                      <a14:backgroundRemoval t="0" b="100000" l="9600" r="88800"/>
                    </a14:imgEffect>
                  </a14:imgLayer>
                </a14:imgProps>
              </a:ext>
              <a:ext uri="{28A0092B-C50C-407E-A947-70E740481C1C}">
                <a14:useLocalDpi xmlns:a14="http://schemas.microsoft.com/office/drawing/2010/main" val="0"/>
              </a:ext>
            </a:extLst>
          </a:blip>
          <a:srcRect/>
          <a:stretch>
            <a:fillRect/>
          </a:stretch>
        </p:blipFill>
        <p:spPr bwMode="auto">
          <a:xfrm flipH="1">
            <a:off x="8476546" y="1137006"/>
            <a:ext cx="1190625" cy="1190625"/>
          </a:xfrm>
          <a:prstGeom prst="rect">
            <a:avLst/>
          </a:prstGeom>
          <a:noFill/>
          <a:ln>
            <a:noFill/>
          </a:ln>
        </p:spPr>
      </p:pic>
      <p:pic>
        <p:nvPicPr>
          <p:cNvPr id="6" name="Picture 4" descr="Image result for turbuhaler icon">
            <a:extLst>
              <a:ext uri="{FF2B5EF4-FFF2-40B4-BE49-F238E27FC236}">
                <a16:creationId xmlns:a16="http://schemas.microsoft.com/office/drawing/2014/main" id="{8F4A6BA6-4FBD-4574-B51B-FED8E63D71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2642" y="2892211"/>
            <a:ext cx="1215287" cy="17361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klg\AppData\Local\Microsoft\Windows\INetCache\Content.MSO\9400C920.tmp">
            <a:extLst>
              <a:ext uri="{FF2B5EF4-FFF2-40B4-BE49-F238E27FC236}">
                <a16:creationId xmlns:a16="http://schemas.microsoft.com/office/drawing/2014/main" id="{7A4ED2C4-91AA-4AEB-8C97-33A579DC413B}"/>
              </a:ext>
            </a:extLst>
          </p:cNvPr>
          <p:cNvPicPr/>
          <p:nvPr/>
        </p:nvPicPr>
        <p:blipFill>
          <a:blip r:embed="rId5">
            <a:extLst>
              <a:ext uri="{BEBA8EAE-BF5A-486C-A8C5-ECC9F3942E4B}">
                <a14:imgProps xmlns:a14="http://schemas.microsoft.com/office/drawing/2010/main">
                  <a14:imgLayer r:embed="rId6">
                    <a14:imgEffect>
                      <a14:backgroundRemoval t="2128" b="96596" l="2410" r="99398">
                        <a14:backgroundMark x1="70482" y1="18298" x2="70482" y2="18298"/>
                        <a14:backgroundMark x1="66265" y1="31489" x2="66265" y2="31489"/>
                        <a14:backgroundMark x1="65663" y1="37872" x2="65663" y2="37872"/>
                      </a14:backgroundRemoval>
                    </a14:imgEffect>
                  </a14:imgLayer>
                </a14:imgProps>
              </a:ext>
              <a:ext uri="{28A0092B-C50C-407E-A947-70E740481C1C}">
                <a14:useLocalDpi xmlns:a14="http://schemas.microsoft.com/office/drawing/2010/main" val="0"/>
              </a:ext>
            </a:extLst>
          </a:blip>
          <a:srcRect/>
          <a:stretch>
            <a:fillRect/>
          </a:stretch>
        </p:blipFill>
        <p:spPr bwMode="auto">
          <a:xfrm>
            <a:off x="9488841" y="3222308"/>
            <a:ext cx="942975" cy="1319212"/>
          </a:xfrm>
          <a:prstGeom prst="rect">
            <a:avLst/>
          </a:prstGeom>
          <a:noFill/>
          <a:ln>
            <a:noFill/>
          </a:ln>
        </p:spPr>
      </p:pic>
      <p:pic>
        <p:nvPicPr>
          <p:cNvPr id="8" name="Picture 7" descr="C:\Users\klg\AppData\Local\Microsoft\Windows\INetCache\Content.MSO\DBE5AC2E.tmp">
            <a:extLst>
              <a:ext uri="{FF2B5EF4-FFF2-40B4-BE49-F238E27FC236}">
                <a16:creationId xmlns:a16="http://schemas.microsoft.com/office/drawing/2014/main" id="{8D31966E-FCC8-4D56-87E3-DC2C8F0ACF11}"/>
              </a:ext>
            </a:extLst>
          </p:cNvPr>
          <p:cNvPicPr/>
          <p:nvPr/>
        </p:nvPicPr>
        <p:blipFill rotWithShape="1">
          <a:blip r:embed="rId7">
            <a:extLst>
              <a:ext uri="{BEBA8EAE-BF5A-486C-A8C5-ECC9F3942E4B}">
                <a14:imgProps xmlns:a14="http://schemas.microsoft.com/office/drawing/2010/main">
                  <a14:imgLayer r:embed="rId8">
                    <a14:imgEffect>
                      <a14:backgroundRemoval t="9040" b="85311" l="19649" r="71228">
                        <a14:foregroundMark x1="45614" y1="32768" x2="45614" y2="32768"/>
                        <a14:foregroundMark x1="48421" y1="45198" x2="48421" y2="45198"/>
                        <a14:foregroundMark x1="39649" y1="35028" x2="39649" y2="35028"/>
                      </a14:backgroundRemoval>
                    </a14:imgEffect>
                  </a14:imgLayer>
                </a14:imgProps>
              </a:ext>
              <a:ext uri="{28A0092B-C50C-407E-A947-70E740481C1C}">
                <a14:useLocalDpi xmlns:a14="http://schemas.microsoft.com/office/drawing/2010/main" val="0"/>
              </a:ext>
            </a:extLst>
          </a:blip>
          <a:srcRect l="13972" t="-4615" r="27297" b="4615"/>
          <a:stretch/>
        </p:blipFill>
        <p:spPr bwMode="auto">
          <a:xfrm>
            <a:off x="10095248" y="2956695"/>
            <a:ext cx="1595120" cy="1681480"/>
          </a:xfrm>
          <a:prstGeom prst="rect">
            <a:avLst/>
          </a:prstGeom>
          <a:noFill/>
          <a:ln>
            <a:noFill/>
          </a:ln>
          <a:extLst>
            <a:ext uri="{53640926-AAD7-44D8-BBD7-CCE9431645EC}">
              <a14:shadowObscured xmlns:a14="http://schemas.microsoft.com/office/drawing/2010/main"/>
            </a:ext>
          </a:extLst>
        </p:spPr>
      </p:pic>
      <p:pic>
        <p:nvPicPr>
          <p:cNvPr id="9" name="Picture 2" descr="Soft mist inhaler PI">
            <a:extLst>
              <a:ext uri="{FF2B5EF4-FFF2-40B4-BE49-F238E27FC236}">
                <a16:creationId xmlns:a16="http://schemas.microsoft.com/office/drawing/2014/main" id="{89EE6374-1CCE-4779-B3A5-DB8D0F456626}"/>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972" b="97727" l="9738" r="89888">
                        <a14:foregroundMark x1="30337" y1="7386" x2="30337" y2="7386"/>
                        <a14:foregroundMark x1="34644" y1="92898" x2="34644" y2="92898"/>
                        <a14:foregroundMark x1="30337" y1="97869" x2="30337" y2="97869"/>
                        <a14:foregroundMark x1="30337" y1="4972" x2="30337" y2="4972"/>
                      </a14:backgroundRemoval>
                    </a14:imgEffect>
                  </a14:imgLayer>
                </a14:imgProps>
              </a:ext>
              <a:ext uri="{28A0092B-C50C-407E-A947-70E740481C1C}">
                <a14:useLocalDpi xmlns:a14="http://schemas.microsoft.com/office/drawing/2010/main" val="0"/>
              </a:ext>
            </a:extLst>
          </a:blip>
          <a:srcRect/>
          <a:stretch>
            <a:fillRect/>
          </a:stretch>
        </p:blipFill>
        <p:spPr bwMode="auto">
          <a:xfrm>
            <a:off x="8664711" y="4896440"/>
            <a:ext cx="1430537" cy="18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1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D276-AA07-4630-97B5-0C746CA4CA70}"/>
              </a:ext>
            </a:extLst>
          </p:cNvPr>
          <p:cNvSpPr>
            <a:spLocks noGrp="1"/>
          </p:cNvSpPr>
          <p:nvPr>
            <p:ph type="title"/>
          </p:nvPr>
        </p:nvSpPr>
        <p:spPr/>
        <p:txBody>
          <a:bodyPr/>
          <a:lstStyle/>
          <a:p>
            <a:r>
              <a:rPr lang="en-GB" dirty="0"/>
              <a:t>Self-test quiz</a:t>
            </a:r>
          </a:p>
        </p:txBody>
      </p:sp>
      <p:sp>
        <p:nvSpPr>
          <p:cNvPr id="3" name="Content Placeholder 2">
            <a:extLst>
              <a:ext uri="{FF2B5EF4-FFF2-40B4-BE49-F238E27FC236}">
                <a16:creationId xmlns:a16="http://schemas.microsoft.com/office/drawing/2014/main" id="{0022BE9D-C057-4ABC-8BD9-A4CC2B14389E}"/>
              </a:ext>
            </a:extLst>
          </p:cNvPr>
          <p:cNvSpPr>
            <a:spLocks noGrp="1"/>
          </p:cNvSpPr>
          <p:nvPr>
            <p:ph sz="half" idx="1"/>
          </p:nvPr>
        </p:nvSpPr>
        <p:spPr>
          <a:xfrm>
            <a:off x="838200" y="1825624"/>
            <a:ext cx="5181600" cy="5032375"/>
          </a:xfrm>
        </p:spPr>
        <p:txBody>
          <a:bodyPr>
            <a:normAutofit fontScale="70000" lnSpcReduction="20000"/>
          </a:bodyPr>
          <a:lstStyle/>
          <a:p>
            <a:pPr marL="0" indent="0">
              <a:buNone/>
            </a:pPr>
            <a:r>
              <a:rPr lang="en-GB" dirty="0"/>
              <a:t>Ms A, a 16 year-old student, wants to reduce the environmental impact of her inhalers. She takes 4 puffs of preventer daily, and typically needs 2 puffs of reliever each week (both HFA134a aerosol high volume inhalers). She has strong inspiratory flow but requires an aerosol </a:t>
            </a:r>
            <a:r>
              <a:rPr lang="en-GB" dirty="0" err="1"/>
              <a:t>pMDI</a:t>
            </a:r>
            <a:r>
              <a:rPr lang="en-GB" dirty="0"/>
              <a:t> reliever inhaler for school. Which option would optimise her care whilst minimising environmental impacts? </a:t>
            </a:r>
          </a:p>
          <a:p>
            <a:r>
              <a:rPr lang="en-GB" dirty="0"/>
              <a:t>Answer: A) Switch her preventer inhaler to a dry powder inhaler (DPI)</a:t>
            </a:r>
          </a:p>
          <a:p>
            <a:r>
              <a:rPr lang="en-GB" dirty="0"/>
              <a:t>Rationale: DPI inhalers are suitable for patients with strong inspiratory flow; a lower volume device could halve the environmental impact but a DPI would reduce it by a factor of approximately 20; Ms A could </a:t>
            </a:r>
            <a:r>
              <a:rPr lang="en-GB" i="1" dirty="0"/>
              <a:t>also</a:t>
            </a:r>
            <a:r>
              <a:rPr lang="en-GB" dirty="0"/>
              <a:t> return her inhalers to the pharmacist </a:t>
            </a:r>
            <a:r>
              <a:rPr lang="en-GB" i="1" dirty="0"/>
              <a:t>and</a:t>
            </a:r>
            <a:r>
              <a:rPr lang="en-GB" dirty="0"/>
              <a:t> switch to a low volume reliever. </a:t>
            </a:r>
          </a:p>
        </p:txBody>
      </p:sp>
      <p:sp>
        <p:nvSpPr>
          <p:cNvPr id="4" name="Content Placeholder 3">
            <a:extLst>
              <a:ext uri="{FF2B5EF4-FFF2-40B4-BE49-F238E27FC236}">
                <a16:creationId xmlns:a16="http://schemas.microsoft.com/office/drawing/2014/main" id="{276505E9-7FBD-4994-AAD9-5068B3552181}"/>
              </a:ext>
            </a:extLst>
          </p:cNvPr>
          <p:cNvSpPr>
            <a:spLocks noGrp="1"/>
          </p:cNvSpPr>
          <p:nvPr>
            <p:ph sz="half" idx="2"/>
          </p:nvPr>
        </p:nvSpPr>
        <p:spPr>
          <a:xfrm>
            <a:off x="6172200" y="1825625"/>
            <a:ext cx="5181600" cy="4351338"/>
          </a:xfrm>
        </p:spPr>
        <p:txBody>
          <a:bodyPr>
            <a:normAutofit fontScale="70000" lnSpcReduction="20000"/>
          </a:bodyPr>
          <a:lstStyle/>
          <a:p>
            <a:pPr marL="0" indent="0">
              <a:buNone/>
            </a:pPr>
            <a:r>
              <a:rPr lang="en-GB" dirty="0"/>
              <a:t>A) Switch her preventer inhaler to a dry powder inhaler </a:t>
            </a:r>
          </a:p>
          <a:p>
            <a:pPr marL="0" indent="0">
              <a:buNone/>
            </a:pPr>
            <a:endParaRPr lang="en-GB" dirty="0"/>
          </a:p>
          <a:p>
            <a:pPr marL="0" indent="0">
              <a:buNone/>
            </a:pPr>
            <a:r>
              <a:rPr lang="en-GB" dirty="0"/>
              <a:t>B) Switch her reliever inhaler to a lower volume aerosol </a:t>
            </a:r>
            <a:r>
              <a:rPr lang="en-GB" dirty="0" err="1"/>
              <a:t>pMDI</a:t>
            </a:r>
            <a:r>
              <a:rPr lang="en-GB" dirty="0"/>
              <a:t> device</a:t>
            </a:r>
          </a:p>
          <a:p>
            <a:pPr marL="0" indent="0">
              <a:buNone/>
            </a:pPr>
            <a:endParaRPr lang="en-GB" dirty="0"/>
          </a:p>
          <a:p>
            <a:pPr marL="0" indent="0">
              <a:buNone/>
            </a:pPr>
            <a:r>
              <a:rPr lang="en-GB" dirty="0"/>
              <a:t>C) Switch her preventer inhaler to a lower volume aerosol </a:t>
            </a:r>
            <a:r>
              <a:rPr lang="en-GB" dirty="0" err="1"/>
              <a:t>pMDI</a:t>
            </a:r>
            <a:r>
              <a:rPr lang="en-GB" dirty="0"/>
              <a:t> device</a:t>
            </a:r>
          </a:p>
          <a:p>
            <a:pPr marL="0" indent="0">
              <a:buNone/>
            </a:pPr>
            <a:endParaRPr lang="en-GB" dirty="0"/>
          </a:p>
          <a:p>
            <a:pPr marL="0" indent="0">
              <a:buNone/>
            </a:pPr>
            <a:r>
              <a:rPr lang="en-GB" dirty="0"/>
              <a:t>D) Return her used inhalers to the pharmacist</a:t>
            </a:r>
          </a:p>
        </p:txBody>
      </p:sp>
      <p:sp>
        <p:nvSpPr>
          <p:cNvPr id="5" name="Flowchart: Document 4">
            <a:extLst>
              <a:ext uri="{FF2B5EF4-FFF2-40B4-BE49-F238E27FC236}">
                <a16:creationId xmlns:a16="http://schemas.microsoft.com/office/drawing/2014/main" id="{B39A7847-6085-4887-B6E8-8AA48BC2F9B6}"/>
              </a:ext>
            </a:extLst>
          </p:cNvPr>
          <p:cNvSpPr/>
          <p:nvPr/>
        </p:nvSpPr>
        <p:spPr>
          <a:xfrm>
            <a:off x="8215745" y="124691"/>
            <a:ext cx="2909455" cy="1325563"/>
          </a:xfrm>
          <a:prstGeom prst="flowChartDocumen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We will discuss each of these cases after the quiz…</a:t>
            </a:r>
          </a:p>
        </p:txBody>
      </p:sp>
    </p:spTree>
    <p:extLst>
      <p:ext uri="{BB962C8B-B14F-4D97-AF65-F5344CB8AC3E}">
        <p14:creationId xmlns:p14="http://schemas.microsoft.com/office/powerpoint/2010/main" val="11952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D276-AA07-4630-97B5-0C746CA4CA70}"/>
              </a:ext>
            </a:extLst>
          </p:cNvPr>
          <p:cNvSpPr>
            <a:spLocks noGrp="1"/>
          </p:cNvSpPr>
          <p:nvPr>
            <p:ph type="title"/>
          </p:nvPr>
        </p:nvSpPr>
        <p:spPr/>
        <p:txBody>
          <a:bodyPr/>
          <a:lstStyle/>
          <a:p>
            <a:r>
              <a:rPr lang="en-GB" dirty="0"/>
              <a:t>Self-test quiz</a:t>
            </a:r>
          </a:p>
        </p:txBody>
      </p:sp>
      <p:sp>
        <p:nvSpPr>
          <p:cNvPr id="3" name="Content Placeholder 2">
            <a:extLst>
              <a:ext uri="{FF2B5EF4-FFF2-40B4-BE49-F238E27FC236}">
                <a16:creationId xmlns:a16="http://schemas.microsoft.com/office/drawing/2014/main" id="{0022BE9D-C057-4ABC-8BD9-A4CC2B14389E}"/>
              </a:ext>
            </a:extLst>
          </p:cNvPr>
          <p:cNvSpPr>
            <a:spLocks noGrp="1"/>
          </p:cNvSpPr>
          <p:nvPr>
            <p:ph sz="half" idx="1"/>
          </p:nvPr>
        </p:nvSpPr>
        <p:spPr>
          <a:xfrm>
            <a:off x="838200" y="1825624"/>
            <a:ext cx="5181600" cy="5032375"/>
          </a:xfrm>
        </p:spPr>
        <p:txBody>
          <a:bodyPr>
            <a:normAutofit/>
          </a:bodyPr>
          <a:lstStyle/>
          <a:p>
            <a:pPr marL="0" indent="0">
              <a:buNone/>
            </a:pPr>
            <a:r>
              <a:rPr lang="en-GB" sz="2000" dirty="0"/>
              <a:t>Mr B, aged 79, has dementia and moderate COPD with reduced inspiratory flow. He lives in a care home and is supported with a </a:t>
            </a:r>
            <a:r>
              <a:rPr lang="en-GB" sz="2000" dirty="0" err="1"/>
              <a:t>Fostair</a:t>
            </a:r>
            <a:r>
              <a:rPr lang="en-GB" sz="2000" dirty="0"/>
              <a:t> (combination LABA+ICS HFA134a aerosol </a:t>
            </a:r>
            <a:r>
              <a:rPr lang="en-GB" sz="2000" dirty="0" err="1"/>
              <a:t>pMDI</a:t>
            </a:r>
            <a:r>
              <a:rPr lang="en-GB" sz="2000" dirty="0"/>
              <a:t>) inhaler with spacer, 2 puffs daily. Which option would optimise his care whilst minimising environmental impacts? </a:t>
            </a:r>
          </a:p>
          <a:p>
            <a:pPr marL="0" indent="0">
              <a:buNone/>
            </a:pPr>
            <a:r>
              <a:rPr lang="en-GB" sz="2000" dirty="0"/>
              <a:t>Answer: D) Return his used inhalers to the pharmacist</a:t>
            </a:r>
          </a:p>
          <a:p>
            <a:r>
              <a:rPr lang="en-GB" sz="2000" dirty="0"/>
              <a:t>Rationale: DPI inhalers are not suitable for patients with reduced inspiratory flow; 1 puff is below the BNF recommended therapeutic dose for </a:t>
            </a:r>
            <a:r>
              <a:rPr lang="en-GB" sz="2000" dirty="0" err="1"/>
              <a:t>Fostair</a:t>
            </a:r>
            <a:r>
              <a:rPr lang="en-GB" sz="2000" dirty="0"/>
              <a:t>; HFA227ea inhalers are more environmentally damaging than HFA134a inhalers</a:t>
            </a:r>
          </a:p>
        </p:txBody>
      </p:sp>
      <p:sp>
        <p:nvSpPr>
          <p:cNvPr id="4" name="Content Placeholder 3">
            <a:extLst>
              <a:ext uri="{FF2B5EF4-FFF2-40B4-BE49-F238E27FC236}">
                <a16:creationId xmlns:a16="http://schemas.microsoft.com/office/drawing/2014/main" id="{276505E9-7FBD-4994-AAD9-5068B3552181}"/>
              </a:ext>
            </a:extLst>
          </p:cNvPr>
          <p:cNvSpPr>
            <a:spLocks noGrp="1"/>
          </p:cNvSpPr>
          <p:nvPr>
            <p:ph sz="half" idx="2"/>
          </p:nvPr>
        </p:nvSpPr>
        <p:spPr>
          <a:xfrm>
            <a:off x="6172200" y="1825625"/>
            <a:ext cx="5181600" cy="4351338"/>
          </a:xfrm>
        </p:spPr>
        <p:txBody>
          <a:bodyPr>
            <a:normAutofit/>
          </a:bodyPr>
          <a:lstStyle/>
          <a:p>
            <a:pPr marL="0" indent="0">
              <a:buNone/>
            </a:pPr>
            <a:r>
              <a:rPr lang="en-GB" sz="2000" dirty="0"/>
              <a:t>A) Switch to a dry powder inhaler (DPI)</a:t>
            </a:r>
          </a:p>
          <a:p>
            <a:pPr marL="0" indent="0">
              <a:buNone/>
            </a:pPr>
            <a:endParaRPr lang="en-GB" sz="2000" dirty="0"/>
          </a:p>
          <a:p>
            <a:pPr marL="0" indent="0">
              <a:buNone/>
            </a:pPr>
            <a:r>
              <a:rPr lang="en-GB" sz="2000" dirty="0"/>
              <a:t>B) Reduce his inhaler therapy to 1 puff daily</a:t>
            </a:r>
          </a:p>
          <a:p>
            <a:pPr marL="0" indent="0">
              <a:buNone/>
            </a:pPr>
            <a:endParaRPr lang="en-GB" sz="2000" dirty="0"/>
          </a:p>
          <a:p>
            <a:pPr marL="0" indent="0">
              <a:buNone/>
            </a:pPr>
            <a:r>
              <a:rPr lang="en-GB" sz="2000" dirty="0"/>
              <a:t>C) Switch to an HFA227ea aerosol </a:t>
            </a:r>
            <a:r>
              <a:rPr lang="en-GB" sz="2000" dirty="0" err="1"/>
              <a:t>pMDI</a:t>
            </a:r>
            <a:r>
              <a:rPr lang="en-GB" sz="2000" dirty="0"/>
              <a:t> inhaler</a:t>
            </a:r>
          </a:p>
          <a:p>
            <a:pPr marL="0" indent="0">
              <a:buNone/>
            </a:pPr>
            <a:endParaRPr lang="en-GB" sz="2000" dirty="0"/>
          </a:p>
          <a:p>
            <a:pPr marL="0" indent="0">
              <a:buNone/>
            </a:pPr>
            <a:r>
              <a:rPr lang="en-GB" sz="2000" dirty="0"/>
              <a:t>D) Return his used inhalers to the pharmacist</a:t>
            </a:r>
          </a:p>
        </p:txBody>
      </p:sp>
      <p:sp>
        <p:nvSpPr>
          <p:cNvPr id="5" name="Flowchart: Document 4">
            <a:extLst>
              <a:ext uri="{FF2B5EF4-FFF2-40B4-BE49-F238E27FC236}">
                <a16:creationId xmlns:a16="http://schemas.microsoft.com/office/drawing/2014/main" id="{892D833D-FECB-4C31-AF2A-84E50A32C709}"/>
              </a:ext>
            </a:extLst>
          </p:cNvPr>
          <p:cNvSpPr/>
          <p:nvPr/>
        </p:nvSpPr>
        <p:spPr>
          <a:xfrm>
            <a:off x="8215745" y="124691"/>
            <a:ext cx="2909455" cy="1325563"/>
          </a:xfrm>
          <a:prstGeom prst="flowChartDocumen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We will discuss each of these cases after the quiz…</a:t>
            </a:r>
          </a:p>
        </p:txBody>
      </p:sp>
    </p:spTree>
    <p:extLst>
      <p:ext uri="{BB962C8B-B14F-4D97-AF65-F5344CB8AC3E}">
        <p14:creationId xmlns:p14="http://schemas.microsoft.com/office/powerpoint/2010/main" val="161218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2DE1-A875-4241-B8BA-711E6F09C6B5}"/>
              </a:ext>
            </a:extLst>
          </p:cNvPr>
          <p:cNvSpPr>
            <a:spLocks noGrp="1"/>
          </p:cNvSpPr>
          <p:nvPr>
            <p:ph type="title"/>
          </p:nvPr>
        </p:nvSpPr>
        <p:spPr/>
        <p:txBody>
          <a:bodyPr/>
          <a:lstStyle/>
          <a:p>
            <a:r>
              <a:rPr lang="en-GB" dirty="0"/>
              <a:t>High-quality &amp; low-carbon asthma care: a green challenge and a golden opportunity!</a:t>
            </a:r>
          </a:p>
        </p:txBody>
      </p:sp>
      <p:graphicFrame>
        <p:nvGraphicFramePr>
          <p:cNvPr id="4" name="Content Placeholder 3">
            <a:extLst>
              <a:ext uri="{FF2B5EF4-FFF2-40B4-BE49-F238E27FC236}">
                <a16:creationId xmlns:a16="http://schemas.microsoft.com/office/drawing/2014/main" id="{38906B30-251C-4D30-A061-5BE1BE07E843}"/>
              </a:ext>
            </a:extLst>
          </p:cNvPr>
          <p:cNvGraphicFramePr>
            <a:graphicFrameLocks noGrp="1"/>
          </p:cNvGraphicFramePr>
          <p:nvPr>
            <p:ph idx="1"/>
            <p:extLst>
              <p:ext uri="{D42A27DB-BD31-4B8C-83A1-F6EECF244321}">
                <p14:modId xmlns:p14="http://schemas.microsoft.com/office/powerpoint/2010/main" val="32408947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1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D276-AA07-4630-97B5-0C746CA4CA70}"/>
              </a:ext>
            </a:extLst>
          </p:cNvPr>
          <p:cNvSpPr>
            <a:spLocks noGrp="1"/>
          </p:cNvSpPr>
          <p:nvPr>
            <p:ph type="title"/>
          </p:nvPr>
        </p:nvSpPr>
        <p:spPr/>
        <p:txBody>
          <a:bodyPr/>
          <a:lstStyle/>
          <a:p>
            <a:r>
              <a:rPr lang="en-GB" dirty="0"/>
              <a:t>Self-test quiz</a:t>
            </a:r>
          </a:p>
        </p:txBody>
      </p:sp>
      <p:sp>
        <p:nvSpPr>
          <p:cNvPr id="3" name="Content Placeholder 2">
            <a:extLst>
              <a:ext uri="{FF2B5EF4-FFF2-40B4-BE49-F238E27FC236}">
                <a16:creationId xmlns:a16="http://schemas.microsoft.com/office/drawing/2014/main" id="{0022BE9D-C057-4ABC-8BD9-A4CC2B14389E}"/>
              </a:ext>
            </a:extLst>
          </p:cNvPr>
          <p:cNvSpPr>
            <a:spLocks noGrp="1"/>
          </p:cNvSpPr>
          <p:nvPr>
            <p:ph sz="half" idx="1"/>
          </p:nvPr>
        </p:nvSpPr>
        <p:spPr/>
        <p:txBody>
          <a:bodyPr>
            <a:normAutofit fontScale="77500" lnSpcReduction="20000"/>
          </a:bodyPr>
          <a:lstStyle/>
          <a:p>
            <a:pPr marL="0" indent="0">
              <a:buNone/>
            </a:pPr>
            <a:r>
              <a:rPr lang="en-GB" dirty="0"/>
              <a:t>Mrs C, a 34y security officer, has had several admissions with acute asthma but continues to use her reliever inhaler more than her preventer inhaler as she keeps irregular hours and often forgets. She doesn’t use a spacer despite poor breath-actuation coordination as this is inconvenient for her work. Which option would optimise her care whilst minimising environmental impacts?</a:t>
            </a:r>
          </a:p>
          <a:p>
            <a:r>
              <a:rPr lang="en-GB" dirty="0"/>
              <a:t>Answer: D) Prescribe a combined preventer and reliever DPI inhaler </a:t>
            </a:r>
          </a:p>
          <a:p>
            <a:r>
              <a:rPr lang="en-GB" dirty="0"/>
              <a:t>Rationale: A and B do not address her preventer adherence; all DPI inhalers are breath actuated so these are more likely to overcome her issues with coordination whilst minimising environmental impacts.</a:t>
            </a:r>
          </a:p>
        </p:txBody>
      </p:sp>
      <p:sp>
        <p:nvSpPr>
          <p:cNvPr id="4" name="Content Placeholder 3">
            <a:extLst>
              <a:ext uri="{FF2B5EF4-FFF2-40B4-BE49-F238E27FC236}">
                <a16:creationId xmlns:a16="http://schemas.microsoft.com/office/drawing/2014/main" id="{276505E9-7FBD-4994-AAD9-5068B3552181}"/>
              </a:ext>
            </a:extLst>
          </p:cNvPr>
          <p:cNvSpPr>
            <a:spLocks noGrp="1"/>
          </p:cNvSpPr>
          <p:nvPr>
            <p:ph sz="half" idx="2"/>
          </p:nvPr>
        </p:nvSpPr>
        <p:spPr/>
        <p:txBody>
          <a:bodyPr>
            <a:normAutofit fontScale="77500" lnSpcReduction="20000"/>
          </a:bodyPr>
          <a:lstStyle/>
          <a:p>
            <a:pPr marL="0" indent="0">
              <a:buNone/>
            </a:pPr>
            <a:r>
              <a:rPr lang="en-GB" dirty="0"/>
              <a:t>A) Switch both her inhalers to DPI</a:t>
            </a:r>
          </a:p>
          <a:p>
            <a:pPr marL="0" indent="0">
              <a:buNone/>
            </a:pPr>
            <a:endParaRPr lang="en-GB" dirty="0"/>
          </a:p>
          <a:p>
            <a:pPr marL="0" indent="0">
              <a:buNone/>
            </a:pPr>
            <a:r>
              <a:rPr lang="en-GB" dirty="0"/>
              <a:t>B) Switch her preventer inhaler to a breath actuated inhaler (BAI)</a:t>
            </a:r>
          </a:p>
          <a:p>
            <a:pPr marL="0" indent="0">
              <a:buNone/>
            </a:pPr>
            <a:endParaRPr lang="en-GB" dirty="0"/>
          </a:p>
          <a:p>
            <a:pPr marL="0" indent="0">
              <a:buNone/>
            </a:pPr>
            <a:r>
              <a:rPr lang="en-GB" dirty="0"/>
              <a:t>C) Switch to a combined aerosol </a:t>
            </a:r>
            <a:r>
              <a:rPr lang="en-GB" dirty="0" err="1"/>
              <a:t>pMDI</a:t>
            </a:r>
            <a:r>
              <a:rPr lang="en-GB" dirty="0"/>
              <a:t> preventer and reliever </a:t>
            </a:r>
          </a:p>
          <a:p>
            <a:pPr marL="0" indent="0">
              <a:buNone/>
            </a:pPr>
            <a:endParaRPr lang="en-GB" dirty="0"/>
          </a:p>
          <a:p>
            <a:pPr marL="0" indent="0">
              <a:buNone/>
            </a:pPr>
            <a:r>
              <a:rPr lang="en-GB" dirty="0"/>
              <a:t>D) Switch to a combined preventer and reliever dry powder DPI inhaler </a:t>
            </a:r>
          </a:p>
          <a:p>
            <a:endParaRPr lang="en-GB" dirty="0"/>
          </a:p>
        </p:txBody>
      </p:sp>
      <p:sp>
        <p:nvSpPr>
          <p:cNvPr id="5" name="Flowchart: Document 4">
            <a:extLst>
              <a:ext uri="{FF2B5EF4-FFF2-40B4-BE49-F238E27FC236}">
                <a16:creationId xmlns:a16="http://schemas.microsoft.com/office/drawing/2014/main" id="{B99FD90A-6949-43AE-BA0C-FF70F6465C28}"/>
              </a:ext>
            </a:extLst>
          </p:cNvPr>
          <p:cNvSpPr/>
          <p:nvPr/>
        </p:nvSpPr>
        <p:spPr>
          <a:xfrm>
            <a:off x="8215745" y="124691"/>
            <a:ext cx="2909455" cy="1325563"/>
          </a:xfrm>
          <a:prstGeom prst="flowChartDocumen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We will discuss each of these cases after the quiz…</a:t>
            </a:r>
          </a:p>
        </p:txBody>
      </p:sp>
    </p:spTree>
    <p:extLst>
      <p:ext uri="{BB962C8B-B14F-4D97-AF65-F5344CB8AC3E}">
        <p14:creationId xmlns:p14="http://schemas.microsoft.com/office/powerpoint/2010/main" val="16636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3EA6-FFA1-47A4-81E7-723A6A093925}"/>
              </a:ext>
            </a:extLst>
          </p:cNvPr>
          <p:cNvSpPr>
            <a:spLocks noGrp="1"/>
          </p:cNvSpPr>
          <p:nvPr>
            <p:ph type="title"/>
          </p:nvPr>
        </p:nvSpPr>
        <p:spPr/>
        <p:txBody>
          <a:bodyPr/>
          <a:lstStyle/>
          <a:p>
            <a:r>
              <a:rPr lang="en-GB" dirty="0"/>
              <a:t>Self-test quiz</a:t>
            </a:r>
          </a:p>
        </p:txBody>
      </p:sp>
      <p:sp>
        <p:nvSpPr>
          <p:cNvPr id="3" name="Content Placeholder 2">
            <a:extLst>
              <a:ext uri="{FF2B5EF4-FFF2-40B4-BE49-F238E27FC236}">
                <a16:creationId xmlns:a16="http://schemas.microsoft.com/office/drawing/2014/main" id="{9E4E904F-4048-48E9-B115-74D81B26C0CD}"/>
              </a:ext>
            </a:extLst>
          </p:cNvPr>
          <p:cNvSpPr>
            <a:spLocks noGrp="1"/>
          </p:cNvSpPr>
          <p:nvPr>
            <p:ph sz="half" idx="1"/>
          </p:nvPr>
        </p:nvSpPr>
        <p:spPr/>
        <p:txBody>
          <a:bodyPr>
            <a:normAutofit lnSpcReduction="10000"/>
          </a:bodyPr>
          <a:lstStyle/>
          <a:p>
            <a:pPr marL="0" indent="0">
              <a:buNone/>
            </a:pPr>
            <a:r>
              <a:rPr lang="en-GB" sz="2400" dirty="0"/>
              <a:t>Mr D’s son is 6 years old and used to feel wheezy most evenings. He is now well controlled on 100mcg beclomethasone twice per day and a SABA as required. He requires an aerosol </a:t>
            </a:r>
            <a:r>
              <a:rPr lang="en-GB" sz="2400" dirty="0" err="1"/>
              <a:t>pMDI</a:t>
            </a:r>
            <a:r>
              <a:rPr lang="en-GB" sz="2400" dirty="0"/>
              <a:t> with spacer. Which option would optimise his care whilst minimising environmental impacts?</a:t>
            </a:r>
          </a:p>
          <a:p>
            <a:r>
              <a:rPr lang="en-GB" sz="2400" dirty="0"/>
              <a:t>Ans: B) 100mcg 1 puff </a:t>
            </a:r>
            <a:br>
              <a:rPr lang="en-GB" sz="2400" dirty="0"/>
            </a:br>
            <a:r>
              <a:rPr lang="en-GB" sz="2400" dirty="0"/>
              <a:t>twice/day</a:t>
            </a:r>
          </a:p>
          <a:p>
            <a:r>
              <a:rPr lang="en-GB" sz="2400" dirty="0"/>
              <a:t>Rationale: right dose,</a:t>
            </a:r>
            <a:br>
              <a:rPr lang="en-GB" sz="2400" dirty="0"/>
            </a:br>
            <a:r>
              <a:rPr lang="en-GB" sz="2400" dirty="0"/>
              <a:t>right interval, lowest</a:t>
            </a:r>
            <a:br>
              <a:rPr lang="en-GB" sz="2400" dirty="0"/>
            </a:br>
            <a:r>
              <a:rPr lang="en-GB" sz="2400" dirty="0"/>
              <a:t>HFC release</a:t>
            </a:r>
          </a:p>
          <a:p>
            <a:endParaRPr lang="en-GB" sz="2400" dirty="0"/>
          </a:p>
        </p:txBody>
      </p:sp>
      <p:sp>
        <p:nvSpPr>
          <p:cNvPr id="4" name="Content Placeholder 3">
            <a:extLst>
              <a:ext uri="{FF2B5EF4-FFF2-40B4-BE49-F238E27FC236}">
                <a16:creationId xmlns:a16="http://schemas.microsoft.com/office/drawing/2014/main" id="{5267E01A-5ACA-42AC-821B-B8B67B974881}"/>
              </a:ext>
            </a:extLst>
          </p:cNvPr>
          <p:cNvSpPr>
            <a:spLocks noGrp="1"/>
          </p:cNvSpPr>
          <p:nvPr>
            <p:ph sz="half" idx="2"/>
          </p:nvPr>
        </p:nvSpPr>
        <p:spPr/>
        <p:txBody>
          <a:bodyPr>
            <a:normAutofit lnSpcReduction="10000"/>
          </a:bodyPr>
          <a:lstStyle/>
          <a:p>
            <a:pPr marL="0" indent="0">
              <a:buNone/>
            </a:pPr>
            <a:r>
              <a:rPr lang="en-GB" sz="2400" dirty="0"/>
              <a:t>A) 50mcg 2 puffs twice/day</a:t>
            </a:r>
          </a:p>
          <a:p>
            <a:pPr marL="0" indent="0">
              <a:buNone/>
            </a:pPr>
            <a:r>
              <a:rPr lang="en-GB" sz="2400" dirty="0"/>
              <a:t>B) 100mcg 1 puff twice/day</a:t>
            </a:r>
          </a:p>
          <a:p>
            <a:pPr marL="0" indent="0">
              <a:buNone/>
            </a:pPr>
            <a:r>
              <a:rPr lang="en-GB" sz="2400" dirty="0"/>
              <a:t>C) 200mcg 1 puff once/day</a:t>
            </a:r>
          </a:p>
          <a:p>
            <a:pPr marL="0" indent="0">
              <a:buNone/>
            </a:pPr>
            <a:r>
              <a:rPr lang="en-GB" sz="2400" dirty="0"/>
              <a:t>D) 250mcg 1 puff once/day  </a:t>
            </a:r>
          </a:p>
        </p:txBody>
      </p:sp>
      <p:pic>
        <p:nvPicPr>
          <p:cNvPr id="6" name="Picture 5">
            <a:extLst>
              <a:ext uri="{FF2B5EF4-FFF2-40B4-BE49-F238E27FC236}">
                <a16:creationId xmlns:a16="http://schemas.microsoft.com/office/drawing/2014/main" id="{655066B3-743D-4C12-8B57-23641F4294FD}"/>
              </a:ext>
            </a:extLst>
          </p:cNvPr>
          <p:cNvPicPr>
            <a:picLocks noChangeAspect="1"/>
          </p:cNvPicPr>
          <p:nvPr/>
        </p:nvPicPr>
        <p:blipFill>
          <a:blip r:embed="rId2"/>
          <a:stretch>
            <a:fillRect/>
          </a:stretch>
        </p:blipFill>
        <p:spPr>
          <a:xfrm>
            <a:off x="4655182" y="4515736"/>
            <a:ext cx="7446343" cy="2261530"/>
          </a:xfrm>
          <a:prstGeom prst="rect">
            <a:avLst/>
          </a:prstGeom>
        </p:spPr>
      </p:pic>
      <p:sp>
        <p:nvSpPr>
          <p:cNvPr id="7" name="Flowchart: Document 6">
            <a:extLst>
              <a:ext uri="{FF2B5EF4-FFF2-40B4-BE49-F238E27FC236}">
                <a16:creationId xmlns:a16="http://schemas.microsoft.com/office/drawing/2014/main" id="{11D416FB-D4A4-4291-BEE2-41CBBDA8D978}"/>
              </a:ext>
            </a:extLst>
          </p:cNvPr>
          <p:cNvSpPr/>
          <p:nvPr/>
        </p:nvSpPr>
        <p:spPr>
          <a:xfrm>
            <a:off x="8215745" y="124691"/>
            <a:ext cx="2909455" cy="1325563"/>
          </a:xfrm>
          <a:prstGeom prst="flowChartDocumen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We will discuss each of these cases after the quiz…</a:t>
            </a:r>
          </a:p>
        </p:txBody>
      </p:sp>
    </p:spTree>
    <p:extLst>
      <p:ext uri="{BB962C8B-B14F-4D97-AF65-F5344CB8AC3E}">
        <p14:creationId xmlns:p14="http://schemas.microsoft.com/office/powerpoint/2010/main" val="428352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615E-B2A2-417C-972C-01EF0BAD7CDF}"/>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3F055AB5-864B-43C4-B1E0-6978A14B2663}"/>
              </a:ext>
            </a:extLst>
          </p:cNvPr>
          <p:cNvSpPr>
            <a:spLocks noGrp="1"/>
          </p:cNvSpPr>
          <p:nvPr>
            <p:ph sz="half" idx="1"/>
          </p:nvPr>
        </p:nvSpPr>
        <p:spPr/>
        <p:txBody>
          <a:bodyPr>
            <a:normAutofit fontScale="70000" lnSpcReduction="20000"/>
          </a:bodyPr>
          <a:lstStyle/>
          <a:p>
            <a:pPr marL="0" indent="0">
              <a:buNone/>
            </a:pPr>
            <a:r>
              <a:rPr lang="en-GB" dirty="0"/>
              <a:t>In threes or fours, role play (or discuss) the scenarios from the above quiz. Take turns to be the clinician, the patient/carer or observer (s).</a:t>
            </a:r>
          </a:p>
          <a:p>
            <a:r>
              <a:rPr lang="en-GB" dirty="0"/>
              <a:t>Clinician: practise finding the right words, guidelines, information +/- training videos to counsel your patient/carer.</a:t>
            </a:r>
          </a:p>
          <a:p>
            <a:r>
              <a:rPr lang="en-GB" dirty="0"/>
              <a:t>Patient/carer: what concerns might this person have? Did the explanations you received make sense to you? Did the consultation feel person-centred?</a:t>
            </a:r>
          </a:p>
          <a:p>
            <a:r>
              <a:rPr lang="en-GB" dirty="0"/>
              <a:t>Observer(s): are the correct guidelines being followed? Did the consultation appear person-centred? Was the safety-netting adequate?</a:t>
            </a:r>
          </a:p>
          <a:p>
            <a:pPr marL="0" indent="0">
              <a:buNone/>
            </a:pPr>
            <a:endParaRPr lang="en-GB" dirty="0"/>
          </a:p>
        </p:txBody>
      </p:sp>
      <p:sp>
        <p:nvSpPr>
          <p:cNvPr id="4" name="Content Placeholder 3">
            <a:extLst>
              <a:ext uri="{FF2B5EF4-FFF2-40B4-BE49-F238E27FC236}">
                <a16:creationId xmlns:a16="http://schemas.microsoft.com/office/drawing/2014/main" id="{1E287467-4EB3-4B41-B87E-7B3EF735C3EC}"/>
              </a:ext>
            </a:extLst>
          </p:cNvPr>
          <p:cNvSpPr>
            <a:spLocks noGrp="1"/>
          </p:cNvSpPr>
          <p:nvPr>
            <p:ph sz="half" idx="2"/>
          </p:nvPr>
        </p:nvSpPr>
        <p:spPr>
          <a:xfrm>
            <a:off x="6172200" y="1825624"/>
            <a:ext cx="5181600" cy="5032375"/>
          </a:xfrm>
        </p:spPr>
        <p:txBody>
          <a:bodyPr>
            <a:normAutofit fontScale="70000" lnSpcReduction="20000"/>
          </a:bodyPr>
          <a:lstStyle/>
          <a:p>
            <a:r>
              <a:rPr lang="en-GB" dirty="0"/>
              <a:t>Ms A – practise finding and using the correct training video for an </a:t>
            </a:r>
            <a:r>
              <a:rPr lang="en-GB" dirty="0" err="1"/>
              <a:t>Easyhaler</a:t>
            </a:r>
            <a:r>
              <a:rPr lang="en-GB" dirty="0"/>
              <a:t> </a:t>
            </a:r>
            <a:r>
              <a:rPr lang="en-GB" dirty="0" err="1"/>
              <a:t>beclometasone</a:t>
            </a:r>
            <a:r>
              <a:rPr lang="en-GB" dirty="0"/>
              <a:t> DPI inhaler and safety netting the change for a teenaged student.</a:t>
            </a:r>
          </a:p>
          <a:p>
            <a:r>
              <a:rPr lang="en-GB" dirty="0"/>
              <a:t>Mr B – who would you need to talk to about returning Mr B’s inhalers to the pharmacy? Find out if there is a recycling scheme in your area, if not how would you explain the importance of returning to pharmacy for incineration?</a:t>
            </a:r>
          </a:p>
          <a:p>
            <a:r>
              <a:rPr lang="en-GB" dirty="0"/>
              <a:t>Mrs C – practise shared decision-making over each of Mrs C’s potential options, personalising your approach to her needs as a security officer. Safety-net and find a training video for a combined </a:t>
            </a:r>
            <a:r>
              <a:rPr lang="en-GB" dirty="0" err="1"/>
              <a:t>Spiromax</a:t>
            </a:r>
            <a:r>
              <a:rPr lang="en-GB" dirty="0"/>
              <a:t> DPI inhaler. </a:t>
            </a:r>
          </a:p>
          <a:p>
            <a:r>
              <a:rPr lang="en-GB" dirty="0"/>
              <a:t>Mr D – can you find out how many doses there are in a </a:t>
            </a:r>
            <a:r>
              <a:rPr lang="en-GB" dirty="0" err="1"/>
              <a:t>Clenil</a:t>
            </a:r>
            <a:r>
              <a:rPr lang="en-GB" dirty="0"/>
              <a:t> 100 mcg per dose inhaler? Explain to Mr D how long each inhaler should last if his son takes 1 puff twice/day.</a:t>
            </a:r>
          </a:p>
        </p:txBody>
      </p:sp>
    </p:spTree>
    <p:extLst>
      <p:ext uri="{BB962C8B-B14F-4D97-AF65-F5344CB8AC3E}">
        <p14:creationId xmlns:p14="http://schemas.microsoft.com/office/powerpoint/2010/main" val="6483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615E-B2A2-417C-972C-01EF0BAD7CDF}"/>
              </a:ext>
            </a:extLst>
          </p:cNvPr>
          <p:cNvSpPr>
            <a:spLocks noGrp="1"/>
          </p:cNvSpPr>
          <p:nvPr>
            <p:ph type="title"/>
          </p:nvPr>
        </p:nvSpPr>
        <p:spPr/>
        <p:txBody>
          <a:bodyPr/>
          <a:lstStyle/>
          <a:p>
            <a:r>
              <a:rPr lang="en-GB" dirty="0"/>
              <a:t>Case study A: switching safely</a:t>
            </a:r>
          </a:p>
        </p:txBody>
      </p:sp>
      <p:sp>
        <p:nvSpPr>
          <p:cNvPr id="3" name="Content Placeholder 2">
            <a:extLst>
              <a:ext uri="{FF2B5EF4-FFF2-40B4-BE49-F238E27FC236}">
                <a16:creationId xmlns:a16="http://schemas.microsoft.com/office/drawing/2014/main" id="{3F055AB5-864B-43C4-B1E0-6978A14B2663}"/>
              </a:ext>
            </a:extLst>
          </p:cNvPr>
          <p:cNvSpPr>
            <a:spLocks noGrp="1"/>
          </p:cNvSpPr>
          <p:nvPr>
            <p:ph sz="half" idx="1"/>
          </p:nvPr>
        </p:nvSpPr>
        <p:spPr/>
        <p:txBody>
          <a:bodyPr>
            <a:normAutofit fontScale="70000" lnSpcReduction="20000"/>
          </a:bodyPr>
          <a:lstStyle/>
          <a:p>
            <a:pPr marL="0" indent="0">
              <a:buNone/>
            </a:pPr>
            <a:r>
              <a:rPr lang="en-GB" dirty="0"/>
              <a:t>Ms A, a 16 year-old student, wants to reduce the environmental impact of her inhalers. She takes 4 puffs of preventer daily, and typically needs 2 puffs of reliever each week (both HFA134a aerosol high volume inhalers). She has strong inspiratory flow but requires an aerosol </a:t>
            </a:r>
            <a:r>
              <a:rPr lang="en-GB" dirty="0" err="1"/>
              <a:t>pMDI</a:t>
            </a:r>
            <a:r>
              <a:rPr lang="en-GB" dirty="0"/>
              <a:t> reliever inhaler for school. </a:t>
            </a:r>
          </a:p>
          <a:p>
            <a:pPr marL="0" indent="0">
              <a:buNone/>
            </a:pPr>
            <a:endParaRPr lang="en-GB" dirty="0"/>
          </a:p>
          <a:p>
            <a:pPr marL="0" indent="0">
              <a:buNone/>
            </a:pPr>
            <a:r>
              <a:rPr lang="en-GB" dirty="0"/>
              <a:t>Ms A has agreed to </a:t>
            </a:r>
          </a:p>
          <a:p>
            <a:r>
              <a:rPr lang="en-GB" dirty="0"/>
              <a:t>switch her preventer inhaler to an </a:t>
            </a:r>
            <a:r>
              <a:rPr lang="en-GB" dirty="0" err="1"/>
              <a:t>Easyhaler</a:t>
            </a:r>
            <a:r>
              <a:rPr lang="en-GB" dirty="0"/>
              <a:t> dry powder inhaler (DPI); </a:t>
            </a:r>
          </a:p>
          <a:p>
            <a:r>
              <a:rPr lang="en-GB" dirty="0"/>
              <a:t>change her aerosol </a:t>
            </a:r>
            <a:r>
              <a:rPr lang="en-GB" dirty="0" err="1"/>
              <a:t>pMDI</a:t>
            </a:r>
            <a:r>
              <a:rPr lang="en-GB" dirty="0"/>
              <a:t> inhaler from Ventolin to lower volume </a:t>
            </a:r>
            <a:r>
              <a:rPr lang="en-GB" dirty="0" err="1"/>
              <a:t>Salamol</a:t>
            </a:r>
            <a:r>
              <a:rPr lang="en-GB" dirty="0"/>
              <a:t> inhaler</a:t>
            </a:r>
          </a:p>
          <a:p>
            <a:r>
              <a:rPr lang="en-GB" dirty="0"/>
              <a:t>return her inhalers to the pharmacist for incineration</a:t>
            </a:r>
          </a:p>
          <a:p>
            <a:pPr marL="0" indent="0">
              <a:buNone/>
            </a:pPr>
            <a:endParaRPr lang="en-GB" dirty="0"/>
          </a:p>
        </p:txBody>
      </p:sp>
      <p:sp>
        <p:nvSpPr>
          <p:cNvPr id="4" name="Content Placeholder 3">
            <a:extLst>
              <a:ext uri="{FF2B5EF4-FFF2-40B4-BE49-F238E27FC236}">
                <a16:creationId xmlns:a16="http://schemas.microsoft.com/office/drawing/2014/main" id="{1E287467-4EB3-4B41-B87E-7B3EF735C3EC}"/>
              </a:ext>
            </a:extLst>
          </p:cNvPr>
          <p:cNvSpPr>
            <a:spLocks noGrp="1"/>
          </p:cNvSpPr>
          <p:nvPr>
            <p:ph sz="half" idx="2"/>
          </p:nvPr>
        </p:nvSpPr>
        <p:spPr>
          <a:xfrm>
            <a:off x="6172200" y="1825624"/>
            <a:ext cx="5181600" cy="5032375"/>
          </a:xfrm>
        </p:spPr>
        <p:txBody>
          <a:bodyPr>
            <a:normAutofit fontScale="70000" lnSpcReduction="20000"/>
          </a:bodyPr>
          <a:lstStyle/>
          <a:p>
            <a:r>
              <a:rPr lang="en-GB" dirty="0"/>
              <a:t>Practise finding and using the correct training video for an </a:t>
            </a:r>
            <a:r>
              <a:rPr lang="en-GB" dirty="0" err="1"/>
              <a:t>Easyhaler</a:t>
            </a:r>
            <a:r>
              <a:rPr lang="en-GB" dirty="0"/>
              <a:t> </a:t>
            </a:r>
            <a:r>
              <a:rPr lang="en-GB" dirty="0" err="1"/>
              <a:t>beclometasone</a:t>
            </a:r>
            <a:r>
              <a:rPr lang="en-GB" dirty="0"/>
              <a:t> DPI inhaler (post link in chat!)</a:t>
            </a:r>
          </a:p>
          <a:p>
            <a:pPr lvl="1"/>
            <a:r>
              <a:rPr lang="en-GB" dirty="0"/>
              <a:t>Right Breathe</a:t>
            </a:r>
          </a:p>
          <a:p>
            <a:pPr lvl="1"/>
            <a:r>
              <a:rPr lang="en-GB" dirty="0"/>
              <a:t>Asthma UK  </a:t>
            </a:r>
          </a:p>
          <a:p>
            <a:r>
              <a:rPr lang="en-GB" dirty="0"/>
              <a:t>How might you safety net these changes for a teenaged student?</a:t>
            </a:r>
          </a:p>
          <a:p>
            <a:pPr lvl="1"/>
            <a:r>
              <a:rPr lang="en-GB" dirty="0"/>
              <a:t>Implications of more than one inhaler type?</a:t>
            </a:r>
          </a:p>
          <a:p>
            <a:endParaRPr lang="en-GB" dirty="0"/>
          </a:p>
          <a:p>
            <a:r>
              <a:rPr lang="en-GB" dirty="0"/>
              <a:t>Share your thoughts on challenges / helpful strategies.</a:t>
            </a:r>
          </a:p>
        </p:txBody>
      </p:sp>
    </p:spTree>
    <p:extLst>
      <p:ext uri="{BB962C8B-B14F-4D97-AF65-F5344CB8AC3E}">
        <p14:creationId xmlns:p14="http://schemas.microsoft.com/office/powerpoint/2010/main" val="159739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615E-B2A2-417C-972C-01EF0BAD7CDF}"/>
              </a:ext>
            </a:extLst>
          </p:cNvPr>
          <p:cNvSpPr>
            <a:spLocks noGrp="1"/>
          </p:cNvSpPr>
          <p:nvPr>
            <p:ph type="title"/>
          </p:nvPr>
        </p:nvSpPr>
        <p:spPr/>
        <p:txBody>
          <a:bodyPr/>
          <a:lstStyle/>
          <a:p>
            <a:r>
              <a:rPr lang="en-GB" dirty="0"/>
              <a:t>Case study B: returning/recycling</a:t>
            </a:r>
          </a:p>
        </p:txBody>
      </p:sp>
      <p:sp>
        <p:nvSpPr>
          <p:cNvPr id="3" name="Content Placeholder 2">
            <a:extLst>
              <a:ext uri="{FF2B5EF4-FFF2-40B4-BE49-F238E27FC236}">
                <a16:creationId xmlns:a16="http://schemas.microsoft.com/office/drawing/2014/main" id="{3F055AB5-864B-43C4-B1E0-6978A14B2663}"/>
              </a:ext>
            </a:extLst>
          </p:cNvPr>
          <p:cNvSpPr>
            <a:spLocks noGrp="1"/>
          </p:cNvSpPr>
          <p:nvPr>
            <p:ph sz="half" idx="1"/>
          </p:nvPr>
        </p:nvSpPr>
        <p:spPr/>
        <p:txBody>
          <a:bodyPr>
            <a:normAutofit/>
          </a:bodyPr>
          <a:lstStyle/>
          <a:p>
            <a:pPr marL="0" indent="0">
              <a:buNone/>
            </a:pPr>
            <a:r>
              <a:rPr lang="en-GB" sz="2000" dirty="0"/>
              <a:t>Mr B, aged 79, has dementia and moderate COPD with reduced inspiratory flow. He lives in a care home and is supported with a </a:t>
            </a:r>
            <a:r>
              <a:rPr lang="en-GB" sz="2000" dirty="0" err="1"/>
              <a:t>Fostair</a:t>
            </a:r>
            <a:r>
              <a:rPr lang="en-GB" sz="2000" dirty="0"/>
              <a:t> (combination LABA+ICS HFA134a aerosol </a:t>
            </a:r>
            <a:r>
              <a:rPr lang="en-GB" sz="2000" dirty="0" err="1"/>
              <a:t>pMDI</a:t>
            </a:r>
            <a:r>
              <a:rPr lang="en-GB" sz="2000" dirty="0"/>
              <a:t>) inhaler with spacer, 2 puffs daily. </a:t>
            </a:r>
          </a:p>
          <a:p>
            <a:r>
              <a:rPr lang="en-GB" sz="2000" dirty="0"/>
              <a:t>The main option to reduce the carbon footprint of Mr B’s care is to  return his inhalers for recycling / incineration.</a:t>
            </a:r>
          </a:p>
          <a:p>
            <a:pPr marL="0" indent="0">
              <a:buNone/>
            </a:pPr>
            <a:endParaRPr lang="en-GB" sz="2000" dirty="0"/>
          </a:p>
        </p:txBody>
      </p:sp>
      <p:sp>
        <p:nvSpPr>
          <p:cNvPr id="4" name="Content Placeholder 3">
            <a:extLst>
              <a:ext uri="{FF2B5EF4-FFF2-40B4-BE49-F238E27FC236}">
                <a16:creationId xmlns:a16="http://schemas.microsoft.com/office/drawing/2014/main" id="{1E287467-4EB3-4B41-B87E-7B3EF735C3EC}"/>
              </a:ext>
            </a:extLst>
          </p:cNvPr>
          <p:cNvSpPr>
            <a:spLocks noGrp="1"/>
          </p:cNvSpPr>
          <p:nvPr>
            <p:ph sz="half" idx="2"/>
          </p:nvPr>
        </p:nvSpPr>
        <p:spPr>
          <a:xfrm>
            <a:off x="6172200" y="1825624"/>
            <a:ext cx="5181600" cy="5032375"/>
          </a:xfrm>
        </p:spPr>
        <p:txBody>
          <a:bodyPr>
            <a:normAutofit/>
          </a:bodyPr>
          <a:lstStyle/>
          <a:p>
            <a:r>
              <a:rPr lang="en-GB" sz="2000" dirty="0"/>
              <a:t>Who would you need to talk to about returning Mr B’s inhalers to the pharmacy? </a:t>
            </a:r>
          </a:p>
          <a:p>
            <a:r>
              <a:rPr lang="en-GB" sz="2000" dirty="0"/>
              <a:t>Find out if there is a recycling scheme in </a:t>
            </a:r>
            <a:r>
              <a:rPr lang="en-GB" sz="2000" i="1" dirty="0"/>
              <a:t>your</a:t>
            </a:r>
            <a:r>
              <a:rPr lang="en-GB" sz="2000" dirty="0"/>
              <a:t> area (post the link)</a:t>
            </a:r>
          </a:p>
          <a:p>
            <a:r>
              <a:rPr lang="en-GB" sz="2000" dirty="0"/>
              <a:t>How would you explain the importance of returning inhalers to the pharmacy? How could you make this easier for the care home?</a:t>
            </a:r>
          </a:p>
          <a:p>
            <a:endParaRPr lang="en-GB" sz="2000" dirty="0"/>
          </a:p>
          <a:p>
            <a:r>
              <a:rPr lang="en-GB" sz="2000" dirty="0"/>
              <a:t>Share your thoughts on challenges / helpful strategies.</a:t>
            </a:r>
          </a:p>
          <a:p>
            <a:endParaRPr lang="en-GB" sz="2000" dirty="0"/>
          </a:p>
        </p:txBody>
      </p:sp>
    </p:spTree>
    <p:extLst>
      <p:ext uri="{BB962C8B-B14F-4D97-AF65-F5344CB8AC3E}">
        <p14:creationId xmlns:p14="http://schemas.microsoft.com/office/powerpoint/2010/main" val="27188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615E-B2A2-417C-972C-01EF0BAD7CDF}"/>
              </a:ext>
            </a:extLst>
          </p:cNvPr>
          <p:cNvSpPr>
            <a:spLocks noGrp="1"/>
          </p:cNvSpPr>
          <p:nvPr>
            <p:ph type="title"/>
          </p:nvPr>
        </p:nvSpPr>
        <p:spPr/>
        <p:txBody>
          <a:bodyPr/>
          <a:lstStyle/>
          <a:p>
            <a:r>
              <a:rPr lang="en-GB" dirty="0"/>
              <a:t>Case study C: personalisation</a:t>
            </a:r>
          </a:p>
        </p:txBody>
      </p:sp>
      <p:sp>
        <p:nvSpPr>
          <p:cNvPr id="3" name="Content Placeholder 2">
            <a:extLst>
              <a:ext uri="{FF2B5EF4-FFF2-40B4-BE49-F238E27FC236}">
                <a16:creationId xmlns:a16="http://schemas.microsoft.com/office/drawing/2014/main" id="{3F055AB5-864B-43C4-B1E0-6978A14B2663}"/>
              </a:ext>
            </a:extLst>
          </p:cNvPr>
          <p:cNvSpPr>
            <a:spLocks noGrp="1"/>
          </p:cNvSpPr>
          <p:nvPr>
            <p:ph sz="half" idx="1"/>
          </p:nvPr>
        </p:nvSpPr>
        <p:spPr/>
        <p:txBody>
          <a:bodyPr>
            <a:normAutofit lnSpcReduction="10000"/>
          </a:bodyPr>
          <a:lstStyle/>
          <a:p>
            <a:pPr marL="0" indent="0">
              <a:buNone/>
            </a:pPr>
            <a:r>
              <a:rPr lang="en-GB" sz="2000" dirty="0"/>
              <a:t>Mrs C, a 34y security officer, has had several admissions with acute asthma but continues to use her reliever inhaler more than her preventer inhaler as she keeps irregular hours and often forgets. She doesn’t use a spacer despite poor breath-actuation coordination as this is inconvenient for her work. </a:t>
            </a:r>
          </a:p>
          <a:p>
            <a:r>
              <a:rPr lang="en-GB" sz="2000" dirty="0"/>
              <a:t>You want to discuss switching to a combined preventer and reliever DPI inhaler (MART)</a:t>
            </a:r>
          </a:p>
        </p:txBody>
      </p:sp>
      <p:sp>
        <p:nvSpPr>
          <p:cNvPr id="4" name="Content Placeholder 3">
            <a:extLst>
              <a:ext uri="{FF2B5EF4-FFF2-40B4-BE49-F238E27FC236}">
                <a16:creationId xmlns:a16="http://schemas.microsoft.com/office/drawing/2014/main" id="{1E287467-4EB3-4B41-B87E-7B3EF735C3EC}"/>
              </a:ext>
            </a:extLst>
          </p:cNvPr>
          <p:cNvSpPr>
            <a:spLocks noGrp="1"/>
          </p:cNvSpPr>
          <p:nvPr>
            <p:ph sz="half" idx="2"/>
          </p:nvPr>
        </p:nvSpPr>
        <p:spPr>
          <a:xfrm>
            <a:off x="6172200" y="1825624"/>
            <a:ext cx="5181600" cy="5032375"/>
          </a:xfrm>
        </p:spPr>
        <p:txBody>
          <a:bodyPr>
            <a:normAutofit lnSpcReduction="10000"/>
          </a:bodyPr>
          <a:lstStyle/>
          <a:p>
            <a:r>
              <a:rPr lang="en-GB" sz="2000" dirty="0"/>
              <a:t>In what ways is this approach personalised to her needs?</a:t>
            </a:r>
          </a:p>
          <a:p>
            <a:pPr lvl="1"/>
            <a:r>
              <a:rPr lang="en-GB" sz="1800" dirty="0"/>
              <a:t>As a security officer with irregular hours and no space for a spacer</a:t>
            </a:r>
          </a:p>
          <a:p>
            <a:pPr lvl="1"/>
            <a:r>
              <a:rPr lang="en-GB" sz="1800" dirty="0"/>
              <a:t>As a person who has poor breath actuation coordination</a:t>
            </a:r>
          </a:p>
          <a:p>
            <a:pPr lvl="1"/>
            <a:r>
              <a:rPr lang="en-GB" sz="1800" dirty="0"/>
              <a:t>As a person with low adherence to maintenance therapy</a:t>
            </a:r>
          </a:p>
          <a:p>
            <a:r>
              <a:rPr lang="en-GB" sz="2000" dirty="0"/>
              <a:t>What words could you use to explain/negotiate the switch?</a:t>
            </a:r>
          </a:p>
          <a:p>
            <a:r>
              <a:rPr lang="en-GB" sz="2000" dirty="0"/>
              <a:t>How might you safety-net? </a:t>
            </a:r>
          </a:p>
          <a:p>
            <a:r>
              <a:rPr lang="en-GB" sz="2000" dirty="0"/>
              <a:t>Can you find a training video for a combined </a:t>
            </a:r>
            <a:r>
              <a:rPr lang="en-GB" sz="2000" dirty="0" err="1"/>
              <a:t>Spiromax</a:t>
            </a:r>
            <a:r>
              <a:rPr lang="en-GB" sz="2000" dirty="0"/>
              <a:t> DPI inhaler? (post link in chat)</a:t>
            </a:r>
          </a:p>
          <a:p>
            <a:endParaRPr lang="en-GB" sz="2000" dirty="0"/>
          </a:p>
          <a:p>
            <a:r>
              <a:rPr lang="en-GB" sz="2000" dirty="0"/>
              <a:t>Share your thoughts on challenges / helpful strategies.</a:t>
            </a:r>
          </a:p>
          <a:p>
            <a:pPr marL="0" indent="0">
              <a:buNone/>
            </a:pPr>
            <a:endParaRPr lang="en-GB" sz="2000" dirty="0"/>
          </a:p>
        </p:txBody>
      </p:sp>
    </p:spTree>
    <p:extLst>
      <p:ext uri="{BB962C8B-B14F-4D97-AF65-F5344CB8AC3E}">
        <p14:creationId xmlns:p14="http://schemas.microsoft.com/office/powerpoint/2010/main" val="307293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615E-B2A2-417C-972C-01EF0BAD7CDF}"/>
              </a:ext>
            </a:extLst>
          </p:cNvPr>
          <p:cNvSpPr>
            <a:spLocks noGrp="1"/>
          </p:cNvSpPr>
          <p:nvPr>
            <p:ph type="title"/>
          </p:nvPr>
        </p:nvSpPr>
        <p:spPr/>
        <p:txBody>
          <a:bodyPr/>
          <a:lstStyle/>
          <a:p>
            <a:r>
              <a:rPr lang="en-GB" dirty="0"/>
              <a:t>Case study D: optimising </a:t>
            </a:r>
            <a:r>
              <a:rPr lang="en-GB" dirty="0" err="1"/>
              <a:t>pMDI</a:t>
            </a:r>
            <a:r>
              <a:rPr lang="en-GB" dirty="0"/>
              <a:t> usage</a:t>
            </a:r>
          </a:p>
        </p:txBody>
      </p:sp>
      <p:sp>
        <p:nvSpPr>
          <p:cNvPr id="3" name="Content Placeholder 2">
            <a:extLst>
              <a:ext uri="{FF2B5EF4-FFF2-40B4-BE49-F238E27FC236}">
                <a16:creationId xmlns:a16="http://schemas.microsoft.com/office/drawing/2014/main" id="{3F055AB5-864B-43C4-B1E0-6978A14B2663}"/>
              </a:ext>
            </a:extLst>
          </p:cNvPr>
          <p:cNvSpPr>
            <a:spLocks noGrp="1"/>
          </p:cNvSpPr>
          <p:nvPr>
            <p:ph sz="half" idx="1"/>
          </p:nvPr>
        </p:nvSpPr>
        <p:spPr/>
        <p:txBody>
          <a:bodyPr>
            <a:normAutofit/>
          </a:bodyPr>
          <a:lstStyle/>
          <a:p>
            <a:pPr marL="0" indent="0">
              <a:buNone/>
            </a:pPr>
            <a:r>
              <a:rPr lang="en-GB" sz="2000" dirty="0"/>
              <a:t>Mr D’s son is 6 years old and used to feel wheezy most evenings. He is now well controlled on 100mcg beclomethasone twice per day and now seldom needs his SABA reliever.</a:t>
            </a:r>
          </a:p>
          <a:p>
            <a:pPr marL="0" indent="0">
              <a:buNone/>
            </a:pPr>
            <a:r>
              <a:rPr lang="en-GB" sz="2000" dirty="0"/>
              <a:t>His son requires an aerosol </a:t>
            </a:r>
            <a:r>
              <a:rPr lang="en-GB" sz="2000" dirty="0" err="1"/>
              <a:t>pMDI</a:t>
            </a:r>
            <a:r>
              <a:rPr lang="en-GB" sz="2000" dirty="0"/>
              <a:t> with spacer. </a:t>
            </a:r>
          </a:p>
          <a:p>
            <a:r>
              <a:rPr lang="en-GB" sz="2000" dirty="0"/>
              <a:t>You want to discuss prescribing one puff (100mcg/puff) vs two puffs (50mcg/puff) for his maintenance ICS preventer therapy.</a:t>
            </a:r>
          </a:p>
          <a:p>
            <a:pPr marL="0" indent="0">
              <a:buNone/>
            </a:pPr>
            <a:endParaRPr lang="en-GB" sz="2000" dirty="0"/>
          </a:p>
        </p:txBody>
      </p:sp>
      <p:sp>
        <p:nvSpPr>
          <p:cNvPr id="4" name="Content Placeholder 3">
            <a:extLst>
              <a:ext uri="{FF2B5EF4-FFF2-40B4-BE49-F238E27FC236}">
                <a16:creationId xmlns:a16="http://schemas.microsoft.com/office/drawing/2014/main" id="{1E287467-4EB3-4B41-B87E-7B3EF735C3EC}"/>
              </a:ext>
            </a:extLst>
          </p:cNvPr>
          <p:cNvSpPr>
            <a:spLocks noGrp="1"/>
          </p:cNvSpPr>
          <p:nvPr>
            <p:ph sz="half" idx="2"/>
          </p:nvPr>
        </p:nvSpPr>
        <p:spPr>
          <a:xfrm>
            <a:off x="6172200" y="1825624"/>
            <a:ext cx="5181600" cy="5032375"/>
          </a:xfrm>
        </p:spPr>
        <p:txBody>
          <a:bodyPr>
            <a:normAutofit/>
          </a:bodyPr>
          <a:lstStyle/>
          <a:p>
            <a:r>
              <a:rPr lang="en-GB" sz="2000" dirty="0"/>
              <a:t>Can you find out how many doses there are in a </a:t>
            </a:r>
            <a:r>
              <a:rPr lang="en-GB" sz="2000" dirty="0" err="1"/>
              <a:t>Clenil</a:t>
            </a:r>
            <a:r>
              <a:rPr lang="en-GB" sz="2000" dirty="0"/>
              <a:t> 100 mcg per dose inhaler? </a:t>
            </a:r>
          </a:p>
          <a:p>
            <a:r>
              <a:rPr lang="en-GB" sz="2000" dirty="0"/>
              <a:t>How long should each inhaler last if Mr D’s son son takes 1 puff twice/day.</a:t>
            </a:r>
          </a:p>
          <a:p>
            <a:endParaRPr lang="en-GB" sz="2000" dirty="0"/>
          </a:p>
          <a:p>
            <a:r>
              <a:rPr lang="en-GB" sz="2000" dirty="0"/>
              <a:t>Share your thoughts on challenges / helpful strategies</a:t>
            </a:r>
          </a:p>
          <a:p>
            <a:r>
              <a:rPr lang="en-GB" sz="2000" dirty="0"/>
              <a:t>How might you monitor adherence to the new dosing regimen?</a:t>
            </a:r>
          </a:p>
          <a:p>
            <a:endParaRPr lang="en-GB" sz="2000" dirty="0"/>
          </a:p>
        </p:txBody>
      </p:sp>
    </p:spTree>
    <p:extLst>
      <p:ext uri="{BB962C8B-B14F-4D97-AF65-F5344CB8AC3E}">
        <p14:creationId xmlns:p14="http://schemas.microsoft.com/office/powerpoint/2010/main" val="17276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BEE-5C02-4453-9FCF-1FC581112CF7}"/>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3CF99616-3181-4ADA-99B8-620872786ABC}"/>
              </a:ext>
            </a:extLst>
          </p:cNvPr>
          <p:cNvSpPr>
            <a:spLocks noGrp="1"/>
          </p:cNvSpPr>
          <p:nvPr>
            <p:ph sz="half" idx="1"/>
          </p:nvPr>
        </p:nvSpPr>
        <p:spPr>
          <a:xfrm>
            <a:off x="838200" y="1825625"/>
            <a:ext cx="10515600" cy="4351338"/>
          </a:xfrm>
        </p:spPr>
        <p:txBody>
          <a:bodyPr/>
          <a:lstStyle/>
          <a:p>
            <a:r>
              <a:rPr lang="en-GB" dirty="0"/>
              <a:t>How is better greener inhaler prescribing being addressed in your area, for your patients?</a:t>
            </a:r>
          </a:p>
          <a:p>
            <a:pPr lvl="1"/>
            <a:r>
              <a:rPr lang="en-GB" dirty="0"/>
              <a:t>Current strategies</a:t>
            </a:r>
          </a:p>
          <a:p>
            <a:pPr lvl="1"/>
            <a:r>
              <a:rPr lang="en-GB" dirty="0"/>
              <a:t>Future strategies</a:t>
            </a:r>
          </a:p>
          <a:p>
            <a:r>
              <a:rPr lang="en-GB" dirty="0"/>
              <a:t>Any other concerns / challenges / strategies?</a:t>
            </a:r>
          </a:p>
          <a:p>
            <a:pPr marL="457200" lvl="1" indent="0">
              <a:buNone/>
            </a:pPr>
            <a:endParaRPr lang="en-GB" dirty="0"/>
          </a:p>
        </p:txBody>
      </p:sp>
    </p:spTree>
    <p:extLst>
      <p:ext uri="{BB962C8B-B14F-4D97-AF65-F5344CB8AC3E}">
        <p14:creationId xmlns:p14="http://schemas.microsoft.com/office/powerpoint/2010/main" val="275356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5471-21F8-46F0-B239-F1230CB1EE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4972DE9-31A4-47D2-A835-72C11493941D}"/>
              </a:ext>
            </a:extLst>
          </p:cNvPr>
          <p:cNvSpPr>
            <a:spLocks noGrp="1"/>
          </p:cNvSpPr>
          <p:nvPr>
            <p:ph idx="1"/>
          </p:nvPr>
        </p:nvSpPr>
        <p:spPr/>
        <p:txBody>
          <a:bodyPr/>
          <a:lstStyle/>
          <a:p>
            <a:endParaRPr lang="en-GB"/>
          </a:p>
        </p:txBody>
      </p:sp>
      <p:pic>
        <p:nvPicPr>
          <p:cNvPr id="2050" name="Picture 2">
            <a:extLst>
              <a:ext uri="{FF2B5EF4-FFF2-40B4-BE49-F238E27FC236}">
                <a16:creationId xmlns:a16="http://schemas.microsoft.com/office/drawing/2014/main" id="{E1D99C11-63AD-4E46-AC55-997FA385A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4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tanding in a room&#10;&#10;Description automatically generated">
            <a:extLst>
              <a:ext uri="{FF2B5EF4-FFF2-40B4-BE49-F238E27FC236}">
                <a16:creationId xmlns:a16="http://schemas.microsoft.com/office/drawing/2014/main" id="{2F3B00C2-2329-4C8A-B660-F62B1C5AA19A}"/>
              </a:ext>
            </a:extLst>
          </p:cNvPr>
          <p:cNvPicPr>
            <a:picLocks noGrp="1" noChangeAspect="1"/>
          </p:cNvPicPr>
          <p:nvPr>
            <p:ph sz="half" idx="2"/>
          </p:nvPr>
        </p:nvPicPr>
        <p:blipFill rotWithShape="1">
          <a:blip r:embed="rId3"/>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8A0D67F-1F29-4F36-948F-0083F9E2729A}"/>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t>NHS commitment to carbon neutrality</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EBEFB6A3-4960-43EC-BA8C-2AE6FE4EF0B9}"/>
              </a:ext>
            </a:extLst>
          </p:cNvPr>
          <p:cNvSpPr>
            <a:spLocks noGrp="1"/>
          </p:cNvSpPr>
          <p:nvPr>
            <p:ph sz="half" idx="1"/>
          </p:nvPr>
        </p:nvSpPr>
        <p:spPr>
          <a:xfrm>
            <a:off x="525516" y="3589023"/>
            <a:ext cx="4593021" cy="2619839"/>
          </a:xfrm>
        </p:spPr>
        <p:txBody>
          <a:bodyPr vert="horz" lIns="91440" tIns="45720" rIns="91440" bIns="45720" rtlCol="0" anchor="ctr">
            <a:normAutofit fontScale="85000" lnSpcReduction="20000"/>
          </a:bodyPr>
          <a:lstStyle/>
          <a:p>
            <a:pPr marL="0" indent="0" fontAlgn="base">
              <a:buNone/>
            </a:pPr>
            <a:r>
              <a:rPr lang="en-US" sz="2200" i="1" dirty="0"/>
              <a:t>“2020 has been dominated by Covid-19 and is the most pressing health emergency facing us. But undoubtedly climate change poses the most profound long-term threat to the health of the nation.</a:t>
            </a:r>
          </a:p>
          <a:p>
            <a:pPr marL="0" indent="0" fontAlgn="base">
              <a:buNone/>
            </a:pPr>
            <a:r>
              <a:rPr lang="en-US" sz="2200" i="1" dirty="0"/>
              <a:t>It is not enough for the NHS to treat the problems caused by air pollution and climate change – from asthma to heart attacks and strokes – we need to play our part in tackling them at source.”</a:t>
            </a:r>
          </a:p>
          <a:p>
            <a:pPr marL="0" indent="0" fontAlgn="base">
              <a:buNone/>
            </a:pPr>
            <a:r>
              <a:rPr lang="en-US" sz="1500" b="1" i="0" dirty="0">
                <a:effectLst/>
              </a:rPr>
              <a:t>Sir Simon Stevens: CEO NHS England, October 2020</a:t>
            </a:r>
            <a:endParaRPr lang="en-US" sz="1500" b="0" i="0" dirty="0">
              <a:effectLst/>
            </a:endParaRPr>
          </a:p>
          <a:p>
            <a:pPr>
              <a:buFont typeface="Arial" panose="020B0604020202020204" pitchFamily="34" charset="0"/>
              <a:buChar char="•"/>
            </a:pPr>
            <a:endParaRPr lang="en-US" sz="1500" dirty="0"/>
          </a:p>
        </p:txBody>
      </p:sp>
    </p:spTree>
    <p:extLst>
      <p:ext uri="{BB962C8B-B14F-4D97-AF65-F5344CB8AC3E}">
        <p14:creationId xmlns:p14="http://schemas.microsoft.com/office/powerpoint/2010/main" val="58256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7">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19">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21">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71B941C-2362-4D3D-8AA7-254D218CC05F}"/>
              </a:ext>
            </a:extLst>
          </p:cNvPr>
          <p:cNvSpPr>
            <a:spLocks noGrp="1"/>
          </p:cNvSpPr>
          <p:nvPr>
            <p:ph type="title"/>
          </p:nvPr>
        </p:nvSpPr>
        <p:spPr>
          <a:xfrm>
            <a:off x="662180" y="786021"/>
            <a:ext cx="3041803" cy="2907802"/>
          </a:xfrm>
        </p:spPr>
        <p:txBody>
          <a:bodyPr vert="horz" lIns="91440" tIns="45720" rIns="91440" bIns="45720" rtlCol="0" anchor="t">
            <a:normAutofit/>
          </a:bodyPr>
          <a:lstStyle/>
          <a:p>
            <a:r>
              <a:rPr lang="en-US" sz="4000" dirty="0">
                <a:solidFill>
                  <a:srgbClr val="FFFFFF"/>
                </a:solidFill>
              </a:rPr>
              <a:t>Delivering a Net Zero NHS</a:t>
            </a:r>
          </a:p>
        </p:txBody>
      </p:sp>
      <p:pic>
        <p:nvPicPr>
          <p:cNvPr id="8" name="Picture 7">
            <a:extLst>
              <a:ext uri="{FF2B5EF4-FFF2-40B4-BE49-F238E27FC236}">
                <a16:creationId xmlns:a16="http://schemas.microsoft.com/office/drawing/2014/main" id="{12AACD16-4509-47F5-A3A8-1C97593C5916}"/>
              </a:ext>
            </a:extLst>
          </p:cNvPr>
          <p:cNvPicPr>
            <a:picLocks noChangeAspect="1"/>
          </p:cNvPicPr>
          <p:nvPr/>
        </p:nvPicPr>
        <p:blipFill>
          <a:blip r:embed="rId3"/>
          <a:stretch>
            <a:fillRect/>
          </a:stretch>
        </p:blipFill>
        <p:spPr>
          <a:xfrm>
            <a:off x="551960" y="2554068"/>
            <a:ext cx="2864273" cy="3992018"/>
          </a:xfrm>
          <a:prstGeom prst="rect">
            <a:avLst/>
          </a:prstGeom>
        </p:spPr>
      </p:pic>
      <p:pic>
        <p:nvPicPr>
          <p:cNvPr id="7" name="Picture 6">
            <a:extLst>
              <a:ext uri="{FF2B5EF4-FFF2-40B4-BE49-F238E27FC236}">
                <a16:creationId xmlns:a16="http://schemas.microsoft.com/office/drawing/2014/main" id="{C31CA49E-DF49-4FC6-B6CC-EC965039999B}"/>
              </a:ext>
            </a:extLst>
          </p:cNvPr>
          <p:cNvPicPr/>
          <p:nvPr/>
        </p:nvPicPr>
        <p:blipFill>
          <a:blip r:embed="rId4">
            <a:extLst>
              <a:ext uri="{28A0092B-C50C-407E-A947-70E740481C1C}">
                <a14:useLocalDpi xmlns:a14="http://schemas.microsoft.com/office/drawing/2010/main" val="0"/>
              </a:ext>
            </a:extLst>
          </a:blip>
          <a:stretch>
            <a:fillRect/>
          </a:stretch>
        </p:blipFill>
        <p:spPr>
          <a:xfrm>
            <a:off x="4916200" y="0"/>
            <a:ext cx="6524775" cy="5138260"/>
          </a:xfrm>
          <a:prstGeom prst="rect">
            <a:avLst/>
          </a:prstGeom>
        </p:spPr>
      </p:pic>
      <p:pic>
        <p:nvPicPr>
          <p:cNvPr id="9" name="Picture 8">
            <a:extLst>
              <a:ext uri="{FF2B5EF4-FFF2-40B4-BE49-F238E27FC236}">
                <a16:creationId xmlns:a16="http://schemas.microsoft.com/office/drawing/2014/main" id="{9B50911C-A237-46D3-B194-B3AFCB2495D5}"/>
              </a:ext>
            </a:extLst>
          </p:cNvPr>
          <p:cNvPicPr>
            <a:picLocks noChangeAspect="1"/>
          </p:cNvPicPr>
          <p:nvPr/>
        </p:nvPicPr>
        <p:blipFill>
          <a:blip r:embed="rId5"/>
          <a:stretch>
            <a:fillRect/>
          </a:stretch>
        </p:blipFill>
        <p:spPr>
          <a:xfrm>
            <a:off x="4622377" y="5270905"/>
            <a:ext cx="7112423" cy="1551626"/>
          </a:xfrm>
          <a:prstGeom prst="rect">
            <a:avLst/>
          </a:prstGeom>
        </p:spPr>
      </p:pic>
      <p:sp>
        <p:nvSpPr>
          <p:cNvPr id="2" name="Arrow: Right 1">
            <a:extLst>
              <a:ext uri="{FF2B5EF4-FFF2-40B4-BE49-F238E27FC236}">
                <a16:creationId xmlns:a16="http://schemas.microsoft.com/office/drawing/2014/main" id="{F2E7D8C5-3088-49C5-B4B8-3E3EB024783B}"/>
              </a:ext>
            </a:extLst>
          </p:cNvPr>
          <p:cNvSpPr/>
          <p:nvPr/>
        </p:nvSpPr>
        <p:spPr>
          <a:xfrm>
            <a:off x="3703983" y="1792224"/>
            <a:ext cx="1315315" cy="577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677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4FAF4-E9CA-BF41-8CEB-346B3E42F47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Policy Context in UK</a:t>
            </a:r>
          </a:p>
        </p:txBody>
      </p:sp>
      <p:sp>
        <p:nvSpPr>
          <p:cNvPr id="4" name="Footer Placeholder 3">
            <a:extLst>
              <a:ext uri="{FF2B5EF4-FFF2-40B4-BE49-F238E27FC236}">
                <a16:creationId xmlns:a16="http://schemas.microsoft.com/office/drawing/2014/main" id="{C1F642F2-ACFE-43D9-9507-C9D9975F4503}"/>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 </a:t>
            </a:r>
          </a:p>
        </p:txBody>
      </p:sp>
      <p:sp>
        <p:nvSpPr>
          <p:cNvPr id="3" name="Content Placeholder 2">
            <a:extLst>
              <a:ext uri="{FF2B5EF4-FFF2-40B4-BE49-F238E27FC236}">
                <a16:creationId xmlns:a16="http://schemas.microsoft.com/office/drawing/2014/main" id="{A6B7B87A-C61B-1E4C-BC17-B7A29A430191}"/>
              </a:ext>
            </a:extLst>
          </p:cNvPr>
          <p:cNvSpPr>
            <a:spLocks noGrp="1"/>
          </p:cNvSpPr>
          <p:nvPr>
            <p:ph idx="1"/>
          </p:nvPr>
        </p:nvSpPr>
        <p:spPr>
          <a:xfrm>
            <a:off x="4810259" y="649480"/>
            <a:ext cx="6555347" cy="5948544"/>
          </a:xfrm>
        </p:spPr>
        <p:txBody>
          <a:bodyPr anchor="ctr">
            <a:normAutofit/>
          </a:bodyPr>
          <a:lstStyle/>
          <a:p>
            <a:r>
              <a:rPr lang="en-US" sz="2000" dirty="0"/>
              <a:t>Reducing greenhouse gas emissions from MDI inhalers mentioned in UK Government’s sixth carbon budget. </a:t>
            </a:r>
          </a:p>
          <a:p>
            <a:r>
              <a:rPr lang="en-US" sz="2000" dirty="0"/>
              <a:t>2019 NHS England Long Term Plan proposed 50% reduction of carbon footprint from inhalers within 10 years</a:t>
            </a:r>
          </a:p>
          <a:p>
            <a:r>
              <a:rPr lang="en-US" sz="2000" dirty="0"/>
              <a:t>2021: Net-zero NHS: Reducing </a:t>
            </a:r>
            <a:r>
              <a:rPr lang="en-US" sz="2000" dirty="0" err="1"/>
              <a:t>pMDI</a:t>
            </a:r>
            <a:r>
              <a:rPr lang="en-US" sz="2000" dirty="0"/>
              <a:t> use is one of two clinical priority areas for NHSE Integrated Care Systems to focus on in 2021/22</a:t>
            </a:r>
          </a:p>
          <a:p>
            <a:r>
              <a:rPr lang="en-US" sz="2000" dirty="0"/>
              <a:t>Guidance: NICE patient decision aid. BTS Guidance. NHSE inhaler group.</a:t>
            </a:r>
          </a:p>
          <a:p>
            <a:r>
              <a:rPr lang="en-US" sz="2000" dirty="0"/>
              <a:t>Pharmacies: expected to inform patients about inhaler disposal. Inhaler technique checks. </a:t>
            </a:r>
          </a:p>
          <a:p>
            <a:r>
              <a:rPr lang="en-US" sz="2000" dirty="0"/>
              <a:t>2021 PCN Services Contract: Impact and Innovation Fund</a:t>
            </a:r>
          </a:p>
          <a:p>
            <a:pPr lvl="1"/>
            <a:r>
              <a:rPr lang="en-US" sz="1600" b="0" i="0" dirty="0">
                <a:effectLst/>
              </a:rPr>
              <a:t>Only 25% of inhaler prescriptions should be aerosol (excluding salbutamol) by 2023/4</a:t>
            </a:r>
          </a:p>
          <a:p>
            <a:pPr lvl="1"/>
            <a:r>
              <a:rPr lang="en-US" sz="1600" dirty="0"/>
              <a:t>Incentives for choosing lower carbon intensity propellants</a:t>
            </a:r>
          </a:p>
          <a:p>
            <a:pPr lvl="1"/>
            <a:r>
              <a:rPr lang="en-US" sz="1600" b="0" i="0" dirty="0">
                <a:effectLst/>
              </a:rPr>
              <a:t>90% of patients on the asthma register should have an ICS prescribed and only </a:t>
            </a:r>
            <a:r>
              <a:rPr lang="en-US" sz="1600" dirty="0"/>
              <a:t>10% will continue to use &gt;6 SABA inhalers/year by 2024/5</a:t>
            </a:r>
            <a:endParaRPr lang="en-US" sz="1600" b="0" i="0" dirty="0">
              <a:effectLst/>
            </a:endParaRPr>
          </a:p>
        </p:txBody>
      </p:sp>
      <p:sp>
        <p:nvSpPr>
          <p:cNvPr id="14" name="TextBox 13">
            <a:extLst>
              <a:ext uri="{FF2B5EF4-FFF2-40B4-BE49-F238E27FC236}">
                <a16:creationId xmlns:a16="http://schemas.microsoft.com/office/drawing/2014/main" id="{70757543-C4AE-4C79-BD26-E35253317E11}"/>
              </a:ext>
            </a:extLst>
          </p:cNvPr>
          <p:cNvSpPr txBox="1"/>
          <p:nvPr/>
        </p:nvSpPr>
        <p:spPr>
          <a:xfrm>
            <a:off x="8837378" y="6527800"/>
            <a:ext cx="3344762" cy="369332"/>
          </a:xfrm>
          <a:prstGeom prst="rect">
            <a:avLst/>
          </a:prstGeom>
          <a:noFill/>
        </p:spPr>
        <p:txBody>
          <a:bodyPr wrap="none" rtlCol="0">
            <a:spAutoFit/>
          </a:bodyPr>
          <a:lstStyle/>
          <a:p>
            <a:r>
              <a:rPr lang="en-GB" dirty="0"/>
              <a:t>Summary courtesy of Aarti Bansal</a:t>
            </a:r>
          </a:p>
        </p:txBody>
      </p:sp>
    </p:spTree>
    <p:extLst>
      <p:ext uri="{BB962C8B-B14F-4D97-AF65-F5344CB8AC3E}">
        <p14:creationId xmlns:p14="http://schemas.microsoft.com/office/powerpoint/2010/main" val="292171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CA4FF-7BB9-7D4A-A7BC-D46A518415AC}"/>
              </a:ext>
            </a:extLst>
          </p:cNvPr>
          <p:cNvSpPr>
            <a:spLocks noGrp="1"/>
          </p:cNvSpPr>
          <p:nvPr>
            <p:ph type="title"/>
          </p:nvPr>
        </p:nvSpPr>
        <p:spPr>
          <a:xfrm>
            <a:off x="1136397" y="502020"/>
            <a:ext cx="5323715" cy="1642970"/>
          </a:xfrm>
        </p:spPr>
        <p:txBody>
          <a:bodyPr anchor="b">
            <a:normAutofit/>
          </a:bodyPr>
          <a:lstStyle/>
          <a:p>
            <a:r>
              <a:rPr lang="en-US" sz="4000" dirty="0"/>
              <a:t>Helpful guidelines</a:t>
            </a:r>
          </a:p>
        </p:txBody>
      </p:sp>
      <p:sp>
        <p:nvSpPr>
          <p:cNvPr id="3" name="Content Placeholder 2">
            <a:extLst>
              <a:ext uri="{FF2B5EF4-FFF2-40B4-BE49-F238E27FC236}">
                <a16:creationId xmlns:a16="http://schemas.microsoft.com/office/drawing/2014/main" id="{AF890F46-FA2E-5D43-8554-0850333F68D8}"/>
              </a:ext>
            </a:extLst>
          </p:cNvPr>
          <p:cNvSpPr>
            <a:spLocks noGrp="1"/>
          </p:cNvSpPr>
          <p:nvPr>
            <p:ph idx="1"/>
          </p:nvPr>
        </p:nvSpPr>
        <p:spPr>
          <a:xfrm>
            <a:off x="1144923" y="2405894"/>
            <a:ext cx="5315189" cy="3535083"/>
          </a:xfrm>
        </p:spPr>
        <p:txBody>
          <a:bodyPr anchor="t">
            <a:normAutofit lnSpcReduction="10000"/>
          </a:bodyPr>
          <a:lstStyle/>
          <a:p>
            <a:pPr marL="0" indent="0">
              <a:buNone/>
            </a:pPr>
            <a:r>
              <a:rPr lang="en-GB" sz="2000" dirty="0"/>
              <a:t>“Prescribers, pharmacists and patients should be aware that there are significant differences in the global-warming potential of different MDIs and that </a:t>
            </a:r>
            <a:r>
              <a:rPr lang="en-GB" sz="2000" b="1" dirty="0"/>
              <a:t>inhalers with low global-warming potential should be used when they are likely to be equally effective</a:t>
            </a:r>
            <a:r>
              <a:rPr lang="en-GB" sz="2000" dirty="0"/>
              <a:t>.” BTS/Sign Asthma Guidelines (2019)</a:t>
            </a:r>
          </a:p>
          <a:p>
            <a:pPr marL="0" indent="0">
              <a:buNone/>
            </a:pPr>
            <a:r>
              <a:rPr lang="en-GB" sz="2000" dirty="0"/>
              <a:t>Download this </a:t>
            </a:r>
            <a:r>
              <a:rPr lang="en-GB" sz="2000" dirty="0" err="1">
                <a:hlinkClick r:id="rId3"/>
              </a:rPr>
              <a:t>PrescQIPP</a:t>
            </a:r>
            <a:r>
              <a:rPr lang="en-GB" sz="2000" dirty="0">
                <a:hlinkClick r:id="rId3"/>
              </a:rPr>
              <a:t> inhaler guide </a:t>
            </a:r>
            <a:r>
              <a:rPr lang="en-GB" sz="2000" dirty="0"/>
              <a:t>which outlines the global warming potential of different inhaler types.</a:t>
            </a:r>
          </a:p>
          <a:p>
            <a:pPr marL="0" indent="0">
              <a:buNone/>
            </a:pPr>
            <a:r>
              <a:rPr lang="en-GB" sz="2000" dirty="0"/>
              <a:t>Download this </a:t>
            </a:r>
            <a:r>
              <a:rPr lang="en-GB" sz="2000" dirty="0">
                <a:hlinkClick r:id="rId4"/>
              </a:rPr>
              <a:t>Greener Practice prescribing guide </a:t>
            </a:r>
            <a:r>
              <a:rPr lang="en-GB" sz="2000" dirty="0"/>
              <a:t>which has been endorsed by the BLF, Asthma UK and NHS England</a:t>
            </a:r>
          </a:p>
        </p:txBody>
      </p:sp>
      <p:sp>
        <p:nvSpPr>
          <p:cNvPr id="19"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C7665FD-A4CA-4307-B719-A454B1720D94}"/>
              </a:ext>
            </a:extLst>
          </p:cNvPr>
          <p:cNvPicPr>
            <a:picLocks noChangeAspect="1"/>
          </p:cNvPicPr>
          <p:nvPr/>
        </p:nvPicPr>
        <p:blipFill>
          <a:blip r:embed="rId5"/>
          <a:stretch>
            <a:fillRect/>
          </a:stretch>
        </p:blipFill>
        <p:spPr>
          <a:xfrm>
            <a:off x="7373447" y="909081"/>
            <a:ext cx="3575570" cy="5071731"/>
          </a:xfrm>
          <a:prstGeom prst="rect">
            <a:avLst/>
          </a:prstGeom>
        </p:spPr>
      </p:pic>
    </p:spTree>
    <p:extLst>
      <p:ext uri="{BB962C8B-B14F-4D97-AF65-F5344CB8AC3E}">
        <p14:creationId xmlns:p14="http://schemas.microsoft.com/office/powerpoint/2010/main" val="130872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Carbon footprint of inhalers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6266656"/>
          </a:xfrm>
        </p:spPr>
        <p:txBody>
          <a:bodyPr anchor="ctr">
            <a:normAutofit/>
          </a:bodyPr>
          <a:lstStyle/>
          <a:p>
            <a:r>
              <a:rPr lang="en-US" sz="2400" b="1" dirty="0"/>
              <a:t>Inhalers are the largest single item contributing 3.1% of the carbon footprint of the NHS </a:t>
            </a:r>
          </a:p>
          <a:p>
            <a:r>
              <a:rPr lang="en-US" sz="2400" dirty="0"/>
              <a:t>This is equivalent to all the emissions from 184,858 passenger cars driving continuously for a year (</a:t>
            </a:r>
            <a:r>
              <a:rPr lang="en-US" sz="2400" dirty="0">
                <a:hlinkClick r:id="rId3"/>
              </a:rPr>
              <a:t>EPA calculator</a:t>
            </a:r>
            <a:r>
              <a:rPr lang="en-US" sz="2400" dirty="0"/>
              <a:t> 0.85 MtCO</a:t>
            </a:r>
            <a:r>
              <a:rPr lang="en-US" sz="2400" baseline="-25000" dirty="0"/>
              <a:t>2</a:t>
            </a:r>
            <a:r>
              <a:rPr lang="en-US" sz="2400" dirty="0"/>
              <a:t>e)</a:t>
            </a:r>
          </a:p>
          <a:p>
            <a:r>
              <a:rPr lang="en-US" sz="2400" dirty="0"/>
              <a:t>The reason it is so big is because the </a:t>
            </a:r>
            <a:r>
              <a:rPr lang="en-US" sz="2400" b="1" dirty="0"/>
              <a:t>propellant gases </a:t>
            </a:r>
            <a:r>
              <a:rPr lang="en-US" sz="2400" dirty="0"/>
              <a:t>in aerosol inhalers (</a:t>
            </a:r>
            <a:r>
              <a:rPr lang="en-US" sz="2400" dirty="0" err="1"/>
              <a:t>pMDI</a:t>
            </a:r>
            <a:r>
              <a:rPr lang="en-US" sz="2400" dirty="0"/>
              <a:t>) are strong greenhouse gases</a:t>
            </a:r>
          </a:p>
          <a:p>
            <a:r>
              <a:rPr lang="en-US" sz="2400" dirty="0"/>
              <a:t>95% of the carbon footprint of aerosol </a:t>
            </a:r>
            <a:r>
              <a:rPr lang="en-US" sz="2400" dirty="0" err="1"/>
              <a:t>pMDI</a:t>
            </a:r>
            <a:r>
              <a:rPr lang="en-US" sz="2400" dirty="0"/>
              <a:t> inhalers is </a:t>
            </a:r>
            <a:r>
              <a:rPr lang="en-US" sz="2400" b="1" dirty="0"/>
              <a:t>due to the propellant gas</a:t>
            </a:r>
            <a:r>
              <a:rPr lang="en-US" sz="2400" dirty="0"/>
              <a:t>. Manufacture and disposal of the plastic/metal device make up &lt;5%.</a:t>
            </a:r>
          </a:p>
          <a:p>
            <a:r>
              <a:rPr lang="en-US" sz="2400" dirty="0"/>
              <a:t>Dry powder inhalers (DPI) and soft mist inhalers (SMI) </a:t>
            </a:r>
            <a:r>
              <a:rPr lang="en-US" sz="2400" b="1" dirty="0"/>
              <a:t>do not use propellant gas</a:t>
            </a:r>
            <a:r>
              <a:rPr lang="en-US" sz="2400" dirty="0"/>
              <a:t> and have a ~25x lower carbon footprint per dose</a:t>
            </a:r>
          </a:p>
          <a:p>
            <a:endParaRPr lang="en-US" sz="2400" dirty="0"/>
          </a:p>
        </p:txBody>
      </p:sp>
    </p:spTree>
    <p:extLst>
      <p:ext uri="{BB962C8B-B14F-4D97-AF65-F5344CB8AC3E}">
        <p14:creationId xmlns:p14="http://schemas.microsoft.com/office/powerpoint/2010/main" val="297296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ED7A-7311-47AB-BCDD-4A89DBC529B5}"/>
              </a:ext>
            </a:extLst>
          </p:cNvPr>
          <p:cNvSpPr>
            <a:spLocks noGrp="1"/>
          </p:cNvSpPr>
          <p:nvPr>
            <p:ph type="title"/>
          </p:nvPr>
        </p:nvSpPr>
        <p:spPr/>
        <p:txBody>
          <a:bodyPr/>
          <a:lstStyle/>
          <a:p>
            <a:r>
              <a:rPr lang="en-GB" dirty="0"/>
              <a:t>Patient-held inhalation devices</a:t>
            </a:r>
          </a:p>
        </p:txBody>
      </p:sp>
      <p:graphicFrame>
        <p:nvGraphicFramePr>
          <p:cNvPr id="30" name="Content Placeholder 29">
            <a:extLst>
              <a:ext uri="{FF2B5EF4-FFF2-40B4-BE49-F238E27FC236}">
                <a16:creationId xmlns:a16="http://schemas.microsoft.com/office/drawing/2014/main" id="{B730E2E1-78DC-4A65-953F-05BBECFF076F}"/>
              </a:ext>
            </a:extLst>
          </p:cNvPr>
          <p:cNvGraphicFramePr>
            <a:graphicFrameLocks noGrp="1"/>
          </p:cNvGraphicFramePr>
          <p:nvPr>
            <p:ph idx="1"/>
            <p:extLst>
              <p:ext uri="{D42A27DB-BD31-4B8C-83A1-F6EECF244321}">
                <p14:modId xmlns:p14="http://schemas.microsoft.com/office/powerpoint/2010/main" val="453261707"/>
              </p:ext>
            </p:extLst>
          </p:nvPr>
        </p:nvGraphicFramePr>
        <p:xfrm>
          <a:off x="721822" y="1498600"/>
          <a:ext cx="10822478"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31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graphicEl>
                                              <a:dgm id="{53C6AC13-EA8A-4CE3-A419-F07A3DA62088}"/>
                                            </p:graphicEl>
                                          </p:spTgt>
                                        </p:tgtEl>
                                        <p:attrNameLst>
                                          <p:attrName>style.visibility</p:attrName>
                                        </p:attrNameLst>
                                      </p:cBhvr>
                                      <p:to>
                                        <p:strVal val="visible"/>
                                      </p:to>
                                    </p:set>
                                    <p:animEffect transition="in" filter="fade">
                                      <p:cBhvr>
                                        <p:cTn id="7" dur="500"/>
                                        <p:tgtEl>
                                          <p:spTgt spid="30">
                                            <p:graphicEl>
                                              <a:dgm id="{53C6AC13-EA8A-4CE3-A419-F07A3DA620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graphicEl>
                                              <a:dgm id="{C6C0CD13-BEF8-4020-BB27-C3E4F414AD85}"/>
                                            </p:graphicEl>
                                          </p:spTgt>
                                        </p:tgtEl>
                                        <p:attrNameLst>
                                          <p:attrName>style.visibility</p:attrName>
                                        </p:attrNameLst>
                                      </p:cBhvr>
                                      <p:to>
                                        <p:strVal val="visible"/>
                                      </p:to>
                                    </p:set>
                                    <p:animEffect transition="in" filter="fade">
                                      <p:cBhvr>
                                        <p:cTn id="12" dur="500"/>
                                        <p:tgtEl>
                                          <p:spTgt spid="30">
                                            <p:graphicEl>
                                              <a:dgm id="{C6C0CD13-BEF8-4020-BB27-C3E4F414AD8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graphicEl>
                                              <a:dgm id="{4F5DEC4D-687C-4806-8D40-7CD162AF2782}"/>
                                            </p:graphicEl>
                                          </p:spTgt>
                                        </p:tgtEl>
                                        <p:attrNameLst>
                                          <p:attrName>style.visibility</p:attrName>
                                        </p:attrNameLst>
                                      </p:cBhvr>
                                      <p:to>
                                        <p:strVal val="visible"/>
                                      </p:to>
                                    </p:set>
                                    <p:animEffect transition="in" filter="fade">
                                      <p:cBhvr>
                                        <p:cTn id="17" dur="500"/>
                                        <p:tgtEl>
                                          <p:spTgt spid="30">
                                            <p:graphicEl>
                                              <a:dgm id="{4F5DEC4D-687C-4806-8D40-7CD162AF278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graphicEl>
                                              <a:dgm id="{FCACDDC6-B40E-40AE-8857-C50FCCF089FF}"/>
                                            </p:graphicEl>
                                          </p:spTgt>
                                        </p:tgtEl>
                                        <p:attrNameLst>
                                          <p:attrName>style.visibility</p:attrName>
                                        </p:attrNameLst>
                                      </p:cBhvr>
                                      <p:to>
                                        <p:strVal val="visible"/>
                                      </p:to>
                                    </p:set>
                                    <p:animEffect transition="in" filter="fade">
                                      <p:cBhvr>
                                        <p:cTn id="22" dur="500"/>
                                        <p:tgtEl>
                                          <p:spTgt spid="30">
                                            <p:graphicEl>
                                              <a:dgm id="{FCACDDC6-B40E-40AE-8857-C50FCCF089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B5F3FFB0B9B94898366888A6D56C02" ma:contentTypeVersion="6" ma:contentTypeDescription="Create a new document." ma:contentTypeScope="" ma:versionID="a0e1b6a150088bf92140526262f8b94f">
  <xsd:schema xmlns:xsd="http://www.w3.org/2001/XMLSchema" xmlns:xs="http://www.w3.org/2001/XMLSchema" xmlns:p="http://schemas.microsoft.com/office/2006/metadata/properties" xmlns:ns2="a504f8f4-ab2a-46fc-bf30-dc033a158059" xmlns:ns3="535527a7-90d8-440d-8009-796a40e7a403" targetNamespace="http://schemas.microsoft.com/office/2006/metadata/properties" ma:root="true" ma:fieldsID="ab492566bd523d59d7fb9feadb0874a1" ns2:_="" ns3:_="">
    <xsd:import namespace="a504f8f4-ab2a-46fc-bf30-dc033a158059"/>
    <xsd:import namespace="535527a7-90d8-440d-8009-796a40e7a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4f8f4-ab2a-46fc-bf30-dc033a1580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5527a7-90d8-440d-8009-796a40e7a4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7F3199-CDE9-4C63-8276-5BC5F8ECC2A3}">
  <ds:schemaRefs>
    <ds:schemaRef ds:uri="http://purl.org/dc/elements/1.1/"/>
    <ds:schemaRef ds:uri="http://schemas.microsoft.com/office/2006/metadata/properties"/>
    <ds:schemaRef ds:uri="http://purl.org/dc/terms/"/>
    <ds:schemaRef ds:uri="535527a7-90d8-440d-8009-796a40e7a403"/>
    <ds:schemaRef ds:uri="http://schemas.microsoft.com/office/2006/documentManagement/types"/>
    <ds:schemaRef ds:uri="http://schemas.microsoft.com/office/infopath/2007/PartnerControls"/>
    <ds:schemaRef ds:uri="http://schemas.openxmlformats.org/package/2006/metadata/core-properties"/>
    <ds:schemaRef ds:uri="a504f8f4-ab2a-46fc-bf30-dc033a158059"/>
    <ds:schemaRef ds:uri="http://www.w3.org/XML/1998/namespace"/>
    <ds:schemaRef ds:uri="http://purl.org/dc/dcmitype/"/>
  </ds:schemaRefs>
</ds:datastoreItem>
</file>

<file path=customXml/itemProps2.xml><?xml version="1.0" encoding="utf-8"?>
<ds:datastoreItem xmlns:ds="http://schemas.openxmlformats.org/officeDocument/2006/customXml" ds:itemID="{31A2788C-A696-4982-A6D5-8EE13BAAA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04f8f4-ab2a-46fc-bf30-dc033a158059"/>
    <ds:schemaRef ds:uri="535527a7-90d8-440d-8009-796a40e7a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709F49-8421-4A41-A971-D7F7321F2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5279</Words>
  <Application>Microsoft Office PowerPoint</Application>
  <PresentationFormat>Widescreen</PresentationFormat>
  <Paragraphs>448</Paragraphs>
  <Slides>38</Slides>
  <Notes>21</Notes>
  <HiddenSlides>1</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38</vt:i4>
      </vt:variant>
    </vt:vector>
  </HeadingPairs>
  <TitlesOfParts>
    <vt:vector size="52" baseType="lpstr">
      <vt:lpstr>Arial</vt:lpstr>
      <vt:lpstr>Calibri</vt:lpstr>
      <vt:lpstr>Calibri Light</vt:lpstr>
      <vt:lpstr>Cambria</vt:lpstr>
      <vt:lpstr>Founders Grotesk Text</vt:lpstr>
      <vt:lpstr>Frutiger LT W01_65 Bold1475746</vt:lpstr>
      <vt:lpstr>interfaceregular</vt:lpstr>
      <vt:lpstr>Trebuchet MS</vt:lpstr>
      <vt:lpstr>Office Theme</vt:lpstr>
      <vt:lpstr>4_Office Theme</vt:lpstr>
      <vt:lpstr>1_Office Theme</vt:lpstr>
      <vt:lpstr>3_Office Theme</vt:lpstr>
      <vt:lpstr>2_Office Theme</vt:lpstr>
      <vt:lpstr>think-cell Slide</vt:lpstr>
      <vt:lpstr>Inhalers and the environment  Frances Mortimer, Centre for Sustainable Healthcare Kathleen Leedham-Green, Imperial College London Aarti Bansal, GP and founder @GreenerPractice</vt:lpstr>
      <vt:lpstr>Session outline</vt:lpstr>
      <vt:lpstr>High-quality &amp; low-carbon asthma care: a green challenge and a golden opportunity!</vt:lpstr>
      <vt:lpstr>NHS commitment to carbon neutrality</vt:lpstr>
      <vt:lpstr>Delivering a Net Zero NHS</vt:lpstr>
      <vt:lpstr>Policy Context in UK</vt:lpstr>
      <vt:lpstr>Helpful guidelines</vt:lpstr>
      <vt:lpstr>Carbon footprint of inhalers</vt:lpstr>
      <vt:lpstr>Patient-held inhalation devices</vt:lpstr>
      <vt:lpstr>Common classes of inhaled drug</vt:lpstr>
      <vt:lpstr>PowerPoint Presentation</vt:lpstr>
      <vt:lpstr>UK has the highest aerosol pMDI  inhaler use in Europe</vt:lpstr>
      <vt:lpstr>Inhaler device prescribing and asthma mortality</vt:lpstr>
      <vt:lpstr>Why Asthma Still Kills: The National Review of Asthma Deaths (NRAD)</vt:lpstr>
      <vt:lpstr>The majority of SABA prescribing for asthma in the UK is linked to over-reliance on reliever inhalers  </vt:lpstr>
      <vt:lpstr>How to address SABA (blue reliever inhaler) over-reliance</vt:lpstr>
      <vt:lpstr>Dry Powder vs Metered Dose Inhalers – real world asthma studies</vt:lpstr>
      <vt:lpstr>Offer a dry powder inhaler (DPI) where clinically appropriate</vt:lpstr>
      <vt:lpstr>Where aerosol pMDI inhalers are needed, consider less environmentally damaging options</vt:lpstr>
      <vt:lpstr>The potential environmental impacts of different aerosol pMDI inhaler options</vt:lpstr>
      <vt:lpstr>Recycling vs incineration vs domestic waste</vt:lpstr>
      <vt:lpstr>Incineration is still better than domestic waste</vt:lpstr>
      <vt:lpstr>The carbon footprint of respiratory care can be improved in many additional ways</vt:lpstr>
      <vt:lpstr>What might these changes achieve?</vt:lpstr>
      <vt:lpstr>Take-home messages</vt:lpstr>
      <vt:lpstr>Session outline</vt:lpstr>
      <vt:lpstr>Self-test quiz</vt:lpstr>
      <vt:lpstr>Self-test quiz</vt:lpstr>
      <vt:lpstr>Self-test quiz</vt:lpstr>
      <vt:lpstr>Self-test quiz</vt:lpstr>
      <vt:lpstr>Self-test quiz</vt:lpstr>
      <vt:lpstr>Activity</vt:lpstr>
      <vt:lpstr>Case study A: switching safely</vt:lpstr>
      <vt:lpstr>Case study B: returning/recycling</vt:lpstr>
      <vt:lpstr>Case study C: personalisation</vt:lpstr>
      <vt:lpstr>Case study D: optimising pMDI usage</vt:lpstr>
      <vt:lpstr>Discussion</vt:lpstr>
      <vt:lpstr>PowerPoint Presentation</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Leedham-Green</dc:creator>
  <cp:lastModifiedBy>Eleanor Livens</cp:lastModifiedBy>
  <cp:revision>245</cp:revision>
  <dcterms:created xsi:type="dcterms:W3CDTF">2019-10-21T08:55:22Z</dcterms:created>
  <dcterms:modified xsi:type="dcterms:W3CDTF">2021-12-02T09:33:29Z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0x010100BEB5F3FFB0B9B94898366888A6D56C02</vt:lpwstr>
  </property>
</Properties>
</file>