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sldIdLst>
    <p:sldId id="256" r:id="rId2"/>
    <p:sldId id="264" r:id="rId3"/>
    <p:sldId id="270" r:id="rId4"/>
    <p:sldId id="320" r:id="rId5"/>
    <p:sldId id="321" r:id="rId6"/>
    <p:sldId id="271" r:id="rId7"/>
    <p:sldId id="291" r:id="rId8"/>
    <p:sldId id="317" r:id="rId9"/>
    <p:sldId id="322" r:id="rId10"/>
    <p:sldId id="296" r:id="rId11"/>
    <p:sldId id="318" r:id="rId12"/>
    <p:sldId id="324" r:id="rId13"/>
    <p:sldId id="325" r:id="rId14"/>
    <p:sldId id="335" r:id="rId15"/>
    <p:sldId id="326" r:id="rId16"/>
    <p:sldId id="327" r:id="rId17"/>
    <p:sldId id="329" r:id="rId18"/>
    <p:sldId id="299" r:id="rId19"/>
    <p:sldId id="334" r:id="rId20"/>
    <p:sldId id="416" r:id="rId21"/>
    <p:sldId id="257" r:id="rId22"/>
    <p:sldId id="258" r:id="rId23"/>
    <p:sldId id="432" r:id="rId24"/>
    <p:sldId id="336" r:id="rId25"/>
    <p:sldId id="331" r:id="rId26"/>
    <p:sldId id="333" r:id="rId27"/>
    <p:sldId id="332" r:id="rId28"/>
    <p:sldId id="279"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5F18F3-4C6E-DCD6-654A-FEA1CF5DE5A4}" name="Katie Smith" initials="KS" userId="S::katie@prescqipp.info::57ffd059-537b-4cd6-8bb8-9419cac3f6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6AC31-1093-44EA-BF3B-60AE834534E4}" v="2" dt="2025-07-02T14:46:11.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61305" autoAdjust="0"/>
  </p:normalViewPr>
  <p:slideViewPr>
    <p:cSldViewPr snapToGrid="0">
      <p:cViewPr varScale="1">
        <p:scale>
          <a:sx n="84" d="100"/>
          <a:sy n="84" d="100"/>
        </p:scale>
        <p:origin x="229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Homan" userId="6246227e8677d37d" providerId="LiveId" clId="{67E6AC31-1093-44EA-BF3B-60AE834534E4}"/>
    <pc:docChg chg="custSel addSld modSld">
      <pc:chgData name="Karen Homan" userId="6246227e8677d37d" providerId="LiveId" clId="{67E6AC31-1093-44EA-BF3B-60AE834534E4}" dt="2025-07-02T14:46:11.622" v="56"/>
      <pc:docMkLst>
        <pc:docMk/>
      </pc:docMkLst>
      <pc:sldChg chg="add">
        <pc:chgData name="Karen Homan" userId="6246227e8677d37d" providerId="LiveId" clId="{67E6AC31-1093-44EA-BF3B-60AE834534E4}" dt="2025-07-02T14:46:08.133" v="55"/>
        <pc:sldMkLst>
          <pc:docMk/>
          <pc:sldMk cId="95992585" sldId="257"/>
        </pc:sldMkLst>
      </pc:sldChg>
      <pc:sldChg chg="add">
        <pc:chgData name="Karen Homan" userId="6246227e8677d37d" providerId="LiveId" clId="{67E6AC31-1093-44EA-BF3B-60AE834534E4}" dt="2025-07-02T14:46:11.622" v="56"/>
        <pc:sldMkLst>
          <pc:docMk/>
          <pc:sldMk cId="618108395" sldId="258"/>
        </pc:sldMkLst>
      </pc:sldChg>
      <pc:sldChg chg="modSp mod">
        <pc:chgData name="Karen Homan" userId="6246227e8677d37d" providerId="LiveId" clId="{67E6AC31-1093-44EA-BF3B-60AE834534E4}" dt="2025-07-02T14:39:10.427" v="37" actId="20577"/>
        <pc:sldMkLst>
          <pc:docMk/>
          <pc:sldMk cId="2758285655" sldId="264"/>
        </pc:sldMkLst>
        <pc:spChg chg="mod">
          <ac:chgData name="Karen Homan" userId="6246227e8677d37d" providerId="LiveId" clId="{67E6AC31-1093-44EA-BF3B-60AE834534E4}" dt="2025-07-02T14:39:10.427" v="37" actId="20577"/>
          <ac:spMkLst>
            <pc:docMk/>
            <pc:sldMk cId="2758285655" sldId="264"/>
            <ac:spMk id="3" creationId="{00000000-0000-0000-0000-000000000000}"/>
          </ac:spMkLst>
        </pc:spChg>
      </pc:sldChg>
      <pc:sldChg chg="modSp mod">
        <pc:chgData name="Karen Homan" userId="6246227e8677d37d" providerId="LiveId" clId="{67E6AC31-1093-44EA-BF3B-60AE834534E4}" dt="2025-07-02T14:43:16.131" v="40"/>
        <pc:sldMkLst>
          <pc:docMk/>
          <pc:sldMk cId="3823045925" sldId="331"/>
        </pc:sldMkLst>
        <pc:spChg chg="mod">
          <ac:chgData name="Karen Homan" userId="6246227e8677d37d" providerId="LiveId" clId="{67E6AC31-1093-44EA-BF3B-60AE834534E4}" dt="2025-07-02T14:43:16.131" v="40"/>
          <ac:spMkLst>
            <pc:docMk/>
            <pc:sldMk cId="3823045925" sldId="331"/>
            <ac:spMk id="4" creationId="{34BA733F-EC6B-E7B4-6D01-8E5C92C79E49}"/>
          </ac:spMkLst>
        </pc:spChg>
      </pc:sldChg>
      <pc:sldChg chg="modSp mod">
        <pc:chgData name="Karen Homan" userId="6246227e8677d37d" providerId="LiveId" clId="{67E6AC31-1093-44EA-BF3B-60AE834534E4}" dt="2025-07-02T14:44:35.457" v="54" actId="20577"/>
        <pc:sldMkLst>
          <pc:docMk/>
          <pc:sldMk cId="3800150180" sldId="332"/>
        </pc:sldMkLst>
        <pc:spChg chg="mod">
          <ac:chgData name="Karen Homan" userId="6246227e8677d37d" providerId="LiveId" clId="{67E6AC31-1093-44EA-BF3B-60AE834534E4}" dt="2025-07-02T14:44:35.457" v="54" actId="20577"/>
          <ac:spMkLst>
            <pc:docMk/>
            <pc:sldMk cId="3800150180" sldId="332"/>
            <ac:spMk id="4" creationId="{CA781A65-71B9-5962-A656-D04ECCCF28CC}"/>
          </ac:spMkLst>
        </pc:spChg>
      </pc:sldChg>
      <pc:sldChg chg="modSp mod">
        <pc:chgData name="Karen Homan" userId="6246227e8677d37d" providerId="LiveId" clId="{67E6AC31-1093-44EA-BF3B-60AE834534E4}" dt="2025-07-02T14:44:09.921" v="44" actId="20577"/>
        <pc:sldMkLst>
          <pc:docMk/>
          <pc:sldMk cId="28574325" sldId="333"/>
        </pc:sldMkLst>
        <pc:spChg chg="mod">
          <ac:chgData name="Karen Homan" userId="6246227e8677d37d" providerId="LiveId" clId="{67E6AC31-1093-44EA-BF3B-60AE834534E4}" dt="2025-07-02T14:44:09.921" v="44" actId="20577"/>
          <ac:spMkLst>
            <pc:docMk/>
            <pc:sldMk cId="28574325" sldId="333"/>
            <ac:spMk id="4" creationId="{9E55DD46-AFE1-37FA-C8E3-D244095FF1EE}"/>
          </ac:spMkLst>
        </pc:spChg>
      </pc:sldChg>
      <pc:sldChg chg="modSp mod">
        <pc:chgData name="Karen Homan" userId="6246227e8677d37d" providerId="LiveId" clId="{67E6AC31-1093-44EA-BF3B-60AE834534E4}" dt="2025-07-02T14:42:57.230" v="39" actId="20577"/>
        <pc:sldMkLst>
          <pc:docMk/>
          <pc:sldMk cId="3783020357" sldId="336"/>
        </pc:sldMkLst>
        <pc:spChg chg="mod">
          <ac:chgData name="Karen Homan" userId="6246227e8677d37d" providerId="LiveId" clId="{67E6AC31-1093-44EA-BF3B-60AE834534E4}" dt="2025-07-02T14:42:57.230" v="39" actId="20577"/>
          <ac:spMkLst>
            <pc:docMk/>
            <pc:sldMk cId="3783020357" sldId="336"/>
            <ac:spMk id="4" creationId="{D1EA6D3C-530D-98A9-3EF0-4251E61616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2A3A3-291C-4BF6-B3FA-436D80398003}" type="datetimeFigureOut">
              <a:rPr lang="en-GB" smtClean="0"/>
              <a:t>02/07/2025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5B8FD-FA57-44F8-832D-8F0E910DC104}" type="slidenum">
              <a:rPr lang="en-GB" smtClean="0"/>
              <a:t>‹#›</a:t>
            </a:fld>
            <a:endParaRPr lang="en-GB" dirty="0"/>
          </a:p>
        </p:txBody>
      </p:sp>
    </p:spTree>
    <p:extLst>
      <p:ext uri="{BB962C8B-B14F-4D97-AF65-F5344CB8AC3E}">
        <p14:creationId xmlns:p14="http://schemas.microsoft.com/office/powerpoint/2010/main" val="340638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assessing-fitness-to-drive-a-guide-for-medical-professional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acularsociety.org/media/hsyfbwe3/amsler-grid.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rescqipp.info/our-resources/webkits/low-priority-prescribing/patient-information-pdf-versio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ice.org.uk/guidance/ng8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gland.nhs.uk/long-read/items-which-should-not-routinely-be-prescribed-in-primary-care-policy-guid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cophth.ac.uk/resources-listing/commissioning-guidance-age-related-macular-degeneration-servic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ks.nice.org.uk/topics/macular-degeneration-age-relat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5B8FD-FA57-44F8-832D-8F0E910DC104}" type="slidenum">
              <a:rPr lang="en-GB" smtClean="0"/>
              <a:t>1</a:t>
            </a:fld>
            <a:endParaRPr lang="en-GB"/>
          </a:p>
        </p:txBody>
      </p:sp>
    </p:spTree>
    <p:extLst>
      <p:ext uri="{BB962C8B-B14F-4D97-AF65-F5344CB8AC3E}">
        <p14:creationId xmlns:p14="http://schemas.microsoft.com/office/powerpoint/2010/main" val="354280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a:lnSpc>
                <a:spcPct val="115000"/>
              </a:lnSpc>
              <a:spcAft>
                <a:spcPts val="1000"/>
              </a:spcAft>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10</a:t>
            </a:fld>
            <a:endParaRPr lang="en-GB" dirty="0"/>
          </a:p>
        </p:txBody>
      </p:sp>
    </p:spTree>
    <p:extLst>
      <p:ext uri="{BB962C8B-B14F-4D97-AF65-F5344CB8AC3E}">
        <p14:creationId xmlns:p14="http://schemas.microsoft.com/office/powerpoint/2010/main" val="1372606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AREDS was a double-blind, placebo-controlled RCT that investigated the use of high-dose antioxidant vitamin and zinc supplements in people with AMD.</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Participants were randomised to one of four arms:</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placebo</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it-IT" sz="1800" dirty="0">
                <a:effectLst/>
                <a:latin typeface="Arial" panose="020B0604020202020204" pitchFamily="34" charset="0"/>
                <a:ea typeface="Times New Roman" panose="02020603050405020304" pitchFamily="18" charset="0"/>
              </a:rPr>
              <a:t>antioxidants (vitamin C 500g, vitamin E 400 IU, beta-carotene 15mg)</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zinc 80mg (with copper 2mg)</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antioxidants plus zinc. </a:t>
            </a: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Results were reported for 3640 people with AMD features ranging from borderline through to advanced AMD or vision loss due to AMD in one eye only.</a:t>
            </a: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 typeface="Symbol" panose="05050102010706020507" pitchFamily="18" charset="2"/>
              <a:buNone/>
              <a:tabLst/>
              <a:defRP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 typeface="Symbol" panose="05050102010706020507" pitchFamily="18" charset="2"/>
              <a:buNone/>
              <a:tabLst/>
              <a:defRPr/>
            </a:pPr>
            <a:r>
              <a:rPr lang="en-GB" sz="1800" dirty="0">
                <a:solidFill>
                  <a:srgbClr val="000000"/>
                </a:solidFill>
                <a:effectLst/>
                <a:latin typeface="Arial" panose="020B0604020202020204" pitchFamily="34" charset="0"/>
                <a:ea typeface="Times New Roman" panose="02020603050405020304" pitchFamily="18" charset="0"/>
              </a:rPr>
              <a:t>The primary outcomes were based on progression to advanced AMD and reduction in visual acuity. Average follow up was 6.3 years. Only combined treatment with antioxidant vitamins plus zinc gave a statistically significant odds reduction for the progression to advanced AMD compared with placebo; odds ratio (OR) 0.72, 99% confidence interval (CI) 0.52–0.98; p=0.007. </a:t>
            </a:r>
          </a:p>
          <a:p>
            <a:pPr marL="0" marR="0" lvl="0" indent="0" algn="l" defTabSz="914400" rtl="0" eaLnBrk="1" fontAlgn="auto" latinLnBrk="0" hangingPunct="1">
              <a:lnSpc>
                <a:spcPct val="115000"/>
              </a:lnSpc>
              <a:spcBef>
                <a:spcPts val="600"/>
              </a:spcBef>
              <a:spcAft>
                <a:spcPts val="300"/>
              </a:spcAft>
              <a:buClrTx/>
              <a:buSzTx/>
              <a:buFont typeface="Symbol" panose="05050102010706020507" pitchFamily="18" charset="2"/>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Very few people in category 2 at baseline actually progressed to advanced AMD. The investigators felt that this made it impossible to assess treatment effects on AMD for this category, and less likely that treatment would be recommended. They therefore also presented sub-group analyses for those most likely to benefit from treatment (Categories 3 and 4). </a:t>
            </a:r>
            <a:r>
              <a:rPr lang="en-GB" sz="1800" dirty="0">
                <a:effectLst/>
                <a:latin typeface="Arial" panose="020B0604020202020204" pitchFamily="34" charset="0"/>
                <a:ea typeface="Times New Roman" panose="02020603050405020304" pitchFamily="18" charset="0"/>
              </a:rPr>
              <a:t>Both zinc supplements and antioxidants plus zinc significantly reduced the odds of developing advanced AMD compared with placebo in this higher-risk group:</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antioxidant plus zinc OR 0.66 (99% CI 0.47 - 0.91), risk reduction 25%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zinc OR 0.71 (99% CI, 0.52 - 0.99).</a:t>
            </a:r>
          </a:p>
          <a:p>
            <a:pPr marL="342900" lvl="0" indent="-342900">
              <a:lnSpc>
                <a:spcPct val="115000"/>
              </a:lnSpc>
              <a:spcAft>
                <a:spcPts val="1000"/>
              </a:spcAft>
              <a:buFont typeface="Symbol" pitchFamily="2" charset="2"/>
              <a:buChar cha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It was only in the higher-risk sub-group</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rPr>
              <a:t>that a statistically significant reduction in rates of at least moderate visual acuity loss was observed with the antioxidant plus zinc supplement. The investigators acknowledge that the treatment benefit seen in AREDS is modest and that participants in all treatment arms continued to progress to advanced AMD and lose vision over time.</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 typeface="Symbol" panose="05050102010706020507" pitchFamily="18" charset="2"/>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 NICE Guideline Committee expressed some reservations in relation to the AREDS study.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They noted that the analysis of AMD progression was based on a higher-risk subgroup, so the true effect may have been affected by selection bias.</a:t>
            </a:r>
            <a:endParaRPr lang="en-GB" sz="1800" strike="sngStrike"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1800" strike="sngStrike"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They questioned the generalisability of the findings, as 20% of participants had been taking multivitamins containing a supplement supplied via the study protocol prior to enrolment in the study (meaning that participants were unlikely to be representative of the general population).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Furthermore, the treatment effects reported in AREDS were not confirmed by the other AMD prevention trials included in NICE’s analysis.</a:t>
            </a: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 Guideline Committee also noted the association of beta-carotene with a possible risk of lung cancer among smokers.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They that agreed that it was not possible to conclude whether the treatment benefits of such a formula outweigh the potential risks that could be caused by individual components of the antioxidant supplements.</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 typeface="Symbol" panose="05050102010706020507" pitchFamily="18" charset="2"/>
              <a:buNone/>
              <a:tabLst/>
              <a:defRPr/>
            </a:pPr>
            <a:endParaRPr lang="en-GB"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11</a:t>
            </a:fld>
            <a:endParaRPr lang="en-GB" dirty="0"/>
          </a:p>
        </p:txBody>
      </p:sp>
    </p:spTree>
    <p:extLst>
      <p:ext uri="{BB962C8B-B14F-4D97-AF65-F5344CB8AC3E}">
        <p14:creationId xmlns:p14="http://schemas.microsoft.com/office/powerpoint/2010/main" val="424653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3DD9A-A486-63AC-703F-CEF4C4E7A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216A6-CA69-301D-DAA0-EEFD7D795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74548-8BA0-A656-84C3-8DF1BB7FE302}"/>
              </a:ext>
            </a:extLst>
          </p:cNvPr>
          <p:cNvSpPr>
            <a:spLocks noGrp="1"/>
          </p:cNvSpPr>
          <p:nvPr>
            <p:ph type="body" idx="1"/>
          </p:nvPr>
        </p:nvSpPr>
        <p:spPr/>
        <p:txBody>
          <a:bodyPr/>
          <a:lstStyle/>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AREDS2 (n=4230) was designed to test whether adding carotenoids lutein and zeaxanthin or omega-3 fatty acids, or both, to the original AREDS formulation might further reduce the risk of progression to advanced AMD. There was no true placebo group as </a:t>
            </a:r>
            <a:r>
              <a:rPr lang="en-GB" sz="1800" dirty="0">
                <a:solidFill>
                  <a:srgbClr val="211E1E"/>
                </a:solidFill>
                <a:effectLst/>
                <a:latin typeface="Arial" panose="020B0604020202020204" pitchFamily="34" charset="0"/>
                <a:ea typeface="Times New Roman" panose="02020603050405020304" pitchFamily="18" charset="0"/>
              </a:rPr>
              <a:t>all participants were also asked to take the original AREDS formulation or accept a secondary randomization to 4 variations of the AREDS formulation, including elimination of beta carotene, lowering of zinc dose, or both.</a:t>
            </a:r>
          </a:p>
          <a:p>
            <a:pPr>
              <a:lnSpc>
                <a:spcPct val="115000"/>
              </a:lnSpc>
              <a:spcAft>
                <a:spcPts val="1000"/>
              </a:spcAft>
            </a:pPr>
            <a:endParaRPr lang="en-GB" sz="1800" dirty="0">
              <a:solidFill>
                <a:srgbClr val="211E1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The study recruited people at high risk of progression to advanced AMD. It concluded that the addition of lutein and zeaxanthin, omega-3 fatty acids, or both to the AREDS formulation in primary analyses did not further reduce risk of progression to advanced AMD.</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D78E4F54-7369-D489-5341-0B7350B4CBB4}"/>
              </a:ext>
            </a:extLst>
          </p:cNvPr>
          <p:cNvSpPr>
            <a:spLocks noGrp="1"/>
          </p:cNvSpPr>
          <p:nvPr>
            <p:ph type="sldNum" sz="quarter" idx="5"/>
          </p:nvPr>
        </p:nvSpPr>
        <p:spPr/>
        <p:txBody>
          <a:bodyPr/>
          <a:lstStyle/>
          <a:p>
            <a:fld id="{E095B8FD-FA57-44F8-832D-8F0E910DC104}" type="slidenum">
              <a:rPr lang="en-GB" smtClean="0"/>
              <a:t>12</a:t>
            </a:fld>
            <a:endParaRPr lang="en-GB" dirty="0"/>
          </a:p>
        </p:txBody>
      </p:sp>
    </p:spTree>
    <p:extLst>
      <p:ext uri="{BB962C8B-B14F-4D97-AF65-F5344CB8AC3E}">
        <p14:creationId xmlns:p14="http://schemas.microsoft.com/office/powerpoint/2010/main" val="41105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8AB5-93DD-3DCD-9B27-77378AEFA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3A530-A538-D603-066B-208426A86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9B020-6F54-2ADA-635D-CB5C852DFC3E}"/>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AREDS2 included a secondary analysis, which showed that lowering the zinc dose and eliminating the beta-carotene had no statistically significant effect on progression to advanced AMD. A post-hoc subgroup analysis suggested a benefit of lutein and zeaxanthin given as part of a supplement without beta-carotene.</a:t>
            </a:r>
            <a:r>
              <a:rPr lang="en-GB" sz="1800" dirty="0">
                <a:solidFill>
                  <a:srgbClr val="000000"/>
                </a:solidFill>
                <a:effectLst/>
                <a:latin typeface="Berkeley"/>
                <a:ea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rPr>
              <a:t>This is of particular interest considering the apparent risks of beta-carotene</a:t>
            </a:r>
            <a:r>
              <a:rPr lang="en-GB" sz="1800" dirty="0">
                <a:effectLst/>
                <a:latin typeface="Arial" panose="020B0604020202020204" pitchFamily="34" charset="0"/>
                <a:ea typeface="Times New Roman" panose="02020603050405020304" pitchFamily="18" charset="0"/>
              </a:rPr>
              <a:t>, which</a:t>
            </a:r>
            <a:r>
              <a:rPr lang="en-GB" sz="1800" dirty="0">
                <a:solidFill>
                  <a:srgbClr val="000000"/>
                </a:solidFill>
                <a:effectLst/>
                <a:latin typeface="Arial" panose="020B0604020202020204" pitchFamily="34" charset="0"/>
                <a:ea typeface="Times New Roman" panose="02020603050405020304" pitchFamily="18" charset="0"/>
              </a:rPr>
              <a:t> may in- crease the risk of lung cancer in smokers (see ‘Adverse effects’). The authors concluded that, based on apparent risks of beta-carotene and possible benefits that are only evident within exploratory subgroup analyses, lutein and zeaxanthin requires further investigation for potential inclusion in the AREDS supplements.</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NICE state that the effect of AREDS2 formula on AMD progression is unknown because of a complicated study design involving secondary randomisation and no placebo control. The Guideline Committee agreed that the clinical evidence was not sufficient to make a strong recommendation for or against the use of antioxidant supplements, and a research recommendation was made.</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For systematic reviews on this subject – see full bulletin.</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Times New Roman" panose="02020603050405020304" pitchFamily="18" charset="0"/>
                <a:ea typeface="Times New Roman" panose="02020603050405020304" pitchFamily="18" charset="0"/>
              </a:rPr>
              <a:t>For primary prevention of AMD – see full bulletin.</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1E8C439-C9FB-3CE5-AAA1-85B5FF045D79}"/>
              </a:ext>
            </a:extLst>
          </p:cNvPr>
          <p:cNvSpPr>
            <a:spLocks noGrp="1"/>
          </p:cNvSpPr>
          <p:nvPr>
            <p:ph type="sldNum" sz="quarter" idx="5"/>
          </p:nvPr>
        </p:nvSpPr>
        <p:spPr/>
        <p:txBody>
          <a:bodyPr/>
          <a:lstStyle/>
          <a:p>
            <a:fld id="{E095B8FD-FA57-44F8-832D-8F0E910DC104}" type="slidenum">
              <a:rPr lang="en-GB" smtClean="0"/>
              <a:t>13</a:t>
            </a:fld>
            <a:endParaRPr lang="en-GB" dirty="0"/>
          </a:p>
        </p:txBody>
      </p:sp>
    </p:spTree>
    <p:extLst>
      <p:ext uri="{BB962C8B-B14F-4D97-AF65-F5344CB8AC3E}">
        <p14:creationId xmlns:p14="http://schemas.microsoft.com/office/powerpoint/2010/main" val="1476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GB" sz="1800" u="sng" dirty="0">
                <a:solidFill>
                  <a:srgbClr val="000000"/>
                </a:solidFill>
                <a:effectLst/>
                <a:latin typeface="Arial" panose="020B0604020202020204" pitchFamily="34" charset="0"/>
                <a:ea typeface="Times New Roman" panose="02020603050405020304" pitchFamily="18" charset="0"/>
              </a:rPr>
              <a:t>Primary prevention of AMD</a:t>
            </a: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buNone/>
            </a:pPr>
            <a:r>
              <a:rPr lang="en-GB" sz="1800" dirty="0">
                <a:effectLst/>
                <a:latin typeface="Arial" panose="020B0604020202020204" pitchFamily="34" charset="0"/>
                <a:ea typeface="Times New Roman" panose="02020603050405020304" pitchFamily="18" charset="0"/>
              </a:rPr>
              <a:t>A 2017 Cochrane review has assessed antioxidant supplements for the prevention of AMD. It concluded that taking vitamin E or beta-carotene supplements will not prevent or delay the onset of AMD. The same probably applies to vitamin C and the multivitamin (Centrum Silver) investigated in the one trial reported to date. No evidence was found with respect to other antioxidant supplements, such as lutein and zeaxanthin.</a:t>
            </a:r>
          </a:p>
          <a:p>
            <a:pPr>
              <a:lnSpc>
                <a:spcPct val="115000"/>
              </a:lnSpc>
              <a:spcAft>
                <a:spcPts val="1000"/>
              </a:spcAft>
              <a:buNone/>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buNone/>
            </a:pPr>
            <a:r>
              <a:rPr lang="en-GB" sz="1800" dirty="0">
                <a:solidFill>
                  <a:srgbClr val="000000"/>
                </a:solidFill>
                <a:effectLst/>
                <a:latin typeface="Arial" panose="020B0604020202020204" pitchFamily="34" charset="0"/>
                <a:ea typeface="Times New Roman" panose="02020603050405020304" pitchFamily="18" charset="0"/>
              </a:rPr>
              <a:t>The Clinical Knowledge Summary on AMD states that there is no evidence to</a:t>
            </a:r>
            <a:r>
              <a:rPr lang="en-GB" sz="1800" dirty="0">
                <a:effectLst/>
                <a:latin typeface="Times New Roman" panose="02020603050405020304" pitchFamily="18" charset="0"/>
                <a:ea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rPr>
              <a:t>support the use of antioxidant vitamin and mineral supplements for people with less than intermediate AMD, and there is no evidence that these supplements are useful in primary prevention (to prevent AMD from developing in the first place).</a:t>
            </a:r>
            <a:endParaRPr lang="en-GB" sz="1800" dirty="0">
              <a:effectLst/>
              <a:latin typeface="Times New Roman" panose="02020603050405020304" pitchFamily="18" charset="0"/>
              <a:ea typeface="Times New Roman" panose="02020603050405020304" pitchFamily="18" charset="0"/>
            </a:endParaRPr>
          </a:p>
          <a:p>
            <a:pPr>
              <a:buNone/>
            </a:pPr>
            <a:r>
              <a:rPr lang="en-GB" sz="1800" dirty="0">
                <a:effectLst/>
                <a:latin typeface="Times New Roman" panose="02020603050405020304" pitchFamily="18" charset="0"/>
                <a:ea typeface="Times New Roman" panose="02020603050405020304" pitchFamily="18" charset="0"/>
              </a:rPr>
              <a:t> </a:t>
            </a:r>
            <a:endParaRPr lang="en-GB" sz="1800" dirty="0">
              <a:solidFill>
                <a:srgbClr val="262626"/>
              </a:solidFill>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14</a:t>
            </a:fld>
            <a:endParaRPr lang="en-GB" dirty="0"/>
          </a:p>
        </p:txBody>
      </p:sp>
    </p:spTree>
    <p:extLst>
      <p:ext uri="{BB962C8B-B14F-4D97-AF65-F5344CB8AC3E}">
        <p14:creationId xmlns:p14="http://schemas.microsoft.com/office/powerpoint/2010/main" val="136884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33BC1-514F-1C6F-9119-EAEFDC2A3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2F218-8F38-6297-0833-5FB6E6AC5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92B69-A366-C96B-A565-100CF505E5AF}"/>
              </a:ext>
            </a:extLst>
          </p:cNvPr>
          <p:cNvSpPr>
            <a:spLocks noGrp="1"/>
          </p:cNvSpPr>
          <p:nvPr>
            <p:ph type="body" idx="1"/>
          </p:nvPr>
        </p:nvSpPr>
        <p:spPr/>
        <p:txBody>
          <a:bodyPr/>
          <a:lstStyle/>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There is concern that the high doses of vitamins and minerals contained in many supplements marketed for eye health may cause harm in some people.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In the AREDS study, zinc supplementation was associated with an increase in the risk of hospitalisation due to genitourinary conditions (e.g. unspecified urinary tract infection and prostatic hyperplasia in men and stress incontinence in women).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Vitamin E supplementation has been linked with an increased risk of heart failure in people with diabetes or vascular disease.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Beta-carotene supplementation has been found to increase the risk of lung cancer in people who smoke or have been exposed to asbestos and should be avoided in these groups.</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The AREDS formula (containing beta-carotene) should also be avoided by former smokers. In the AREDS2 trial, current smokers or those who had quit smoking less than a year before enrolment were excluded from receiving beta-carotene. Despite this precaution, more lung cancers were noted in the beta-carotene group than the no beta-carotene group, mostly in former smokers.</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Sustained high intake of beta-carotene can cause yellowing of the skin.</a:t>
            </a:r>
            <a:endParaRPr lang="en-GB"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 NICE Guideline on acute coronary syndromes (NG185) includes advice on antioxidant supplements when discussing lifestyle changes after a myocardial infarction. It states ‘Advise people not to take supplements containing beta-carotene. Do not recommend antioxidant supplements (vitamin E and/or vitamin C) or folic acid to reduce cardiovascular risk’. The evidence base included data showing that beta-carotene supplementation may increase cardiovascular deaths in those that have had a myocardial infarction.</a:t>
            </a: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A Cochrane review that investigated antioxidant supplements for preventing all cause mortality found no evidence to support their use for primary or secondary prevention. The authors reported that beta-carotene and vitamin E seem to increase mortality, and so may higher doses of vitamin A.</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D3421668-25A1-A4D3-2F84-8E89A2697285}"/>
              </a:ext>
            </a:extLst>
          </p:cNvPr>
          <p:cNvSpPr>
            <a:spLocks noGrp="1"/>
          </p:cNvSpPr>
          <p:nvPr>
            <p:ph type="sldNum" sz="quarter" idx="5"/>
          </p:nvPr>
        </p:nvSpPr>
        <p:spPr/>
        <p:txBody>
          <a:bodyPr/>
          <a:lstStyle/>
          <a:p>
            <a:fld id="{E095B8FD-FA57-44F8-832D-8F0E910DC104}" type="slidenum">
              <a:rPr lang="en-GB" smtClean="0"/>
              <a:t>15</a:t>
            </a:fld>
            <a:endParaRPr lang="en-GB" dirty="0"/>
          </a:p>
        </p:txBody>
      </p:sp>
    </p:spTree>
    <p:extLst>
      <p:ext uri="{BB962C8B-B14F-4D97-AF65-F5344CB8AC3E}">
        <p14:creationId xmlns:p14="http://schemas.microsoft.com/office/powerpoint/2010/main" val="57857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86646-2AEE-B1C6-A08F-D2DF4E977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DAAEA-4A21-4696-4F74-8EB7D7698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90C75-958E-5055-8CA9-CE5B87CC81EE}"/>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NICE recommend discussing lifestyle advice with people with AMD. Smoking is the main modifiable risk factor. It is a risk factor for new-onset AMD and for progression of existing AMD to advanced disease. Current smokers have a two to three-fold increased risk of developing AMD, and those with a genetic susceptibility are also more likely to develop AMD if they smoke.</a:t>
            </a: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 </a:t>
            </a: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Advise smokers to stop smoking as this reduces the risk of AMD progression. There is likely to be value in smoking cessation interventions to reduce the risk of AMD progression.</a:t>
            </a:r>
          </a:p>
          <a:p>
            <a:pPr>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Encourage the person to eat a healthy, balanced diet - one that has a low glycaemic index and is rich in fruits, green leafy vegetables, and fish high in omega-3 fatty acids.</a:t>
            </a:r>
          </a:p>
          <a:p>
            <a:pPr>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Also advise the person to modify cardiovascular risk factors, including lowering cholesterol and saturated fat intake and controlling hypertension. Although there is no firm evidence that this helps to slow the progression of AMD, it is sensible and is unlikely to do any harm.</a:t>
            </a:r>
          </a:p>
          <a:p>
            <a:pPr>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People with AMD should be made aware of sources of practical and emotional support. </a:t>
            </a:r>
          </a:p>
          <a:p>
            <a:pPr>
              <a:lnSpc>
                <a:spcPct val="115000"/>
              </a:lnSpc>
              <a:spcAft>
                <a:spcPts val="1000"/>
              </a:spcAft>
            </a:pPr>
            <a:endParaRPr lang="en-GB" sz="1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Although it is anticipated that people diagnosed with AMD will receive information about their condition from secondary care, if necessary, consider offering supporting information and signposting to further resources. This might include information about:</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200" dirty="0">
                <a:solidFill>
                  <a:srgbClr val="000000"/>
                </a:solidFill>
                <a:effectLst/>
                <a:latin typeface="Arial" panose="020B0604020202020204" pitchFamily="34" charset="0"/>
                <a:ea typeface="Times New Roman" panose="02020603050405020304" pitchFamily="18" charset="0"/>
              </a:rPr>
              <a:t>Lifestyle interventions, as discussed above. </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200" dirty="0">
                <a:solidFill>
                  <a:srgbClr val="000000"/>
                </a:solidFill>
                <a:effectLst/>
                <a:latin typeface="Arial" panose="020B0604020202020204" pitchFamily="34" charset="0"/>
                <a:ea typeface="Times New Roman" panose="02020603050405020304" pitchFamily="18" charset="0"/>
              </a:rPr>
              <a:t>Driving - people with AMD may still be able to drive. It is the person's legal responsibility to check whether their eyesight is good enough to drive. If in doubt, consult </a:t>
            </a:r>
            <a:r>
              <a:rPr lang="en-GB" sz="1200" u="sng" dirty="0">
                <a:solidFill>
                  <a:srgbClr val="000000"/>
                </a:solidFill>
                <a:effectLst/>
                <a:latin typeface="Arial" panose="020B0604020202020204" pitchFamily="34" charset="0"/>
                <a:ea typeface="Times New Roman" panose="02020603050405020304" pitchFamily="18" charset="0"/>
                <a:hlinkClick r:id="rId3"/>
              </a:rPr>
              <a:t>Assessing fitness to drive - a guide for medical professionals</a:t>
            </a:r>
            <a:r>
              <a:rPr lang="en-GB" sz="1200" dirty="0">
                <a:solidFill>
                  <a:srgbClr val="000000"/>
                </a:solidFill>
                <a:effectLst/>
                <a:latin typeface="Arial" panose="020B0604020202020204" pitchFamily="34" charset="0"/>
                <a:ea typeface="Times New Roman" panose="02020603050405020304" pitchFamily="18" charset="0"/>
              </a:rPr>
              <a:t> from the DVLA. If AMD affects both eyes the person must inform DVLA. </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200" dirty="0">
                <a:solidFill>
                  <a:srgbClr val="000000"/>
                </a:solidFill>
                <a:effectLst/>
                <a:latin typeface="Arial" panose="020B0604020202020204" pitchFamily="34" charset="0"/>
                <a:ea typeface="Times New Roman" panose="02020603050405020304" pitchFamily="18" charset="0"/>
              </a:rPr>
              <a:t>When, where, and how to seek help with vision changes - advise people with late AMD (dry), or people with AMD who have been discharged from hospital eye services to:</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self-monitor their AMD (e.g. using an </a:t>
            </a:r>
            <a:r>
              <a:rPr lang="en-GB" sz="1200" u="sng" dirty="0">
                <a:solidFill>
                  <a:srgbClr val="000000"/>
                </a:solidFill>
                <a:effectLst/>
                <a:latin typeface="Arial" panose="020B0604020202020204" pitchFamily="34" charset="0"/>
                <a:ea typeface="Times New Roman" panose="02020603050405020304" pitchFamily="18" charset="0"/>
                <a:hlinkClick r:id="rId4"/>
              </a:rPr>
              <a:t>Amsler grid</a:t>
            </a:r>
            <a:r>
              <a:rPr lang="en-GB" sz="1200" dirty="0">
                <a:solidFill>
                  <a:srgbClr val="000000"/>
                </a:solidFill>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consult their eye-care professional as soon as possible if their vision changes. If the person develops a sudden change in vision or develops symptoms in the second eye, they should present as soon as possible to Eye Casualty, or obtain an urgent appointment in a specialist eye clinic.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Continue to attend routine sight tests with their community optometrist.[CKS – confirmed AMD]</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200" dirty="0">
                <a:solidFill>
                  <a:srgbClr val="000000"/>
                </a:solidFill>
                <a:effectLst/>
                <a:latin typeface="Arial" panose="020B0604020202020204" pitchFamily="34" charset="0"/>
                <a:ea typeface="Times New Roman" panose="02020603050405020304" pitchFamily="18" charset="0"/>
              </a:rPr>
              <a:t>In addition to any locally available services, ensure that people are aware of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The Macular Society (www.macularsociety.org 0300 3030111), who offer information resources, a helpline, signposting, local support groups and counselling.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The Royal National Institute of Blind People, who have information about AMD on their website and run a helpline (www.rnib.org.uk 0303 123 9999). </a:t>
            </a: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72D7A7EB-B079-BE3E-BC05-E1F53631754B}"/>
              </a:ext>
            </a:extLst>
          </p:cNvPr>
          <p:cNvSpPr>
            <a:spLocks noGrp="1"/>
          </p:cNvSpPr>
          <p:nvPr>
            <p:ph type="sldNum" sz="quarter" idx="5"/>
          </p:nvPr>
        </p:nvSpPr>
        <p:spPr/>
        <p:txBody>
          <a:bodyPr/>
          <a:lstStyle/>
          <a:p>
            <a:fld id="{E095B8FD-FA57-44F8-832D-8F0E910DC104}" type="slidenum">
              <a:rPr lang="en-GB" smtClean="0"/>
              <a:t>16</a:t>
            </a:fld>
            <a:endParaRPr lang="en-GB" dirty="0"/>
          </a:p>
        </p:txBody>
      </p:sp>
    </p:spTree>
    <p:extLst>
      <p:ext uri="{BB962C8B-B14F-4D97-AF65-F5344CB8AC3E}">
        <p14:creationId xmlns:p14="http://schemas.microsoft.com/office/powerpoint/2010/main" val="151857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C9FF1-4D2E-E82C-53CF-69ED6B2F0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5E4DD-4EBF-9AE7-2199-3B255FA95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5BC84-B0C5-DAEA-E924-7AA0AEE581E5}"/>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effectLst/>
                <a:latin typeface="Arial" panose="020B0604020202020204" pitchFamily="34" charset="0"/>
                <a:ea typeface="Times New Roman" panose="02020603050405020304" pitchFamily="18" charset="0"/>
              </a:rPr>
              <a:t>Antioxidant supplements for AMD are not recommended for prescribing. This is because their benefits (and how any benefits balance with their potential risks) are not yet clearly established.</a:t>
            </a:r>
          </a:p>
          <a:p>
            <a:pPr>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Antioxidant supplements marketed for eye health are available for purchase. People that wish to purchase them should discuss the pro and cons of taking them their health care professional before they do so. They should be made aware of the following: </a:t>
            </a:r>
          </a:p>
          <a:p>
            <a:pPr>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200" dirty="0">
                <a:solidFill>
                  <a:srgbClr val="000000"/>
                </a:solidFill>
                <a:effectLst/>
                <a:latin typeface="Arial" panose="020B0604020202020204" pitchFamily="34" charset="0"/>
                <a:ea typeface="Times New Roman" panose="02020603050405020304" pitchFamily="18" charset="0"/>
              </a:rPr>
              <a:t>The current evidence (which has some important limitations) suggests a benefit of antioxidant supplements in slowing the progression of AMD in those that already have the condition with: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intermediate AMD in at least one eye, or </a:t>
            </a:r>
            <a:endParaRPr lang="en-GB" sz="1200" dirty="0">
              <a:solidFill>
                <a:srgbClr val="000000"/>
              </a:solidFill>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advanced AMD in one eye (but not the other).</a:t>
            </a:r>
            <a:endParaRPr lang="en-GB" sz="1200" dirty="0">
              <a:solidFill>
                <a:srgbClr val="000000"/>
              </a:solidFill>
              <a:effectLst/>
              <a:latin typeface="Times New Roman" panose="02020603050405020304" pitchFamily="18" charset="0"/>
              <a:ea typeface="Times New Roman" panose="02020603050405020304" pitchFamily="18" charset="0"/>
            </a:endParaRPr>
          </a:p>
          <a:p>
            <a:pPr marL="685800">
              <a:lnSpc>
                <a:spcPct val="115000"/>
              </a:lnSpc>
              <a:spcAft>
                <a:spcPts val="1000"/>
              </a:spcAft>
            </a:pPr>
            <a:r>
              <a:rPr lang="en-GB" sz="1200" u="sng" dirty="0">
                <a:solidFill>
                  <a:srgbClr val="000000"/>
                </a:solidFill>
                <a:effectLst/>
                <a:latin typeface="Arial" panose="020B0604020202020204" pitchFamily="34" charset="0"/>
                <a:ea typeface="Times New Roman" panose="02020603050405020304" pitchFamily="18" charset="0"/>
              </a:rPr>
              <a:t>Be aware that people in these groups may have been</a:t>
            </a:r>
            <a:r>
              <a:rPr lang="en-GB" sz="1200" dirty="0">
                <a:effectLst/>
                <a:latin typeface="Arial" panose="020B0604020202020204" pitchFamily="34" charset="0"/>
                <a:ea typeface="Times New Roman" panose="02020603050405020304" pitchFamily="18" charset="0"/>
              </a:rPr>
              <a:t> advised to take an antioxidant supplement by their consultant ophthalmologist.</a:t>
            </a:r>
          </a:p>
          <a:p>
            <a:pPr marL="685800">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200" dirty="0">
                <a:solidFill>
                  <a:srgbClr val="000000"/>
                </a:solidFill>
                <a:effectLst/>
                <a:latin typeface="Arial" panose="020B0604020202020204" pitchFamily="34" charset="0"/>
                <a:ea typeface="Times New Roman" panose="02020603050405020304" pitchFamily="18" charset="0"/>
              </a:rPr>
              <a:t>Even in these groups any treatment benefit is likely to be modest.</a:t>
            </a:r>
          </a:p>
          <a:p>
            <a:pPr marL="342900" lvl="0" indent="-342900">
              <a:lnSpc>
                <a:spcPct val="115000"/>
              </a:lnSpc>
              <a:spcAft>
                <a:spcPts val="1000"/>
              </a:spcAft>
              <a:buSzPts val="1000"/>
              <a:buFont typeface="Symbol" pitchFamily="2" charset="2"/>
              <a:buChar char=""/>
              <a:tabLst>
                <a:tab pos="457200" algn="l"/>
              </a:tabLst>
            </a:pPr>
            <a:endParaRPr lang="en-GB"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SzPts val="1000"/>
              <a:buFont typeface="Symbol" pitchFamily="2" charset="2"/>
              <a:buChar char=""/>
              <a:tabLst>
                <a:tab pos="457200" algn="l"/>
              </a:tabLst>
            </a:pPr>
            <a:r>
              <a:rPr lang="en-GB" sz="1200" dirty="0">
                <a:solidFill>
                  <a:srgbClr val="000000"/>
                </a:solidFill>
                <a:effectLst/>
                <a:latin typeface="Arial" panose="020B0604020202020204" pitchFamily="34" charset="0"/>
                <a:ea typeface="Times New Roman" panose="02020603050405020304" pitchFamily="18" charset="0"/>
              </a:rPr>
              <a:t>The evidence does not support antioxidant supplement use for:</a:t>
            </a:r>
            <a:endParaRPr lang="en-GB" sz="1200" dirty="0">
              <a:solidFill>
                <a:srgbClr val="000000"/>
              </a:solidFill>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people with less than intermediate AMD or</a:t>
            </a:r>
            <a:endParaRPr lang="en-GB" sz="1200" dirty="0">
              <a:solidFill>
                <a:srgbClr val="000000"/>
              </a:solidFill>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preventing AMD from developing in the first place (primary prevention).</a:t>
            </a:r>
          </a:p>
          <a:p>
            <a:pPr marL="285750" lvl="0" indent="-285750">
              <a:lnSpc>
                <a:spcPct val="115000"/>
              </a:lnSpc>
              <a:spcAft>
                <a:spcPts val="1000"/>
              </a:spcAft>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rPr>
              <a:t>The ingredients of antioxidant supplements marketed for eye health vary and should be checked carefully. The two supplement combinations that have been studied the most are known as the AREDS and AREDS2 formulas.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The AREDS formula contains beta-carotene 15mg, vitamin C 500mg, vitamin E 400 IU, zinc 80mg and copper 2mg.</a:t>
            </a:r>
            <a:endParaRPr lang="en-GB" sz="1200" dirty="0">
              <a:solidFill>
                <a:srgbClr val="000000"/>
              </a:solidFill>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The AREDS2 formula contains the same amounts of vitamin C, vitamin E and copper. However beta-carotene is replaced with lutein 10mg and zeaxanthin 2mg. A lower dose of zinc (25mg) may be included.</a:t>
            </a:r>
            <a:endParaRPr lang="en-GB" sz="1200" dirty="0">
              <a:solidFill>
                <a:srgbClr val="000000"/>
              </a:solidFill>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Some information sources no longer recommend beta-carotene containing antioxidant supplements for this indication at all. Experts now generally recommend the AREDS2 formula. </a:t>
            </a:r>
            <a:r>
              <a:rPr lang="en-GB" sz="8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800"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 </a:t>
            </a:r>
          </a:p>
          <a:p>
            <a:pPr marL="285750" lvl="0"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Taking supplements is not risk-free. For example: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tabLst>
                <a:tab pos="914400" algn="l"/>
              </a:tabLst>
            </a:pPr>
            <a:r>
              <a:rPr lang="en-GB" sz="1200" dirty="0">
                <a:solidFill>
                  <a:srgbClr val="000000"/>
                </a:solidFill>
                <a:effectLst/>
                <a:latin typeface="Arial" panose="020B0604020202020204" pitchFamily="34" charset="0"/>
                <a:ea typeface="Times New Roman" panose="02020603050405020304" pitchFamily="18" charset="0"/>
              </a:rPr>
              <a:t>Beta-carotene has been found to increase the risk of lung cancer in people who smoke or have been exposed to asbestos, and should be avoided in these groups.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tabLst>
                <a:tab pos="914400" algn="l"/>
              </a:tabLst>
            </a:pPr>
            <a:r>
              <a:rPr lang="en-GB" sz="1200" dirty="0">
                <a:solidFill>
                  <a:srgbClr val="000000"/>
                </a:solidFill>
                <a:effectLst/>
                <a:latin typeface="Arial" panose="020B0604020202020204" pitchFamily="34" charset="0"/>
                <a:ea typeface="Times New Roman" panose="02020603050405020304" pitchFamily="18" charset="0"/>
              </a:rPr>
              <a:t>Former smokers should also avoid the beta-carotene containing AREDS formula, as a higher incidence of lung cancer has been observed in this group.</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GB" sz="1200" dirty="0">
                <a:solidFill>
                  <a:srgbClr val="000000"/>
                </a:solidFill>
                <a:effectLst/>
                <a:latin typeface="Arial" panose="020B0604020202020204" pitchFamily="34" charset="0"/>
                <a:ea typeface="Times New Roman" panose="02020603050405020304" pitchFamily="18" charset="0"/>
              </a:rPr>
              <a:t>Zinc supplementation has been associated with a small increase in the risk of admission to hospital due to bladder problems such as urinary tract infection, prostatic hyperplasia (enlargement of the prostate in men) and stress incontinence in women. </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tabLst>
                <a:tab pos="914400" algn="l"/>
              </a:tabLst>
            </a:pPr>
            <a:r>
              <a:rPr lang="en-GB" sz="1200" dirty="0">
                <a:solidFill>
                  <a:srgbClr val="000000"/>
                </a:solidFill>
                <a:effectLst/>
                <a:latin typeface="Arial" panose="020B0604020202020204" pitchFamily="34" charset="0"/>
                <a:ea typeface="Times New Roman" panose="02020603050405020304" pitchFamily="18" charset="0"/>
              </a:rPr>
              <a:t>Vitamin E has been linked with an increased risk of heart failure in people with diabetes or vascular disease.</a:t>
            </a:r>
            <a:endParaRPr lang="en-GB" sz="1200" dirty="0">
              <a:effectLst/>
              <a:latin typeface="Times New Roman" panose="02020603050405020304" pitchFamily="18" charset="0"/>
              <a:ea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tabLst>
                <a:tab pos="914400" algn="l"/>
              </a:tabLst>
            </a:pPr>
            <a:r>
              <a:rPr lang="en-GB" sz="1200" dirty="0">
                <a:solidFill>
                  <a:srgbClr val="000000"/>
                </a:solidFill>
                <a:effectLst/>
                <a:latin typeface="Arial" panose="020B0604020202020204" pitchFamily="34" charset="0"/>
                <a:ea typeface="Times New Roman" panose="02020603050405020304" pitchFamily="18" charset="0"/>
              </a:rPr>
              <a:t>Supplements can sometimes interact with other medication, which the person’s health care professional will need to consider. </a:t>
            </a: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US" sz="1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Arial" panose="020B0604020202020204" pitchFamily="34" charset="0"/>
                <a:ea typeface="Times New Roman" panose="02020603050405020304" pitchFamily="18" charset="0"/>
              </a:rPr>
              <a:t>PrescQIPP resources include </a:t>
            </a:r>
            <a:r>
              <a:rPr lang="en-US" sz="1200" u="sng" dirty="0">
                <a:solidFill>
                  <a:srgbClr val="000000"/>
                </a:solidFill>
                <a:effectLst/>
                <a:latin typeface="Arial" panose="020B0604020202020204" pitchFamily="34" charset="0"/>
                <a:ea typeface="Times New Roman" panose="02020603050405020304" pitchFamily="18" charset="0"/>
                <a:hlinkClick r:id="rId3"/>
              </a:rPr>
              <a:t>patient leaflets</a:t>
            </a:r>
            <a:r>
              <a:rPr lang="en-US" sz="1200" dirty="0">
                <a:solidFill>
                  <a:srgbClr val="000000"/>
                </a:solidFill>
                <a:effectLst/>
                <a:latin typeface="Arial" panose="020B0604020202020204" pitchFamily="34" charset="0"/>
                <a:ea typeface="Times New Roman" panose="02020603050405020304" pitchFamily="18" charset="0"/>
              </a:rPr>
              <a:t> that explain why certain medicines (including antioxidant supplements for AMD) are included in the NHS England Items which should not routinely be prescribed in primary care guidance.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8D985BA8-26B2-8366-318C-17C4EA6D3216}"/>
              </a:ext>
            </a:extLst>
          </p:cNvPr>
          <p:cNvSpPr>
            <a:spLocks noGrp="1"/>
          </p:cNvSpPr>
          <p:nvPr>
            <p:ph type="sldNum" sz="quarter" idx="5"/>
          </p:nvPr>
        </p:nvSpPr>
        <p:spPr/>
        <p:txBody>
          <a:bodyPr/>
          <a:lstStyle/>
          <a:p>
            <a:fld id="{E095B8FD-FA57-44F8-832D-8F0E910DC104}" type="slidenum">
              <a:rPr lang="en-GB" smtClean="0"/>
              <a:t>17</a:t>
            </a:fld>
            <a:endParaRPr lang="en-GB" dirty="0"/>
          </a:p>
        </p:txBody>
      </p:sp>
    </p:spTree>
    <p:extLst>
      <p:ext uri="{BB962C8B-B14F-4D97-AF65-F5344CB8AC3E}">
        <p14:creationId xmlns:p14="http://schemas.microsoft.com/office/powerpoint/2010/main" val="414027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18</a:t>
            </a:fld>
            <a:endParaRPr lang="en-GB" dirty="0"/>
          </a:p>
        </p:txBody>
      </p:sp>
    </p:spTree>
    <p:extLst>
      <p:ext uri="{BB962C8B-B14F-4D97-AF65-F5344CB8AC3E}">
        <p14:creationId xmlns:p14="http://schemas.microsoft.com/office/powerpoint/2010/main" val="907037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screenshot is only part of the table and the text is likely to be too small for audience, but is included to give an idea of Bulletin content.</a:t>
            </a:r>
          </a:p>
          <a:p>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19</a:t>
            </a:fld>
            <a:endParaRPr lang="en-GB" dirty="0"/>
          </a:p>
        </p:txBody>
      </p:sp>
    </p:spTree>
    <p:extLst>
      <p:ext uri="{BB962C8B-B14F-4D97-AF65-F5344CB8AC3E}">
        <p14:creationId xmlns:p14="http://schemas.microsoft.com/office/powerpoint/2010/main" val="24103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95B8FD-FA57-44F8-832D-8F0E910DC104}" type="slidenum">
              <a:rPr lang="en-GB" smtClean="0"/>
              <a:t>2</a:t>
            </a:fld>
            <a:endParaRPr lang="en-GB" dirty="0"/>
          </a:p>
        </p:txBody>
      </p:sp>
    </p:spTree>
    <p:extLst>
      <p:ext uri="{BB962C8B-B14F-4D97-AF65-F5344CB8AC3E}">
        <p14:creationId xmlns:p14="http://schemas.microsoft.com/office/powerpoint/2010/main" val="19595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981E-DAF8-59AF-56BC-D67867646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377B0-BBE4-68C8-C6C8-CFC608AF4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4862A-7A69-315B-E635-2A71259585D2}"/>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C15B6A6A-443C-7896-5B62-1A2A8AE601AA}"/>
              </a:ext>
            </a:extLst>
          </p:cNvPr>
          <p:cNvSpPr>
            <a:spLocks noGrp="1"/>
          </p:cNvSpPr>
          <p:nvPr>
            <p:ph type="sldNum" sz="quarter" idx="5"/>
          </p:nvPr>
        </p:nvSpPr>
        <p:spPr/>
        <p:txBody>
          <a:bodyPr/>
          <a:lstStyle/>
          <a:p>
            <a:fld id="{E095B8FD-FA57-44F8-832D-8F0E910DC104}" type="slidenum">
              <a:rPr lang="en-GB" smtClean="0"/>
              <a:t>24</a:t>
            </a:fld>
            <a:endParaRPr lang="en-GB" dirty="0"/>
          </a:p>
        </p:txBody>
      </p:sp>
    </p:spTree>
    <p:extLst>
      <p:ext uri="{BB962C8B-B14F-4D97-AF65-F5344CB8AC3E}">
        <p14:creationId xmlns:p14="http://schemas.microsoft.com/office/powerpoint/2010/main" val="4259920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D1054-C84D-5CE6-B322-B60B2B19A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BEA9C-28D7-DBBB-2824-E2D48057C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12594-D853-9C4C-7558-470E8606A566}"/>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1B38F8FE-7331-3C98-FDCE-57E48F301C7B}"/>
              </a:ext>
            </a:extLst>
          </p:cNvPr>
          <p:cNvSpPr>
            <a:spLocks noGrp="1"/>
          </p:cNvSpPr>
          <p:nvPr>
            <p:ph type="sldNum" sz="quarter" idx="5"/>
          </p:nvPr>
        </p:nvSpPr>
        <p:spPr/>
        <p:txBody>
          <a:bodyPr/>
          <a:lstStyle/>
          <a:p>
            <a:fld id="{E095B8FD-FA57-44F8-832D-8F0E910DC104}" type="slidenum">
              <a:rPr lang="en-GB" smtClean="0"/>
              <a:t>25</a:t>
            </a:fld>
            <a:endParaRPr lang="en-GB" dirty="0"/>
          </a:p>
        </p:txBody>
      </p:sp>
    </p:spTree>
    <p:extLst>
      <p:ext uri="{BB962C8B-B14F-4D97-AF65-F5344CB8AC3E}">
        <p14:creationId xmlns:p14="http://schemas.microsoft.com/office/powerpoint/2010/main" val="1703085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35DB-F031-7353-3DA1-1178B147F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B0260-7BD3-E6CE-548F-D46DF56AD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10D8D-91B6-9903-02DF-FB5BE15C1344}"/>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12BCFCCF-411B-D7AD-22FC-FF9F881EB4F8}"/>
              </a:ext>
            </a:extLst>
          </p:cNvPr>
          <p:cNvSpPr>
            <a:spLocks noGrp="1"/>
          </p:cNvSpPr>
          <p:nvPr>
            <p:ph type="sldNum" sz="quarter" idx="5"/>
          </p:nvPr>
        </p:nvSpPr>
        <p:spPr/>
        <p:txBody>
          <a:bodyPr/>
          <a:lstStyle/>
          <a:p>
            <a:fld id="{E095B8FD-FA57-44F8-832D-8F0E910DC104}" type="slidenum">
              <a:rPr lang="en-GB" smtClean="0"/>
              <a:t>26</a:t>
            </a:fld>
            <a:endParaRPr lang="en-GB" dirty="0"/>
          </a:p>
        </p:txBody>
      </p:sp>
    </p:spTree>
    <p:extLst>
      <p:ext uri="{BB962C8B-B14F-4D97-AF65-F5344CB8AC3E}">
        <p14:creationId xmlns:p14="http://schemas.microsoft.com/office/powerpoint/2010/main" val="78678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2BC00-2009-6C47-4B78-8AD2B9E9B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19328-EBBF-3802-553D-865056EC5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59F08-D7A0-5CB4-7FE4-3C4502BA0CA9}"/>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28ECED3B-3424-24D3-71A5-A993EA38111E}"/>
              </a:ext>
            </a:extLst>
          </p:cNvPr>
          <p:cNvSpPr>
            <a:spLocks noGrp="1"/>
          </p:cNvSpPr>
          <p:nvPr>
            <p:ph type="sldNum" sz="quarter" idx="5"/>
          </p:nvPr>
        </p:nvSpPr>
        <p:spPr/>
        <p:txBody>
          <a:bodyPr/>
          <a:lstStyle/>
          <a:p>
            <a:fld id="{E095B8FD-FA57-44F8-832D-8F0E910DC104}" type="slidenum">
              <a:rPr lang="en-GB" smtClean="0"/>
              <a:t>27</a:t>
            </a:fld>
            <a:endParaRPr lang="en-GB" dirty="0"/>
          </a:p>
        </p:txBody>
      </p:sp>
    </p:spTree>
    <p:extLst>
      <p:ext uri="{BB962C8B-B14F-4D97-AF65-F5344CB8AC3E}">
        <p14:creationId xmlns:p14="http://schemas.microsoft.com/office/powerpoint/2010/main" val="1032440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95B8FD-FA57-44F8-832D-8F0E910DC104}" type="slidenum">
              <a:rPr lang="en-GB" smtClean="0"/>
              <a:t>28</a:t>
            </a:fld>
            <a:endParaRPr lang="en-GB" dirty="0"/>
          </a:p>
        </p:txBody>
      </p:sp>
    </p:spTree>
    <p:extLst>
      <p:ext uri="{BB962C8B-B14F-4D97-AF65-F5344CB8AC3E}">
        <p14:creationId xmlns:p14="http://schemas.microsoft.com/office/powerpoint/2010/main" val="207177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u="sng" dirty="0">
                <a:solidFill>
                  <a:srgbClr val="000000"/>
                </a:solidFill>
                <a:effectLst/>
                <a:latin typeface="Arial" panose="020B0604020202020204" pitchFamily="34" charset="0"/>
                <a:ea typeface="Times New Roman" panose="02020603050405020304" pitchFamily="18" charset="0"/>
              </a:rPr>
              <a:t>Age-related macular degeneration (AMD)</a:t>
            </a: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AMD is the term applied to changes, without any other obvious precipitating cause, which occur in the central area of the retina (macula) in people aged 50 years and above. The changes to the macula lead to problems with central, detailed vision, which can become distorted or blurry. Over time, a dark or missing area may appear. AMD is the most common cause of visual impairment in the older population, significantly affecting people’s quality of life and independence.</a:t>
            </a: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rPr>
              <a:t>Most people with AMD have </a:t>
            </a:r>
            <a:r>
              <a:rPr lang="en-GB" sz="1800" b="1" dirty="0">
                <a:effectLst/>
                <a:latin typeface="Arial" panose="020B0604020202020204" pitchFamily="34" charset="0"/>
                <a:ea typeface="Times New Roman" panose="02020603050405020304" pitchFamily="18" charset="0"/>
              </a:rPr>
              <a:t>dry AMD </a:t>
            </a:r>
            <a:r>
              <a:rPr lang="en-GB" sz="1800" dirty="0">
                <a:effectLst/>
                <a:latin typeface="Arial" panose="020B0604020202020204" pitchFamily="34" charset="0"/>
                <a:ea typeface="Times New Roman" panose="02020603050405020304" pitchFamily="18" charset="0"/>
              </a:rPr>
              <a:t>(also called atrophic AMD). This is when the macula gets thinner with age. Drusen (yellow deposits made up of lipids and proteins) may be seen on examination of the retina. Dry AMD can range from early stage through to late stage. The early stages are generally asymptomatic and the condition usually progresses slowly over several years.</a:t>
            </a:r>
            <a:r>
              <a:rPr lang="en-GB" sz="1800" dirty="0">
                <a:effectLst/>
                <a:latin typeface="Times New Roman" panose="02020603050405020304" pitchFamily="18"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As it progresses, breakdown of light-sensitive cells in the macula causes of one or more sharply demarcated areas of partial or complete depigmentation of the retina to develop – this is called geographic atrophy. Currently, there are no treatment options for late dry AMD.</a:t>
            </a: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rPr>
              <a:t>Wet AMD </a:t>
            </a:r>
            <a:r>
              <a:rPr lang="en-GB" sz="1800" dirty="0">
                <a:effectLst/>
                <a:latin typeface="Arial" panose="020B0604020202020204" pitchFamily="34" charset="0"/>
                <a:ea typeface="Times New Roman" panose="02020603050405020304" pitchFamily="18" charset="0"/>
              </a:rPr>
              <a:t>(also called advanced neovascular AMD) is a type of late AMD that usually causes faster vision loss. Any stage of dry AMD can turn into wet AMD - but wet AMD is always late stage. Abnormal blood vessels grow into the macula and leak blood or fluid (which is why it is described as ‘wet’). It can develop very suddenly, but can be treated with angiogenic therapies if caught quickly.</a:t>
            </a: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Patients may have dry AMD, wet AMD, or both at the same time, in either or both eyes.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3</a:t>
            </a:fld>
            <a:endParaRPr lang="en-GB" dirty="0"/>
          </a:p>
        </p:txBody>
      </p:sp>
    </p:spTree>
    <p:extLst>
      <p:ext uri="{BB962C8B-B14F-4D97-AF65-F5344CB8AC3E}">
        <p14:creationId xmlns:p14="http://schemas.microsoft.com/office/powerpoint/2010/main" val="209329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F834-212B-23B9-1DDC-06E6FD93D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86C9A-D071-57A3-EB27-8B917E7B7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BE227-3492-2EC6-4378-24FFEE110B84}"/>
              </a:ext>
            </a:extLst>
          </p:cNvPr>
          <p:cNvSpPr>
            <a:spLocks noGrp="1"/>
          </p:cNvSpPr>
          <p:nvPr>
            <p:ph type="body" idx="1"/>
          </p:nvPr>
        </p:nvSpPr>
        <p:spPr/>
        <p:txBody>
          <a:bodyPr/>
          <a:lstStyle/>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F68FE157-52D7-6A82-DC4B-9F92A452ECA4}"/>
              </a:ext>
            </a:extLst>
          </p:cNvPr>
          <p:cNvSpPr>
            <a:spLocks noGrp="1"/>
          </p:cNvSpPr>
          <p:nvPr>
            <p:ph type="sldNum" sz="quarter" idx="5"/>
          </p:nvPr>
        </p:nvSpPr>
        <p:spPr/>
        <p:txBody>
          <a:bodyPr/>
          <a:lstStyle/>
          <a:p>
            <a:fld id="{E095B8FD-FA57-44F8-832D-8F0E910DC104}" type="slidenum">
              <a:rPr lang="en-GB" smtClean="0"/>
              <a:t>4</a:t>
            </a:fld>
            <a:endParaRPr lang="en-GB" dirty="0"/>
          </a:p>
        </p:txBody>
      </p:sp>
    </p:spTree>
    <p:extLst>
      <p:ext uri="{BB962C8B-B14F-4D97-AF65-F5344CB8AC3E}">
        <p14:creationId xmlns:p14="http://schemas.microsoft.com/office/powerpoint/2010/main" val="52924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These formulas contain antioxidants in the form of vitamins C and E, carotenoids (either beta-carotene or lutein and zeaxanthin) and a mineral (zinc). </a:t>
            </a:r>
          </a:p>
          <a:p>
            <a:pPr>
              <a:lnSpc>
                <a:spcPct val="115000"/>
              </a:lnSpc>
              <a:spcAft>
                <a:spcPts val="1000"/>
              </a:spcAft>
            </a:pPr>
            <a:endParaRPr lang="en-GB" sz="1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Copper is included to </a:t>
            </a:r>
            <a:r>
              <a:rPr lang="en-GB" sz="1200" dirty="0">
                <a:effectLst/>
                <a:latin typeface="Arial" panose="020B0604020202020204" pitchFamily="34" charset="0"/>
                <a:ea typeface="Times New Roman" panose="02020603050405020304" pitchFamily="18" charset="0"/>
              </a:rPr>
              <a:t>prevent copper deficiency that can result from high dose zinc supplementation, which can lead to anaemia.</a:t>
            </a:r>
          </a:p>
          <a:p>
            <a:pPr>
              <a:lnSpc>
                <a:spcPct val="115000"/>
              </a:lnSpc>
              <a:spcAft>
                <a:spcPts val="1000"/>
              </a:spcAft>
            </a:pP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Carotenoids are naturally occurring pigments in fruits and vegetables.</a:t>
            </a:r>
          </a:p>
          <a:p>
            <a:pPr>
              <a:lnSpc>
                <a:spcPct val="115000"/>
              </a:lnSpc>
              <a:spcAft>
                <a:spcPts val="1000"/>
              </a:spcAft>
            </a:pPr>
            <a:endParaRPr lang="en-GB" sz="1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In the body, beta-carotene is used to make vitamin A, which is required by the retina to detect light and convert it into electrical signals. Beta-carotene itself is not found in the eye. </a:t>
            </a:r>
          </a:p>
          <a:p>
            <a:pPr>
              <a:lnSpc>
                <a:spcPct val="115000"/>
              </a:lnSpc>
              <a:spcAft>
                <a:spcPts val="1000"/>
              </a:spcAft>
            </a:pPr>
            <a:endParaRPr lang="en-GB" sz="1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200" dirty="0">
                <a:solidFill>
                  <a:srgbClr val="000000"/>
                </a:solidFill>
                <a:effectLst/>
                <a:latin typeface="Arial" panose="020B0604020202020204" pitchFamily="34" charset="0"/>
                <a:ea typeface="Times New Roman" panose="02020603050405020304" pitchFamily="18" charset="0"/>
              </a:rPr>
              <a:t>In contrast, lutein and zeaxanthin are found in the retina and lens, where they may act as natural antioxidants and help absorb damaging, high-energy blue and ultraviolet light.</a:t>
            </a:r>
            <a:endParaRPr lang="en-GB"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95B8FD-FA57-44F8-832D-8F0E910DC104}" type="slidenum">
              <a:rPr lang="en-GB" smtClean="0"/>
              <a:t>5</a:t>
            </a:fld>
            <a:endParaRPr lang="en-GB" dirty="0"/>
          </a:p>
        </p:txBody>
      </p:sp>
    </p:spTree>
    <p:extLst>
      <p:ext uri="{BB962C8B-B14F-4D97-AF65-F5344CB8AC3E}">
        <p14:creationId xmlns:p14="http://schemas.microsoft.com/office/powerpoint/2010/main" val="48116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In 2018 </a:t>
            </a:r>
            <a:r>
              <a:rPr lang="en-GB" sz="1800" u="sng" dirty="0">
                <a:solidFill>
                  <a:srgbClr val="000000"/>
                </a:solidFill>
                <a:effectLst/>
                <a:latin typeface="Arial" panose="020B0604020202020204" pitchFamily="34" charset="0"/>
                <a:ea typeface="Times New Roman" panose="02020603050405020304" pitchFamily="18" charset="0"/>
                <a:hlinkClick r:id="rId3"/>
              </a:rPr>
              <a:t>NICE published guidance on AMD [NG82]</a:t>
            </a:r>
            <a:r>
              <a:rPr lang="en-GB" sz="1800" dirty="0">
                <a:solidFill>
                  <a:srgbClr val="000000"/>
                </a:solidFill>
                <a:effectLst/>
                <a:latin typeface="Arial" panose="020B0604020202020204" pitchFamily="34" charset="0"/>
                <a:ea typeface="Times New Roman" panose="02020603050405020304" pitchFamily="18" charset="0"/>
              </a:rPr>
              <a:t>.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No recommendation for or against the use of antioxidant supplements is made in the guideline.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 evidence review NICE undertook suggested a positive effect of antioxidant supplements on slowing progression from early AMD to late AMD.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However the Guideline Committee had reservations about the studies that made them sceptical about the treatment effects (see ‘Clinical effectiveness’).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Furthermore, they noted the association of beta-carotene (included in the AREDS formula) with a possible risk of lung cancer amongst smokers.</a:t>
            </a: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NICE make a research recommendation to investigate the effectiveness of antioxidant supplements (specifically the AREDS2 formula compared with no treatment) on AMD disease progression for people with early AMD at high risk of progression in the context of a randomised controlled trial (RCT).</a:t>
            </a: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Wingdings" pitchFamily="2" charset="2"/>
              <a:buChar char="Ø"/>
            </a:pPr>
            <a:endParaRPr lang="en-GB" sz="1000" dirty="0">
              <a:effectLst/>
              <a:latin typeface="Arial" panose="020B0604020202020204" pitchFamily="34" charset="0"/>
              <a:ea typeface="MS Mincho" panose="02020609040205080304" pitchFamily="49" charset="-128"/>
              <a:cs typeface="Arial" panose="020B0604020202020204" pitchFamily="34" charset="0"/>
            </a:endParaRPr>
          </a:p>
          <a:p>
            <a:pPr marL="342900" indent="-342900">
              <a:lnSpc>
                <a:spcPct val="115000"/>
              </a:lnSpc>
              <a:spcBef>
                <a:spcPts val="600"/>
              </a:spcBef>
              <a:spcAft>
                <a:spcPts val="300"/>
              </a:spcAft>
              <a:buFont typeface="Symbol" panose="05050102010706020507" pitchFamily="18" charset="2"/>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6</a:t>
            </a:fld>
            <a:endParaRPr lang="en-GB" dirty="0"/>
          </a:p>
        </p:txBody>
      </p:sp>
    </p:spTree>
    <p:extLst>
      <p:ext uri="{BB962C8B-B14F-4D97-AF65-F5344CB8AC3E}">
        <p14:creationId xmlns:p14="http://schemas.microsoft.com/office/powerpoint/2010/main" val="102618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u="sng" kern="1200" dirty="0">
                <a:solidFill>
                  <a:schemeClr val="tx1"/>
                </a:solidFill>
                <a:effectLst/>
                <a:latin typeface="+mn-lt"/>
                <a:ea typeface="+mn-ea"/>
                <a:cs typeface="+mn-cs"/>
                <a:hlinkClick r:id="rId3"/>
              </a:rPr>
              <a:t>NHS England guidance on items which should not be routinely prescribed in primary care</a:t>
            </a:r>
            <a:r>
              <a:rPr lang="en-GB" sz="1200" u="sng" kern="1200" dirty="0">
                <a:solidFill>
                  <a:schemeClr val="tx1"/>
                </a:solidFill>
                <a:effectLst/>
                <a:latin typeface="+mn-lt"/>
                <a:ea typeface="+mn-ea"/>
                <a:cs typeface="+mn-cs"/>
              </a:rPr>
              <a:t> </a:t>
            </a:r>
            <a:r>
              <a:rPr lang="en-GB" sz="1800" dirty="0">
                <a:effectLst/>
                <a:latin typeface="Arial" panose="020B0604020202020204" pitchFamily="34" charset="0"/>
                <a:ea typeface="Times New Roman" panose="02020603050405020304" pitchFamily="18" charset="0"/>
              </a:rPr>
              <a:t>includes lutein and antioxidants. They are classified as items of low clinical effectiveness, where there is a lack of robust evidence of clinical effectiveness or significant safety concerns. The guidance recommendations are: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Do not initiate.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Deprescribe in patients currently prescribed this medicine.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Only prescribe if no item or intervention is clinically appropriate.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sz="1800" dirty="0">
                <a:effectLst/>
                <a:latin typeface="Arial" panose="020B0604020202020204" pitchFamily="34" charset="0"/>
                <a:ea typeface="Times New Roman" panose="02020603050405020304" pitchFamily="18" charset="0"/>
              </a:rPr>
              <a:t>Only prescribe if no item or intervention is available.[NHSE 2023]</a:t>
            </a:r>
          </a:p>
          <a:p>
            <a:pPr marL="342900" lvl="0" indent="-342900">
              <a:lnSpc>
                <a:spcPct val="115000"/>
              </a:lnSpc>
              <a:spcAft>
                <a:spcPts val="1000"/>
              </a:spcAft>
              <a:buFont typeface="Symbol" pitchFamily="2" charset="2"/>
              <a:buChar char=""/>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Wingdings" pitchFamily="2" charset="2"/>
              <a:buChar char="Ø"/>
            </a:pPr>
            <a:endParaRPr lang="en-GB" sz="1000" dirty="0">
              <a:effectLst/>
              <a:latin typeface="Arial" panose="020B0604020202020204" pitchFamily="34" charset="0"/>
              <a:ea typeface="MS Mincho" panose="02020609040205080304" pitchFamily="49" charset="-128"/>
              <a:cs typeface="Arial" panose="020B0604020202020204" pitchFamily="34" charset="0"/>
            </a:endParaRPr>
          </a:p>
          <a:p>
            <a:pPr marL="342900" indent="-342900">
              <a:lnSpc>
                <a:spcPct val="115000"/>
              </a:lnSpc>
              <a:spcBef>
                <a:spcPts val="600"/>
              </a:spcBef>
              <a:spcAft>
                <a:spcPts val="300"/>
              </a:spcAft>
              <a:buFont typeface="Symbol" panose="05050102010706020507" pitchFamily="18" charset="2"/>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7</a:t>
            </a:fld>
            <a:endParaRPr lang="en-GB" dirty="0"/>
          </a:p>
        </p:txBody>
      </p:sp>
    </p:spTree>
    <p:extLst>
      <p:ext uri="{BB962C8B-B14F-4D97-AF65-F5344CB8AC3E}">
        <p14:creationId xmlns:p14="http://schemas.microsoft.com/office/powerpoint/2010/main" val="60359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pitchFamily="2"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 </a:t>
            </a:r>
            <a:r>
              <a:rPr lang="en-GB" sz="1800" u="sng" dirty="0">
                <a:solidFill>
                  <a:srgbClr val="0000FF"/>
                </a:solidFill>
                <a:effectLst/>
                <a:latin typeface="Arial" panose="020B0604020202020204" pitchFamily="34" charset="0"/>
                <a:ea typeface="Times New Roman" panose="02020603050405020304" pitchFamily="18" charset="0"/>
                <a:hlinkClick r:id="rId3"/>
              </a:rPr>
              <a:t>Royal College of Ophthalmologists published a Commissioning Guide for AMD Services</a:t>
            </a:r>
            <a:r>
              <a:rPr lang="en-GB" sz="1800" dirty="0">
                <a:solidFill>
                  <a:srgbClr val="000000"/>
                </a:solidFill>
                <a:effectLst/>
                <a:latin typeface="Arial" panose="020B0604020202020204" pitchFamily="34" charset="0"/>
                <a:ea typeface="Times New Roman" panose="02020603050405020304" pitchFamily="18" charset="0"/>
              </a:rPr>
              <a:t> in 2024. Its general recommendations for all AMD patients include the following information about nutrition and supplements:</a:t>
            </a:r>
          </a:p>
          <a:p>
            <a:pPr>
              <a:lnSpc>
                <a:spcPct val="115000"/>
              </a:lnSpc>
              <a:spcAft>
                <a:spcPts val="1000"/>
              </a:spcAft>
            </a:pP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A healthy diet, rich in fresh fruit, vegetables, eggs, and oily fish is recommended. </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Licensed formulations of multivitamin supplements containing the AREDS2 formulation are not available on prescription within the NHS. Patients may choose to source these over-the-counter supplements independently. </a:t>
            </a: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rPr>
              <a:t>The original AREDS formulation consisting of vitamins C, E, beta-carotene, and zinc reduced the 5-year risk of developing late AMD in persons at risk by an estimated 25%. These include those with either bilateral large drusen or large drusen in one eye and late AMD in the fellow eye. </a:t>
            </a:r>
            <a:r>
              <a:rPr lang="en-GB" sz="1800" dirty="0">
                <a:solidFill>
                  <a:srgbClr val="000000"/>
                </a:solidFill>
                <a:effectLst/>
                <a:highlight>
                  <a:srgbClr val="00FFFF"/>
                </a:highlight>
                <a:latin typeface="Arial" panose="020B0604020202020204" pitchFamily="34" charset="0"/>
                <a:ea typeface="Times New Roman" panose="02020603050405020304" pitchFamily="18" charset="0"/>
              </a:rPr>
              <a:t>The AREDS2 study corroborated these findings and recommended switching beta-carotene to lutein and zeaxanthin in former smokers.</a:t>
            </a: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Arial" panose="020B0604020202020204" pitchFamily="34" charset="0"/>
                <a:ea typeface="Times New Roman" panose="02020603050405020304" pitchFamily="18" charset="0"/>
              </a:rPr>
              <a:t>A </a:t>
            </a:r>
            <a:r>
              <a:rPr lang="en-GB" sz="1800" u="sng" dirty="0">
                <a:solidFill>
                  <a:srgbClr val="0000FF"/>
                </a:solidFill>
                <a:effectLst/>
                <a:latin typeface="Arial" panose="020B0604020202020204" pitchFamily="34" charset="0"/>
                <a:ea typeface="Times New Roman" panose="02020603050405020304" pitchFamily="18" charset="0"/>
                <a:hlinkClick r:id="rId4"/>
              </a:rPr>
              <a:t>Clinical Knowledge Summary on AMD</a:t>
            </a:r>
            <a:r>
              <a:rPr lang="en-GB" sz="1800" dirty="0">
                <a:effectLst/>
                <a:latin typeface="Arial" panose="020B0604020202020204" pitchFamily="34" charset="0"/>
                <a:ea typeface="Times New Roman" panose="02020603050405020304" pitchFamily="18" charset="0"/>
              </a:rPr>
              <a:t> states that, when a person has been advised to take this type of antioxidant supplement, the AREDS2 formula is normally recommended. It states that previously recommended supplements containing beta-carotene are not now recommended.  </a:t>
            </a:r>
            <a:endParaRPr lang="en-GB" sz="18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sz="1800" dirty="0">
              <a:solidFill>
                <a:srgbClr val="000000"/>
              </a:solidFill>
              <a:effectLst/>
              <a:latin typeface="Arial" panose="020B0604020202020204" pitchFamily="34" charset="0"/>
              <a:ea typeface="Times New Roman" panose="02020603050405020304" pitchFamily="18" charset="0"/>
            </a:endParaRPr>
          </a:p>
          <a:p>
            <a:pPr marL="342900" lvl="0" indent="-342900">
              <a:lnSpc>
                <a:spcPct val="115000"/>
              </a:lnSpc>
              <a:spcAft>
                <a:spcPts val="1000"/>
              </a:spcAft>
              <a:buFont typeface="Symbol" pitchFamily="2"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Wingdings" pitchFamily="2" charset="2"/>
              <a:buChar char="Ø"/>
            </a:pPr>
            <a:endParaRPr lang="en-GB" sz="1000" dirty="0">
              <a:effectLst/>
              <a:latin typeface="Arial" panose="020B0604020202020204" pitchFamily="34" charset="0"/>
              <a:ea typeface="MS Mincho" panose="02020609040205080304" pitchFamily="49" charset="-128"/>
              <a:cs typeface="Arial" panose="020B0604020202020204" pitchFamily="34" charset="0"/>
            </a:endParaRPr>
          </a:p>
          <a:p>
            <a:pPr marL="342900" indent="-342900">
              <a:lnSpc>
                <a:spcPct val="115000"/>
              </a:lnSpc>
              <a:spcBef>
                <a:spcPts val="600"/>
              </a:spcBef>
              <a:spcAft>
                <a:spcPts val="300"/>
              </a:spcAft>
              <a:buFont typeface="Symbol" panose="05050102010706020507" pitchFamily="18" charset="2"/>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095B8FD-FA57-44F8-832D-8F0E910DC104}" type="slidenum">
              <a:rPr lang="en-GB" smtClean="0"/>
              <a:t>8</a:t>
            </a:fld>
            <a:endParaRPr lang="en-GB" dirty="0"/>
          </a:p>
        </p:txBody>
      </p:sp>
    </p:spTree>
    <p:extLst>
      <p:ext uri="{BB962C8B-B14F-4D97-AF65-F5344CB8AC3E}">
        <p14:creationId xmlns:p14="http://schemas.microsoft.com/office/powerpoint/2010/main" val="377220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A4BD-4163-CAD5-90CE-64837E647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AF704-5B71-8532-7452-894B7855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18924-21F3-7D74-121A-6AB8DB4F8D09}"/>
              </a:ext>
            </a:extLst>
          </p:cNvPr>
          <p:cNvSpPr>
            <a:spLocks noGrp="1"/>
          </p:cNvSpPr>
          <p:nvPr>
            <p:ph type="body" idx="1"/>
          </p:nvPr>
        </p:nvSpPr>
        <p:spPr/>
        <p:txBody>
          <a:bodyPr/>
          <a:lstStyle/>
          <a:p>
            <a:pPr marL="342900" lvl="0" indent="-342900">
              <a:lnSpc>
                <a:spcPct val="115000"/>
              </a:lnSpc>
              <a:spcAft>
                <a:spcPts val="1000"/>
              </a:spcAft>
              <a:buFont typeface="Symbol" pitchFamily="2"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Remove slide if not relevant locally</a:t>
            </a:r>
          </a:p>
          <a:p>
            <a:pPr marL="342900" indent="-342900">
              <a:lnSpc>
                <a:spcPct val="115000"/>
              </a:lnSpc>
              <a:spcBef>
                <a:spcPts val="600"/>
              </a:spcBef>
              <a:spcAft>
                <a:spcPts val="300"/>
              </a:spcAft>
              <a:buFont typeface="Wingdings" pitchFamily="2" charset="2"/>
              <a:buChar char="Ø"/>
            </a:pPr>
            <a:endParaRPr lang="en-GB" sz="1000" dirty="0">
              <a:effectLst/>
              <a:latin typeface="Arial" panose="020B0604020202020204" pitchFamily="34" charset="0"/>
              <a:ea typeface="MS Mincho" panose="02020609040205080304" pitchFamily="49" charset="-128"/>
              <a:cs typeface="Arial" panose="020B0604020202020204" pitchFamily="34" charset="0"/>
            </a:endParaRPr>
          </a:p>
          <a:p>
            <a:pPr marL="342900" indent="-342900">
              <a:lnSpc>
                <a:spcPct val="115000"/>
              </a:lnSpc>
              <a:spcBef>
                <a:spcPts val="600"/>
              </a:spcBef>
              <a:spcAft>
                <a:spcPts val="300"/>
              </a:spcAft>
              <a:buFont typeface="Symbol" panose="05050102010706020507" pitchFamily="18" charset="2"/>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indent="-342900">
              <a:lnSpc>
                <a:spcPct val="115000"/>
              </a:lnSpc>
              <a:spcBef>
                <a:spcPts val="600"/>
              </a:spcBef>
              <a:spcAft>
                <a:spcPts val="300"/>
              </a:spcAft>
              <a:buFont typeface="Symbol" panose="05050102010706020507" pitchFamily="18" charset="2"/>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15000"/>
              </a:lnSpc>
              <a:spcBef>
                <a:spcPts val="600"/>
              </a:spcBef>
              <a:spcAft>
                <a:spcPts val="300"/>
              </a:spcAft>
              <a:buFont typeface="Symbol" panose="05050102010706020507" pitchFamily="18" charset="2"/>
              <a:buChar char=""/>
            </a:pPr>
            <a:endParaRPr lang="en-GB" sz="2400" dirty="0">
              <a:solidFill>
                <a:srgbClr val="000000"/>
              </a:solidFill>
              <a:effectLst/>
              <a:ea typeface="Times New Roman" panose="02020603050405020304" pitchFamily="18" charset="0"/>
              <a:cs typeface="Segoe UI" panose="020B0502040204020203" pitchFamily="34" charset="0"/>
            </a:endParaRPr>
          </a:p>
          <a:p>
            <a:pPr marL="285750" indent="-285750">
              <a:lnSpc>
                <a:spcPct val="11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F66B7FFF-F48D-67B5-CB9B-A0A85CE2C1CE}"/>
              </a:ext>
            </a:extLst>
          </p:cNvPr>
          <p:cNvSpPr>
            <a:spLocks noGrp="1"/>
          </p:cNvSpPr>
          <p:nvPr>
            <p:ph type="sldNum" sz="quarter" idx="5"/>
          </p:nvPr>
        </p:nvSpPr>
        <p:spPr/>
        <p:txBody>
          <a:bodyPr/>
          <a:lstStyle/>
          <a:p>
            <a:fld id="{E095B8FD-FA57-44F8-832D-8F0E910DC104}" type="slidenum">
              <a:rPr lang="en-GB" smtClean="0"/>
              <a:t>9</a:t>
            </a:fld>
            <a:endParaRPr lang="en-GB" dirty="0"/>
          </a:p>
        </p:txBody>
      </p:sp>
    </p:spTree>
    <p:extLst>
      <p:ext uri="{BB962C8B-B14F-4D97-AF65-F5344CB8AC3E}">
        <p14:creationId xmlns:p14="http://schemas.microsoft.com/office/powerpoint/2010/main" val="377156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88092"/>
            <a:ext cx="4766400" cy="1468550"/>
          </a:xfrm>
        </p:spPr>
        <p:txBody>
          <a:bodyPr anchor="b">
            <a:normAutofit/>
          </a:bodyPr>
          <a:lstStyle>
            <a:lvl1pPr algn="l">
              <a:defRPr sz="3800" b="1"/>
            </a:lvl1pPr>
          </a:lstStyle>
          <a:p>
            <a:r>
              <a:rPr lang="en-GB"/>
              <a:t>Click to edit Master title style</a:t>
            </a:r>
            <a:endParaRPr lang="en-US" dirty="0"/>
          </a:p>
        </p:txBody>
      </p:sp>
      <p:sp>
        <p:nvSpPr>
          <p:cNvPr id="3" name="Subtitle 2"/>
          <p:cNvSpPr>
            <a:spLocks noGrp="1"/>
          </p:cNvSpPr>
          <p:nvPr>
            <p:ph type="subTitle" idx="1"/>
          </p:nvPr>
        </p:nvSpPr>
        <p:spPr>
          <a:xfrm>
            <a:off x="720003" y="2034265"/>
            <a:ext cx="4185375" cy="12418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Picture 3" descr="A blue and white logo&#10;&#10;Description automatically generated with medium confidence">
            <a:extLst>
              <a:ext uri="{FF2B5EF4-FFF2-40B4-BE49-F238E27FC236}">
                <a16:creationId xmlns:a16="http://schemas.microsoft.com/office/drawing/2014/main" id="{7FE87EE6-9987-AE7F-B710-874037F627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366134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767955"/>
            <a:ext cx="5337900" cy="3221831"/>
          </a:xfrm>
        </p:spPr>
        <p:txBody>
          <a:bodyPr/>
          <a:lstStyle/>
          <a:p>
            <a:r>
              <a:rPr lang="en-GB" dirty="0"/>
              <a:t>Drag picture to placeholder or click icon to add</a:t>
            </a:r>
          </a:p>
        </p:txBody>
      </p:sp>
      <p:sp>
        <p:nvSpPr>
          <p:cNvPr id="3" name="Title 1"/>
          <p:cNvSpPr>
            <a:spLocks noGrp="1"/>
          </p:cNvSpPr>
          <p:nvPr>
            <p:ph type="title"/>
          </p:nvPr>
        </p:nvSpPr>
        <p:spPr>
          <a:xfrm>
            <a:off x="5558702" y="767953"/>
            <a:ext cx="2832825" cy="892970"/>
          </a:xfrm>
        </p:spPr>
        <p:txBody>
          <a:bodyPr anchor="b" anchorCtr="0">
            <a:normAutofit/>
          </a:bodyPr>
          <a:lstStyle>
            <a:lvl1pPr>
              <a:defRPr sz="2600"/>
            </a:lvl1pPr>
          </a:lstStyle>
          <a:p>
            <a:r>
              <a:rPr lang="en-GB"/>
              <a:t>Click to edit Master title style</a:t>
            </a:r>
            <a:endParaRPr lang="en-US" dirty="0"/>
          </a:p>
        </p:txBody>
      </p:sp>
      <p:sp>
        <p:nvSpPr>
          <p:cNvPr id="4" name="Content Placeholder 2"/>
          <p:cNvSpPr>
            <a:spLocks noGrp="1"/>
          </p:cNvSpPr>
          <p:nvPr>
            <p:ph idx="1"/>
          </p:nvPr>
        </p:nvSpPr>
        <p:spPr>
          <a:xfrm>
            <a:off x="5558702" y="1810941"/>
            <a:ext cx="2832825" cy="2178844"/>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5" name="Footer Placeholder 4"/>
          <p:cNvSpPr>
            <a:spLocks noGrp="1"/>
          </p:cNvSpPr>
          <p:nvPr>
            <p:ph type="ftr" sz="quarter" idx="11"/>
          </p:nvPr>
        </p:nvSpPr>
        <p:spPr>
          <a:xfrm>
            <a:off x="720000" y="123827"/>
            <a:ext cx="3600000" cy="273844"/>
          </a:xfrm>
        </p:spPr>
        <p:txBody>
          <a:bodyPr/>
          <a:lstStyle>
            <a:lvl1pPr>
              <a:defRPr sz="900"/>
            </a:lvl1pPr>
          </a:lstStyle>
          <a:p>
            <a:r>
              <a:rPr lang="en-GB" dirty="0"/>
              <a:t>Presentation title</a:t>
            </a:r>
          </a:p>
        </p:txBody>
      </p:sp>
      <p:sp>
        <p:nvSpPr>
          <p:cNvPr id="6" name="Slide Number Placeholder 5"/>
          <p:cNvSpPr>
            <a:spLocks noGrp="1"/>
          </p:cNvSpPr>
          <p:nvPr>
            <p:ph type="sldNum" sz="quarter" idx="12"/>
          </p:nvPr>
        </p:nvSpPr>
        <p:spPr>
          <a:xfrm>
            <a:off x="628650" y="4624389"/>
            <a:ext cx="2057400" cy="273844"/>
          </a:xfrm>
        </p:spPr>
        <p:txBody>
          <a:bodyPr/>
          <a:lstStyle/>
          <a:p>
            <a:fld id="{3C15E8CC-CBA3-476E-A737-F2451AD7FD05}" type="slidenum">
              <a:rPr lang="en-GB" smtClean="0"/>
              <a:t>‹#›</a:t>
            </a:fld>
            <a:endParaRPr lang="en-GB" dirty="0"/>
          </a:p>
        </p:txBody>
      </p:sp>
      <p:sp>
        <p:nvSpPr>
          <p:cNvPr id="7" name="Text Placeholder 8"/>
          <p:cNvSpPr>
            <a:spLocks noGrp="1"/>
          </p:cNvSpPr>
          <p:nvPr>
            <p:ph type="body" sz="quarter" idx="14"/>
          </p:nvPr>
        </p:nvSpPr>
        <p:spPr>
          <a:xfrm>
            <a:off x="628650" y="4057651"/>
            <a:ext cx="2899500" cy="357188"/>
          </a:xfrm>
        </p:spPr>
        <p:txBody>
          <a:bodyPr lIns="90000">
            <a:normAutofit/>
          </a:bodyPr>
          <a:lstStyle>
            <a:lvl1pPr marL="0" indent="0">
              <a:lnSpc>
                <a:spcPct val="100000"/>
              </a:lnSpc>
              <a:buNone/>
              <a:defRPr sz="900" cap="all" baseline="0"/>
            </a:lvl1pPr>
          </a:lstStyle>
          <a:p>
            <a:pPr lvl="0"/>
            <a:r>
              <a:rPr lang="en-GB"/>
              <a:t>Click to edit Master text styles</a:t>
            </a:r>
          </a:p>
        </p:txBody>
      </p:sp>
      <p:pic>
        <p:nvPicPr>
          <p:cNvPr id="8" name="Picture 7">
            <a:extLst>
              <a:ext uri="{FF2B5EF4-FFF2-40B4-BE49-F238E27FC236}">
                <a16:creationId xmlns:a16="http://schemas.microsoft.com/office/drawing/2014/main" id="{0377887A-5709-C07F-E8E1-63C6BCC5A28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740" y="4358443"/>
            <a:ext cx="2677831" cy="656872"/>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3571"/>
            <a:ext cx="9144000" cy="2861071"/>
          </a:xfrm>
        </p:spPr>
        <p:txBody>
          <a:bodyPr/>
          <a:lstStyle/>
          <a:p>
            <a:r>
              <a:rPr lang="en-GB" dirty="0"/>
              <a:t>Drag picture to placeholder or click icon to add</a:t>
            </a:r>
          </a:p>
        </p:txBody>
      </p:sp>
      <p:sp>
        <p:nvSpPr>
          <p:cNvPr id="3" name="Title 1"/>
          <p:cNvSpPr>
            <a:spLocks noGrp="1"/>
          </p:cNvSpPr>
          <p:nvPr>
            <p:ph type="title"/>
          </p:nvPr>
        </p:nvSpPr>
        <p:spPr>
          <a:xfrm>
            <a:off x="628650" y="3128962"/>
            <a:ext cx="7448550" cy="421483"/>
          </a:xfrm>
        </p:spPr>
        <p:txBody>
          <a:bodyPr anchor="b" anchorCtr="0">
            <a:normAutofit/>
          </a:bodyPr>
          <a:lstStyle>
            <a:lvl1pPr>
              <a:defRPr sz="2800"/>
            </a:lvl1pPr>
          </a:lstStyle>
          <a:p>
            <a:r>
              <a:rPr lang="en-GB"/>
              <a:t>Click to edit Master title style</a:t>
            </a:r>
            <a:endParaRPr lang="en-US" dirty="0"/>
          </a:p>
        </p:txBody>
      </p:sp>
      <p:sp>
        <p:nvSpPr>
          <p:cNvPr id="4" name="Content Placeholder 2"/>
          <p:cNvSpPr>
            <a:spLocks noGrp="1"/>
          </p:cNvSpPr>
          <p:nvPr>
            <p:ph idx="1"/>
          </p:nvPr>
        </p:nvSpPr>
        <p:spPr>
          <a:xfrm>
            <a:off x="628650" y="3673079"/>
            <a:ext cx="7448550" cy="713184"/>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5" name="Slide Number Placeholder 5"/>
          <p:cNvSpPr>
            <a:spLocks noGrp="1"/>
          </p:cNvSpPr>
          <p:nvPr>
            <p:ph type="sldNum" sz="quarter" idx="12"/>
          </p:nvPr>
        </p:nvSpPr>
        <p:spPr>
          <a:xfrm>
            <a:off x="628650" y="4624389"/>
            <a:ext cx="2057400" cy="273844"/>
          </a:xfrm>
        </p:spPr>
        <p:txBody>
          <a:bodyPr/>
          <a:lstStyle/>
          <a:p>
            <a:fld id="{3C15E8CC-CBA3-476E-A737-F2451AD7FD05}" type="slidenum">
              <a:rPr lang="en-GB" smtClean="0"/>
              <a:t>‹#›</a:t>
            </a:fld>
            <a:endParaRPr lang="en-GB" dirty="0"/>
          </a:p>
        </p:txBody>
      </p:sp>
      <p:pic>
        <p:nvPicPr>
          <p:cNvPr id="6" name="Picture 5">
            <a:extLst>
              <a:ext uri="{FF2B5EF4-FFF2-40B4-BE49-F238E27FC236}">
                <a16:creationId xmlns:a16="http://schemas.microsoft.com/office/drawing/2014/main" id="{540B5A89-3666-6EE2-2F27-D696C440F692}"/>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740" y="4358443"/>
            <a:ext cx="2677831" cy="656872"/>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tx1"/>
        </a:solid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4"/>
          </p:nvPr>
        </p:nvSpPr>
        <p:spPr>
          <a:xfrm>
            <a:off x="3" y="4508500"/>
            <a:ext cx="2684138" cy="279286"/>
          </a:xfrm>
          <a:solidFill>
            <a:schemeClr val="bg1"/>
          </a:solidFill>
          <a:ln>
            <a:noFill/>
          </a:ln>
        </p:spPr>
        <p:txBody>
          <a:bodyPr wrap="none" lIns="90000" anchor="ctr" anchorCtr="0">
            <a:normAutofit/>
          </a:bodyPr>
          <a:lstStyle>
            <a:lvl1pPr marL="0" indent="0" algn="r">
              <a:lnSpc>
                <a:spcPct val="100000"/>
              </a:lnSpc>
              <a:buNone/>
              <a:defRPr sz="900" cap="all" baseline="0"/>
            </a:lvl1pPr>
          </a:lstStyle>
          <a:p>
            <a:pPr lvl="0"/>
            <a:r>
              <a:rPr lang="en-GB"/>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1700" y="4417518"/>
            <a:ext cx="3009900" cy="636969"/>
          </a:xfrm>
          <a:prstGeom prst="rect">
            <a:avLst/>
          </a:prstGeom>
        </p:spPr>
      </p:pic>
      <p:sp>
        <p:nvSpPr>
          <p:cNvPr id="4" name="Rectangle 3">
            <a:extLst>
              <a:ext uri="{FF2B5EF4-FFF2-40B4-BE49-F238E27FC236}">
                <a16:creationId xmlns:a16="http://schemas.microsoft.com/office/drawing/2014/main" id="{4BA32E4C-8751-0CD2-610F-3A23A8D7BDD5}"/>
              </a:ext>
            </a:extLst>
          </p:cNvPr>
          <p:cNvSpPr/>
          <p:nvPr userDrawn="1"/>
        </p:nvSpPr>
        <p:spPr>
          <a:xfrm>
            <a:off x="5762845" y="4242392"/>
            <a:ext cx="3338620" cy="84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B266F614-6B85-0552-3E88-09C1EC86DF2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827" y="4100322"/>
            <a:ext cx="3327991" cy="816356"/>
          </a:xfrm>
          <a:prstGeom prst="rect">
            <a:avLst/>
          </a:prstGeom>
        </p:spPr>
      </p:pic>
    </p:spTree>
    <p:extLst>
      <p:ext uri="{BB962C8B-B14F-4D97-AF65-F5344CB8AC3E}">
        <p14:creationId xmlns:p14="http://schemas.microsoft.com/office/powerpoint/2010/main" val="3602970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3" y="1791377"/>
            <a:ext cx="3766275" cy="773298"/>
          </a:xfrm>
        </p:spPr>
        <p:txBody>
          <a:bodyPr anchor="ctr" anchorCtr="0">
            <a:normAutofit/>
          </a:bodyPr>
          <a:lstStyle>
            <a:lvl1pPr algn="l">
              <a:defRPr sz="2800" b="1"/>
            </a:lvl1pPr>
          </a:lstStyle>
          <a:p>
            <a:r>
              <a:rPr lang="en-GB"/>
              <a:t>Click to edit Master title style</a:t>
            </a:r>
            <a:endParaRPr lang="en-US" dirty="0"/>
          </a:p>
        </p:txBody>
      </p:sp>
      <p:sp>
        <p:nvSpPr>
          <p:cNvPr id="3" name="Subtitle 2"/>
          <p:cNvSpPr>
            <a:spLocks noGrp="1"/>
          </p:cNvSpPr>
          <p:nvPr>
            <p:ph type="subTitle" idx="1"/>
          </p:nvPr>
        </p:nvSpPr>
        <p:spPr>
          <a:xfrm>
            <a:off x="720003" y="2618886"/>
            <a:ext cx="3766275" cy="52273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4" name="Straight Connector 13"/>
          <p:cNvCxnSpPr/>
          <p:nvPr userDrawn="1"/>
        </p:nvCxnSpPr>
        <p:spPr>
          <a:xfrm>
            <a:off x="809625" y="1643062"/>
            <a:ext cx="367665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6" descr="A blue and white logo&#10;&#10;Description automatically generated with medium confidence">
            <a:extLst>
              <a:ext uri="{FF2B5EF4-FFF2-40B4-BE49-F238E27FC236}">
                <a16:creationId xmlns:a16="http://schemas.microsoft.com/office/drawing/2014/main" id="{931E8029-B1FC-B3DB-2713-B41CFAA3FD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209571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7/2/2025</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2334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20000" y="488092"/>
            <a:ext cx="4766400" cy="1468550"/>
          </a:xfrm>
        </p:spPr>
        <p:txBody>
          <a:bodyPr anchor="b">
            <a:normAutofit/>
          </a:bodyPr>
          <a:lstStyle>
            <a:lvl1pPr algn="l">
              <a:defRPr sz="3800" b="1"/>
            </a:lvl1pPr>
          </a:lstStyle>
          <a:p>
            <a:r>
              <a:rPr lang="en-GB"/>
              <a:t>Click to edit Master title style</a:t>
            </a:r>
            <a:endParaRPr lang="en-US" dirty="0"/>
          </a:p>
        </p:txBody>
      </p:sp>
      <p:sp>
        <p:nvSpPr>
          <p:cNvPr id="6" name="Subtitle 2"/>
          <p:cNvSpPr>
            <a:spLocks noGrp="1"/>
          </p:cNvSpPr>
          <p:nvPr>
            <p:ph type="subTitle" idx="1"/>
          </p:nvPr>
        </p:nvSpPr>
        <p:spPr>
          <a:xfrm>
            <a:off x="720003" y="2034265"/>
            <a:ext cx="4185375" cy="12418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2" name="Picture 1" descr="A blue and white logo&#10;&#10;Description automatically generated with medium confidence">
            <a:extLst>
              <a:ext uri="{FF2B5EF4-FFF2-40B4-BE49-F238E27FC236}">
                <a16:creationId xmlns:a16="http://schemas.microsoft.com/office/drawing/2014/main" id="{EBAA2E52-6E27-144E-AC3F-144606586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362913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15E8CC-CBA3-476E-A737-F2451AD7FD05}" type="slidenum">
              <a:rPr lang="en-GB" smtClean="0"/>
              <a:pPr/>
              <a:t>‹#›</a:t>
            </a:fld>
            <a:endParaRPr lang="en-GB" dirty="0"/>
          </a:p>
        </p:txBody>
      </p:sp>
      <p:sp>
        <p:nvSpPr>
          <p:cNvPr id="5" name="Title 1"/>
          <p:cNvSpPr>
            <a:spLocks noGrp="1"/>
          </p:cNvSpPr>
          <p:nvPr>
            <p:ph type="ctrTitle"/>
          </p:nvPr>
        </p:nvSpPr>
        <p:spPr>
          <a:xfrm>
            <a:off x="326300" y="1981200"/>
            <a:ext cx="8551000" cy="946992"/>
          </a:xfrm>
        </p:spPr>
        <p:txBody>
          <a:bodyPr anchor="b">
            <a:normAutofit/>
          </a:bodyPr>
          <a:lstStyle>
            <a:lvl1pPr algn="l">
              <a:defRPr sz="3200" b="1"/>
            </a:lvl1pPr>
          </a:lstStyle>
          <a:p>
            <a:r>
              <a:rPr lang="en-GB"/>
              <a:t>Click to edit Master title style</a:t>
            </a:r>
            <a:endParaRPr lang="en-US" dirty="0"/>
          </a:p>
        </p:txBody>
      </p:sp>
      <p:sp>
        <p:nvSpPr>
          <p:cNvPr id="6" name="Subtitle 2"/>
          <p:cNvSpPr>
            <a:spLocks noGrp="1"/>
          </p:cNvSpPr>
          <p:nvPr>
            <p:ph type="subTitle" idx="1"/>
          </p:nvPr>
        </p:nvSpPr>
        <p:spPr>
          <a:xfrm>
            <a:off x="351700" y="3005815"/>
            <a:ext cx="6620600" cy="12418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2" name="Picture 1" descr="A blue and white logo&#10;&#10;Description automatically generated with medium confidence">
            <a:extLst>
              <a:ext uri="{FF2B5EF4-FFF2-40B4-BE49-F238E27FC236}">
                <a16:creationId xmlns:a16="http://schemas.microsoft.com/office/drawing/2014/main" id="{6A479FF3-E9C3-1BC3-3FA6-A36CD1098D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312323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15E8CC-CBA3-476E-A737-F2451AD7FD05}" type="slidenum">
              <a:rPr lang="en-GB" smtClean="0"/>
              <a:pPr/>
              <a:t>‹#›</a:t>
            </a:fld>
            <a:endParaRPr lang="en-GB" dirty="0"/>
          </a:p>
        </p:txBody>
      </p:sp>
      <p:sp>
        <p:nvSpPr>
          <p:cNvPr id="5" name="Title 1"/>
          <p:cNvSpPr>
            <a:spLocks noGrp="1"/>
          </p:cNvSpPr>
          <p:nvPr>
            <p:ph type="ctrTitle"/>
          </p:nvPr>
        </p:nvSpPr>
        <p:spPr>
          <a:xfrm>
            <a:off x="326300" y="1981200"/>
            <a:ext cx="8551000" cy="946992"/>
          </a:xfrm>
        </p:spPr>
        <p:txBody>
          <a:bodyPr anchor="b">
            <a:normAutofit/>
          </a:bodyPr>
          <a:lstStyle>
            <a:lvl1pPr algn="l">
              <a:defRPr sz="3200" b="1"/>
            </a:lvl1pPr>
          </a:lstStyle>
          <a:p>
            <a:r>
              <a:rPr lang="en-GB"/>
              <a:t>Click to edit Master title style</a:t>
            </a:r>
            <a:endParaRPr lang="en-US" dirty="0"/>
          </a:p>
        </p:txBody>
      </p:sp>
      <p:sp>
        <p:nvSpPr>
          <p:cNvPr id="6" name="Subtitle 2"/>
          <p:cNvSpPr>
            <a:spLocks noGrp="1"/>
          </p:cNvSpPr>
          <p:nvPr>
            <p:ph type="subTitle" idx="1"/>
          </p:nvPr>
        </p:nvSpPr>
        <p:spPr>
          <a:xfrm>
            <a:off x="351700" y="3005815"/>
            <a:ext cx="6620600" cy="12418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2" name="Picture 1" descr="A blue and white logo&#10;&#10;Description automatically generated with medium confidence">
            <a:extLst>
              <a:ext uri="{FF2B5EF4-FFF2-40B4-BE49-F238E27FC236}">
                <a16:creationId xmlns:a16="http://schemas.microsoft.com/office/drawing/2014/main" id="{D0F4C386-B46A-68A1-8F4F-0787644E2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1263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 y="1200151"/>
            <a:ext cx="4752975" cy="2093119"/>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20003" y="1791377"/>
            <a:ext cx="3766275" cy="773298"/>
          </a:xfrm>
        </p:spPr>
        <p:txBody>
          <a:bodyPr anchor="ctr" anchorCtr="0">
            <a:normAutofit/>
          </a:bodyPr>
          <a:lstStyle>
            <a:lvl1pPr algn="l">
              <a:defRPr sz="2800" b="1"/>
            </a:lvl1pPr>
          </a:lstStyle>
          <a:p>
            <a:r>
              <a:rPr lang="en-GB"/>
              <a:t>Click to edit Master title style</a:t>
            </a:r>
            <a:endParaRPr lang="en-US" dirty="0"/>
          </a:p>
        </p:txBody>
      </p:sp>
      <p:sp>
        <p:nvSpPr>
          <p:cNvPr id="3" name="Subtitle 2"/>
          <p:cNvSpPr>
            <a:spLocks noGrp="1"/>
          </p:cNvSpPr>
          <p:nvPr>
            <p:ph type="subTitle" idx="1"/>
          </p:nvPr>
        </p:nvSpPr>
        <p:spPr>
          <a:xfrm>
            <a:off x="720003" y="2618886"/>
            <a:ext cx="3766275" cy="52273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p:cNvSpPr>
            <a:spLocks noGrp="1"/>
          </p:cNvSpPr>
          <p:nvPr>
            <p:ph type="ftr" sz="quarter" idx="10"/>
          </p:nvPr>
        </p:nvSpPr>
        <p:spPr>
          <a:xfrm>
            <a:off x="720000" y="123827"/>
            <a:ext cx="3600000" cy="273844"/>
          </a:xfrm>
        </p:spPr>
        <p:txBody>
          <a:bodyPr/>
          <a:lstStyle>
            <a:lvl1pPr>
              <a:defRPr sz="900"/>
            </a:lvl1pPr>
          </a:lstStyle>
          <a:p>
            <a:r>
              <a:rPr lang="en-GB" dirty="0"/>
              <a:t>Presentation title</a:t>
            </a:r>
          </a:p>
        </p:txBody>
      </p:sp>
      <p:sp>
        <p:nvSpPr>
          <p:cNvPr id="6" name="Slide Number Placeholder 5"/>
          <p:cNvSpPr>
            <a:spLocks noGrp="1"/>
          </p:cNvSpPr>
          <p:nvPr>
            <p:ph type="sldNum" sz="quarter" idx="11"/>
          </p:nvPr>
        </p:nvSpPr>
        <p:spPr>
          <a:xfrm>
            <a:off x="720000" y="4624389"/>
            <a:ext cx="1985100" cy="273844"/>
          </a:xfrm>
        </p:spPr>
        <p:txBody>
          <a:bodyPr/>
          <a:lstStyle>
            <a:lvl1pPr>
              <a:defRPr sz="900"/>
            </a:lvl1pPr>
          </a:lstStyle>
          <a:p>
            <a:fld id="{3C15E8CC-CBA3-476E-A737-F2451AD7FD05}" type="slidenum">
              <a:rPr lang="en-GB" smtClean="0"/>
              <a:pPr/>
              <a:t>‹#›</a:t>
            </a:fld>
            <a:endParaRPr lang="en-GB" dirty="0"/>
          </a:p>
        </p:txBody>
      </p:sp>
      <p:sp>
        <p:nvSpPr>
          <p:cNvPr id="10" name="Text Placeholder 9"/>
          <p:cNvSpPr>
            <a:spLocks noGrp="1"/>
          </p:cNvSpPr>
          <p:nvPr>
            <p:ph type="body" sz="quarter" idx="12" hasCustomPrompt="1"/>
          </p:nvPr>
        </p:nvSpPr>
        <p:spPr>
          <a:xfrm>
            <a:off x="720003" y="1381827"/>
            <a:ext cx="3133725" cy="189798"/>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809625" y="1643062"/>
            <a:ext cx="367665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6" descr="A blue and white logo&#10;&#10;Description automatically generated with medium confidence">
            <a:extLst>
              <a:ext uri="{FF2B5EF4-FFF2-40B4-BE49-F238E27FC236}">
                <a16:creationId xmlns:a16="http://schemas.microsoft.com/office/drawing/2014/main" id="{931E8029-B1FC-B3DB-2713-B41CFAA3FD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412228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 y="1200151"/>
            <a:ext cx="4752975" cy="2093119"/>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20003" y="1791377"/>
            <a:ext cx="3766275" cy="773298"/>
          </a:xfrm>
        </p:spPr>
        <p:txBody>
          <a:bodyPr anchor="ctr" anchorCtr="0">
            <a:normAutofit/>
          </a:bodyPr>
          <a:lstStyle>
            <a:lvl1pPr algn="l">
              <a:defRPr sz="2800" b="1"/>
            </a:lvl1pPr>
          </a:lstStyle>
          <a:p>
            <a:r>
              <a:rPr lang="en-GB"/>
              <a:t>Click to edit Master title style</a:t>
            </a:r>
            <a:endParaRPr lang="en-US" dirty="0"/>
          </a:p>
        </p:txBody>
      </p:sp>
      <p:sp>
        <p:nvSpPr>
          <p:cNvPr id="3" name="Subtitle 2"/>
          <p:cNvSpPr>
            <a:spLocks noGrp="1"/>
          </p:cNvSpPr>
          <p:nvPr>
            <p:ph type="subTitle" idx="1"/>
          </p:nvPr>
        </p:nvSpPr>
        <p:spPr>
          <a:xfrm>
            <a:off x="720003" y="2618886"/>
            <a:ext cx="3766275" cy="52273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p:cNvSpPr>
            <a:spLocks noGrp="1"/>
          </p:cNvSpPr>
          <p:nvPr>
            <p:ph type="ftr" sz="quarter" idx="10"/>
          </p:nvPr>
        </p:nvSpPr>
        <p:spPr>
          <a:xfrm>
            <a:off x="720000" y="123827"/>
            <a:ext cx="3600000" cy="273844"/>
          </a:xfrm>
        </p:spPr>
        <p:txBody>
          <a:bodyPr/>
          <a:lstStyle>
            <a:lvl1pPr>
              <a:defRPr sz="900"/>
            </a:lvl1pPr>
          </a:lstStyle>
          <a:p>
            <a:r>
              <a:rPr lang="en-GB" dirty="0"/>
              <a:t>Presentation title</a:t>
            </a:r>
          </a:p>
        </p:txBody>
      </p:sp>
      <p:sp>
        <p:nvSpPr>
          <p:cNvPr id="6" name="Slide Number Placeholder 5"/>
          <p:cNvSpPr>
            <a:spLocks noGrp="1"/>
          </p:cNvSpPr>
          <p:nvPr>
            <p:ph type="sldNum" sz="quarter" idx="11"/>
          </p:nvPr>
        </p:nvSpPr>
        <p:spPr>
          <a:xfrm>
            <a:off x="529500" y="4595814"/>
            <a:ext cx="1985100" cy="273844"/>
          </a:xfrm>
          <a:solidFill>
            <a:schemeClr val="bg1"/>
          </a:solidFill>
        </p:spPr>
        <p:txBody>
          <a:bodyPr/>
          <a:lstStyle>
            <a:lvl1pPr>
              <a:defRPr sz="900"/>
            </a:lvl1pPr>
          </a:lstStyle>
          <a:p>
            <a:fld id="{3C15E8CC-CBA3-476E-A737-F2451AD7FD05}" type="slidenum">
              <a:rPr lang="en-GB" smtClean="0"/>
              <a:pPr/>
              <a:t>‹#›</a:t>
            </a:fld>
            <a:endParaRPr lang="en-GB" dirty="0"/>
          </a:p>
        </p:txBody>
      </p:sp>
      <p:sp>
        <p:nvSpPr>
          <p:cNvPr id="10" name="Text Placeholder 9"/>
          <p:cNvSpPr>
            <a:spLocks noGrp="1"/>
          </p:cNvSpPr>
          <p:nvPr>
            <p:ph type="body" sz="quarter" idx="12" hasCustomPrompt="1"/>
          </p:nvPr>
        </p:nvSpPr>
        <p:spPr>
          <a:xfrm>
            <a:off x="720003" y="1381827"/>
            <a:ext cx="3133725" cy="189798"/>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809625" y="1643062"/>
            <a:ext cx="367665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6" descr="A blue and white logo&#10;&#10;Description automatically generated with medium confidence">
            <a:extLst>
              <a:ext uri="{FF2B5EF4-FFF2-40B4-BE49-F238E27FC236}">
                <a16:creationId xmlns:a16="http://schemas.microsoft.com/office/drawing/2014/main" id="{17C9DC51-F9F4-8023-C95D-53463C20CB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496" y="4114800"/>
            <a:ext cx="3671075" cy="900515"/>
          </a:xfrm>
          <a:prstGeom prst="rect">
            <a:avLst/>
          </a:prstGeom>
        </p:spPr>
      </p:pic>
    </p:spTree>
    <p:extLst>
      <p:ext uri="{BB962C8B-B14F-4D97-AF65-F5344CB8AC3E}">
        <p14:creationId xmlns:p14="http://schemas.microsoft.com/office/powerpoint/2010/main" val="379440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764381"/>
            <a:ext cx="7689600" cy="707232"/>
          </a:xfrm>
        </p:spPr>
        <p:txBody>
          <a:bodyPr anchor="b" anchorCtr="0">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720000" y="1657351"/>
            <a:ext cx="7689600" cy="2743200"/>
          </a:xfrm>
        </p:spPr>
        <p:txBody>
          <a:bodyPr/>
          <a:lstStyle>
            <a:lvl1pPr marL="228600" indent="-228600">
              <a:lnSpc>
                <a:spcPct val="100000"/>
              </a:lnSpc>
              <a:spcAft>
                <a:spcPts val="600"/>
              </a:spcAft>
              <a:buFont typeface="Verdana" panose="020B0604030504040204" pitchFamily="34" charset="0"/>
              <a:buChar char="–"/>
              <a:defRPr sz="2600">
                <a:solidFill>
                  <a:schemeClr val="tx2"/>
                </a:solidFill>
              </a:defRPr>
            </a:lvl1pPr>
            <a:lvl2pPr marL="468000">
              <a:defRPr sz="2200">
                <a:solidFill>
                  <a:schemeClr val="tx2"/>
                </a:solidFill>
              </a:defRPr>
            </a:lvl2pPr>
            <a:lvl3pPr marL="972000">
              <a:defRPr sz="1600">
                <a:solidFill>
                  <a:schemeClr val="tx2"/>
                </a:solidFill>
              </a:defRPr>
            </a:lvl3pPr>
            <a:lvl4pPr marL="1404000">
              <a:defRPr sz="1600" i="1">
                <a:solidFill>
                  <a:schemeClr val="tx2"/>
                </a:solidFill>
              </a:defRPr>
            </a:lvl4pPr>
            <a:lvl5pPr marL="1728000">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720000" y="123827"/>
            <a:ext cx="3600000" cy="273844"/>
          </a:xfrm>
        </p:spPr>
        <p:txBody>
          <a:bodyPr/>
          <a:lstStyle>
            <a:lvl1pPr>
              <a:defRPr sz="900"/>
            </a:lvl1pPr>
          </a:lstStyle>
          <a:p>
            <a:r>
              <a:rPr lang="en-GB" dirty="0"/>
              <a:t>Presentation title</a:t>
            </a:r>
          </a:p>
        </p:txBody>
      </p:sp>
      <p:sp>
        <p:nvSpPr>
          <p:cNvPr id="6" name="Slide Number Placeholder 5"/>
          <p:cNvSpPr>
            <a:spLocks noGrp="1"/>
          </p:cNvSpPr>
          <p:nvPr>
            <p:ph type="sldNum" sz="quarter" idx="12"/>
          </p:nvPr>
        </p:nvSpPr>
        <p:spPr>
          <a:xfrm>
            <a:off x="720000" y="4624389"/>
            <a:ext cx="1966050" cy="273844"/>
          </a:xfrm>
        </p:spPr>
        <p:txBody>
          <a:bodyPr/>
          <a:lstStyle/>
          <a:p>
            <a:fld id="{3C15E8CC-CBA3-476E-A737-F2451AD7FD05}" type="slidenum">
              <a:rPr lang="en-GB" smtClean="0"/>
              <a:t>‹#›</a:t>
            </a:fld>
            <a:endParaRPr lang="en-GB" dirty="0"/>
          </a:p>
        </p:txBody>
      </p:sp>
      <p:pic>
        <p:nvPicPr>
          <p:cNvPr id="4" name="Picture 3">
            <a:extLst>
              <a:ext uri="{FF2B5EF4-FFF2-40B4-BE49-F238E27FC236}">
                <a16:creationId xmlns:a16="http://schemas.microsoft.com/office/drawing/2014/main" id="{4829CDA6-3BF0-160C-2D90-9087225FC8B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740" y="4358443"/>
            <a:ext cx="2677831" cy="656872"/>
          </a:xfrm>
          <a:prstGeom prst="rect">
            <a:avLst/>
          </a:prstGeom>
        </p:spPr>
      </p:pic>
    </p:spTree>
    <p:extLst>
      <p:ext uri="{BB962C8B-B14F-4D97-AF65-F5344CB8AC3E}">
        <p14:creationId xmlns:p14="http://schemas.microsoft.com/office/powerpoint/2010/main" val="53019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998" y="664370"/>
            <a:ext cx="7823926" cy="635794"/>
          </a:xfrm>
        </p:spPr>
        <p:txBody>
          <a:bodyPr anchor="b" anchorCtr="0">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719999" y="1414464"/>
            <a:ext cx="7823926" cy="3014663"/>
          </a:xfrm>
        </p:spPr>
        <p:txBody>
          <a:bodyPr/>
          <a:lstStyle>
            <a:lvl1pPr marL="0" indent="0">
              <a:lnSpc>
                <a:spcPct val="100000"/>
              </a:lnSpc>
              <a:spcAft>
                <a:spcPts val="1200"/>
              </a:spcAft>
              <a:buFont typeface="Verdana" panose="020B0604030504040204" pitchFamily="34" charset="0"/>
              <a:buNone/>
              <a:defRPr sz="1400">
                <a:solidFill>
                  <a:schemeClr val="tx2"/>
                </a:solidFill>
              </a:defRPr>
            </a:lvl1pPr>
            <a:lvl2pPr marL="360000" indent="0">
              <a:buNone/>
              <a:defRPr sz="20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a:p>
            <a:pPr lvl="1"/>
            <a:r>
              <a:rPr lang="en-GB"/>
              <a:t>Second level</a:t>
            </a:r>
          </a:p>
        </p:txBody>
      </p:sp>
      <p:sp>
        <p:nvSpPr>
          <p:cNvPr id="4" name="Footer Placeholder 4"/>
          <p:cNvSpPr>
            <a:spLocks noGrp="1"/>
          </p:cNvSpPr>
          <p:nvPr>
            <p:ph type="ftr" sz="quarter" idx="11"/>
          </p:nvPr>
        </p:nvSpPr>
        <p:spPr>
          <a:xfrm>
            <a:off x="720000" y="123827"/>
            <a:ext cx="3600000" cy="273844"/>
          </a:xfrm>
        </p:spPr>
        <p:txBody>
          <a:bodyPr/>
          <a:lstStyle>
            <a:lvl1pPr>
              <a:defRPr sz="900"/>
            </a:lvl1pPr>
          </a:lstStyle>
          <a:p>
            <a:r>
              <a:rPr lang="en-GB" dirty="0"/>
              <a:t>Presentation title</a:t>
            </a:r>
          </a:p>
        </p:txBody>
      </p:sp>
      <p:sp>
        <p:nvSpPr>
          <p:cNvPr id="5" name="Slide Number Placeholder 5"/>
          <p:cNvSpPr>
            <a:spLocks noGrp="1"/>
          </p:cNvSpPr>
          <p:nvPr>
            <p:ph type="sldNum" sz="quarter" idx="12"/>
          </p:nvPr>
        </p:nvSpPr>
        <p:spPr>
          <a:xfrm>
            <a:off x="720001" y="4624389"/>
            <a:ext cx="1966051" cy="273844"/>
          </a:xfrm>
        </p:spPr>
        <p:txBody>
          <a:bodyPr/>
          <a:lstStyle/>
          <a:p>
            <a:fld id="{3C15E8CC-CBA3-476E-A737-F2451AD7FD05}" type="slidenum">
              <a:rPr lang="en-GB" smtClean="0"/>
              <a:t>‹#›</a:t>
            </a:fld>
            <a:endParaRPr lang="en-GB" dirty="0"/>
          </a:p>
        </p:txBody>
      </p:sp>
      <p:pic>
        <p:nvPicPr>
          <p:cNvPr id="6" name="Picture 5">
            <a:extLst>
              <a:ext uri="{FF2B5EF4-FFF2-40B4-BE49-F238E27FC236}">
                <a16:creationId xmlns:a16="http://schemas.microsoft.com/office/drawing/2014/main" id="{958A67F9-B4D6-1DED-C607-942FEE81492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740" y="4358443"/>
            <a:ext cx="2677831" cy="656872"/>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2" y="764382"/>
            <a:ext cx="2832825" cy="892970"/>
          </a:xfrm>
        </p:spPr>
        <p:txBody>
          <a:bodyPr anchor="b" anchorCtr="0">
            <a:no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720002" y="1807370"/>
            <a:ext cx="2832825" cy="2621757"/>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4" name="Footer Placeholder 4"/>
          <p:cNvSpPr>
            <a:spLocks noGrp="1"/>
          </p:cNvSpPr>
          <p:nvPr>
            <p:ph type="ftr" sz="quarter" idx="11"/>
          </p:nvPr>
        </p:nvSpPr>
        <p:spPr>
          <a:xfrm>
            <a:off x="720000" y="123827"/>
            <a:ext cx="3600000" cy="273844"/>
          </a:xfrm>
        </p:spPr>
        <p:txBody>
          <a:bodyPr/>
          <a:lstStyle>
            <a:lvl1pPr>
              <a:defRPr sz="900"/>
            </a:lvl1pPr>
          </a:lstStyle>
          <a:p>
            <a:r>
              <a:rPr lang="en-GB" dirty="0"/>
              <a:t>Presentation title</a:t>
            </a:r>
          </a:p>
        </p:txBody>
      </p:sp>
      <p:sp>
        <p:nvSpPr>
          <p:cNvPr id="5" name="Slide Number Placeholder 5"/>
          <p:cNvSpPr>
            <a:spLocks noGrp="1"/>
          </p:cNvSpPr>
          <p:nvPr>
            <p:ph type="sldNum" sz="quarter" idx="12"/>
          </p:nvPr>
        </p:nvSpPr>
        <p:spPr>
          <a:xfrm>
            <a:off x="720001" y="4624389"/>
            <a:ext cx="1966051" cy="273844"/>
          </a:xfrm>
        </p:spPr>
        <p:txBody>
          <a:bodyPr/>
          <a:lstStyle/>
          <a:p>
            <a:fld id="{3C15E8CC-CBA3-476E-A737-F2451AD7FD05}" type="slidenum">
              <a:rPr lang="en-GB" smtClean="0"/>
              <a:t>‹#›</a:t>
            </a:fld>
            <a:endParaRPr lang="en-GB" dirty="0"/>
          </a:p>
        </p:txBody>
      </p:sp>
      <p:sp>
        <p:nvSpPr>
          <p:cNvPr id="6" name="Picture Placeholder 6"/>
          <p:cNvSpPr>
            <a:spLocks noGrp="1"/>
          </p:cNvSpPr>
          <p:nvPr>
            <p:ph type="pic" sz="quarter" idx="13"/>
          </p:nvPr>
        </p:nvSpPr>
        <p:spPr>
          <a:xfrm>
            <a:off x="3806100" y="764383"/>
            <a:ext cx="5337900" cy="3221831"/>
          </a:xfrm>
        </p:spPr>
        <p:txBody>
          <a:bodyPr/>
          <a:lstStyle/>
          <a:p>
            <a:r>
              <a:rPr lang="en-GB" dirty="0"/>
              <a:t>Drag picture to placeholder or click icon to add</a:t>
            </a:r>
          </a:p>
        </p:txBody>
      </p:sp>
      <p:sp>
        <p:nvSpPr>
          <p:cNvPr id="7" name="Text Placeholder 8"/>
          <p:cNvSpPr>
            <a:spLocks noGrp="1"/>
          </p:cNvSpPr>
          <p:nvPr>
            <p:ph type="body" sz="quarter" idx="14"/>
          </p:nvPr>
        </p:nvSpPr>
        <p:spPr>
          <a:xfrm>
            <a:off x="3806100" y="4057651"/>
            <a:ext cx="2899500" cy="357188"/>
          </a:xfrm>
        </p:spPr>
        <p:txBody>
          <a:bodyPr lIns="0">
            <a:normAutofit/>
          </a:bodyPr>
          <a:lstStyle>
            <a:lvl1pPr marL="0" indent="0">
              <a:lnSpc>
                <a:spcPct val="100000"/>
              </a:lnSpc>
              <a:buNone/>
              <a:defRPr sz="900" cap="all" baseline="0"/>
            </a:lvl1pPr>
          </a:lstStyle>
          <a:p>
            <a:pPr lvl="0"/>
            <a:r>
              <a:rPr lang="en-GB"/>
              <a:t>Click to edit Master text styles</a:t>
            </a:r>
          </a:p>
        </p:txBody>
      </p:sp>
      <p:pic>
        <p:nvPicPr>
          <p:cNvPr id="8" name="Picture 7">
            <a:extLst>
              <a:ext uri="{FF2B5EF4-FFF2-40B4-BE49-F238E27FC236}">
                <a16:creationId xmlns:a16="http://schemas.microsoft.com/office/drawing/2014/main" id="{079C049D-43EF-5210-7809-180681A1A25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740" y="4358443"/>
            <a:ext cx="2677831" cy="656872"/>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7869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2107406"/>
            <a:ext cx="7886700" cy="2525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49" y="123827"/>
            <a:ext cx="3600000" cy="273844"/>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en-GB" dirty="0"/>
              <a:t>Presentation title</a:t>
            </a:r>
          </a:p>
        </p:txBody>
      </p:sp>
      <p:sp>
        <p:nvSpPr>
          <p:cNvPr id="6" name="Slide Number Placeholder 5"/>
          <p:cNvSpPr>
            <a:spLocks noGrp="1"/>
          </p:cNvSpPr>
          <p:nvPr>
            <p:ph type="sldNum" sz="quarter" idx="4"/>
          </p:nvPr>
        </p:nvSpPr>
        <p:spPr>
          <a:xfrm>
            <a:off x="628650" y="4624389"/>
            <a:ext cx="2057400" cy="273844"/>
          </a:xfrm>
          <a:prstGeom prst="rect">
            <a:avLst/>
          </a:prstGeom>
        </p:spPr>
        <p:txBody>
          <a:bodyPr vert="horz" lIns="91440" tIns="45720" rIns="91440" bIns="45720" rtlCol="0" anchor="ctr"/>
          <a:lstStyle>
            <a:lvl1pPr algn="l">
              <a:defRPr sz="1000"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3530821031"/>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1" r:id="rId3"/>
    <p:sldLayoutId id="2147483682" r:id="rId4"/>
    <p:sldLayoutId id="2147483672" r:id="rId5"/>
    <p:sldLayoutId id="2147483680" r:id="rId6"/>
    <p:sldLayoutId id="2147483662" r:id="rId7"/>
    <p:sldLayoutId id="2147483688" r:id="rId8"/>
    <p:sldLayoutId id="2147483687" r:id="rId9"/>
    <p:sldLayoutId id="2147483686" r:id="rId10"/>
    <p:sldLayoutId id="2147483685" r:id="rId11"/>
    <p:sldLayoutId id="2147483678" r:id="rId12"/>
    <p:sldLayoutId id="2147483689" r:id="rId13"/>
    <p:sldLayoutId id="2147483690" r:id="rId14"/>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prescqipp.info/"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vitabiotics.com/products/visionace-original-tablets?_gl=1*b872wk*_up*MQ..*_gs*MQ..&amp;gclid=EAIaIQobChMI5ZXjno76igMVqZVQBh0sgwITEAAYASAAEgJzvfD_Bw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e.org.uk/guidance/ng82"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long-read/items-which-should-not-routinely-be-prescribed-in-primary-care-policy-guidanc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rcophth.ac.uk/resources-listing/commissioning-guidance-age-related-macular-degeneration-services/"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cks.nice.org.uk/topics/macular-degeneration-age-rela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iformulary.hscni.net/deprescribing/prescribing-stop-lis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Antioxidant supplements for AMD</a:t>
            </a:r>
          </a:p>
        </p:txBody>
      </p:sp>
      <p:sp>
        <p:nvSpPr>
          <p:cNvPr id="3" name="Subtitle 2"/>
          <p:cNvSpPr>
            <a:spLocks noGrp="1"/>
          </p:cNvSpPr>
          <p:nvPr>
            <p:ph type="subTitle" idx="1"/>
          </p:nvPr>
        </p:nvSpPr>
        <p:spPr/>
        <p:txBody>
          <a:bodyPr>
            <a:normAutofit fontScale="85000" lnSpcReduction="10000"/>
          </a:bodyPr>
          <a:lstStyle/>
          <a:p>
            <a:r>
              <a:rPr lang="en-GB" sz="2000" dirty="0"/>
              <a:t>Bulletin 368</a:t>
            </a:r>
          </a:p>
          <a:p>
            <a:r>
              <a:rPr lang="en-GB" dirty="0">
                <a:highlight>
                  <a:srgbClr val="FFFF00"/>
                </a:highlight>
              </a:rPr>
              <a:t>Version 2.0 June 2025</a:t>
            </a:r>
          </a:p>
          <a:p>
            <a:r>
              <a:rPr lang="en-GB" dirty="0">
                <a:highlight>
                  <a:srgbClr val="FFFF00"/>
                </a:highlight>
              </a:rPr>
              <a:t>[Please amend presentation to suit local needs and add local data]</a:t>
            </a:r>
          </a:p>
          <a:p>
            <a:endParaRPr lang="en-GB" dirty="0"/>
          </a:p>
        </p:txBody>
      </p:sp>
    </p:spTree>
    <p:extLst>
      <p:ext uri="{BB962C8B-B14F-4D97-AF65-F5344CB8AC3E}">
        <p14:creationId xmlns:p14="http://schemas.microsoft.com/office/powerpoint/2010/main" val="263681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273" y="281259"/>
            <a:ext cx="7448550" cy="421483"/>
          </a:xfrm>
        </p:spPr>
        <p:txBody>
          <a:bodyPr>
            <a:normAutofit fontScale="90000"/>
          </a:bodyPr>
          <a:lstStyle/>
          <a:p>
            <a:r>
              <a:rPr lang="en-US" dirty="0"/>
              <a:t>Clinical effectiveness </a:t>
            </a:r>
          </a:p>
        </p:txBody>
      </p:sp>
      <p:sp>
        <p:nvSpPr>
          <p:cNvPr id="4" name="Content Placeholder 3"/>
          <p:cNvSpPr>
            <a:spLocks noGrp="1"/>
          </p:cNvSpPr>
          <p:nvPr>
            <p:ph idx="1"/>
          </p:nvPr>
        </p:nvSpPr>
        <p:spPr>
          <a:xfrm>
            <a:off x="550273" y="877719"/>
            <a:ext cx="8097616" cy="3801288"/>
          </a:xfrm>
        </p:spPr>
        <p:txBody>
          <a:bodyPr>
            <a:normAutofit fontScale="92500" lnSpcReduction="20000"/>
          </a:bodyPr>
          <a:lstStyle/>
          <a:p>
            <a:pPr>
              <a:lnSpc>
                <a:spcPct val="115000"/>
              </a:lnSpc>
            </a:pPr>
            <a:r>
              <a:rPr lang="en-GB" sz="2800" u="sng" dirty="0">
                <a:effectLst/>
                <a:ea typeface="Times New Roman" panose="02020603050405020304" pitchFamily="18" charset="0"/>
              </a:rPr>
              <a:t>Slowing progression of AMD</a:t>
            </a:r>
          </a:p>
          <a:p>
            <a:pPr>
              <a:lnSpc>
                <a:spcPct val="115000"/>
              </a:lnSpc>
            </a:pPr>
            <a:r>
              <a:rPr lang="en-GB" sz="2800" dirty="0">
                <a:effectLst/>
                <a:ea typeface="Times New Roman" panose="02020603050405020304" pitchFamily="18" charset="0"/>
              </a:rPr>
              <a:t>The National Eye Institute in the US has sponsored two RCTs investigating the effect of antioxidant supplements on AMD:</a:t>
            </a:r>
          </a:p>
          <a:p>
            <a:pPr marL="457200" indent="-457200">
              <a:lnSpc>
                <a:spcPct val="115000"/>
              </a:lnSpc>
              <a:buFont typeface="Arial" panose="020B0604020202020204" pitchFamily="34" charset="0"/>
              <a:buChar char="•"/>
            </a:pPr>
            <a:r>
              <a:rPr lang="en-GB" sz="2800" dirty="0">
                <a:effectLst/>
                <a:ea typeface="Times New Roman" panose="02020603050405020304" pitchFamily="18" charset="0"/>
              </a:rPr>
              <a:t>Age-Related Eye Disease Study (AREDS, published in 2001) </a:t>
            </a:r>
          </a:p>
          <a:p>
            <a:pPr marL="457200" indent="-457200">
              <a:lnSpc>
                <a:spcPct val="115000"/>
              </a:lnSpc>
              <a:buFont typeface="Arial" panose="020B0604020202020204" pitchFamily="34" charset="0"/>
              <a:buChar char="•"/>
            </a:pPr>
            <a:r>
              <a:rPr lang="en-GB" sz="2800" dirty="0">
                <a:effectLst/>
                <a:ea typeface="Times New Roman" panose="02020603050405020304" pitchFamily="18" charset="0"/>
              </a:rPr>
              <a:t>AREDS2 (published in 2013)</a:t>
            </a:r>
          </a:p>
          <a:p>
            <a:pPr>
              <a:lnSpc>
                <a:spcPct val="115000"/>
              </a:lnSpc>
            </a:pPr>
            <a:endParaRPr lang="en-GB" sz="2800" dirty="0">
              <a:effectLst/>
              <a:ea typeface="Times New Roman" panose="02020603050405020304" pitchFamily="18" charset="0"/>
            </a:endParaRPr>
          </a:p>
          <a:p>
            <a:pPr marL="457200" indent="-457200">
              <a:lnSpc>
                <a:spcPct val="115000"/>
              </a:lnSpc>
              <a:buFont typeface="Arial" panose="020B0604020202020204" pitchFamily="34" charset="0"/>
              <a:buChar char="•"/>
            </a:pPr>
            <a:endParaRPr lang="en-GB" sz="2800" dirty="0">
              <a:effectLst/>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3728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273" y="281259"/>
            <a:ext cx="7448550" cy="421483"/>
          </a:xfrm>
        </p:spPr>
        <p:txBody>
          <a:bodyPr>
            <a:normAutofit fontScale="90000"/>
          </a:bodyPr>
          <a:lstStyle/>
          <a:p>
            <a:r>
              <a:rPr lang="en-US" dirty="0"/>
              <a:t>Clinical effectiveness - AREDS</a:t>
            </a:r>
          </a:p>
        </p:txBody>
      </p:sp>
      <p:sp>
        <p:nvSpPr>
          <p:cNvPr id="4" name="Content Placeholder 3"/>
          <p:cNvSpPr>
            <a:spLocks noGrp="1"/>
          </p:cNvSpPr>
          <p:nvPr>
            <p:ph idx="1"/>
          </p:nvPr>
        </p:nvSpPr>
        <p:spPr>
          <a:xfrm>
            <a:off x="550272" y="877719"/>
            <a:ext cx="8445138" cy="3801288"/>
          </a:xfrm>
        </p:spPr>
        <p:txBody>
          <a:bodyPr>
            <a:normAutofit fontScale="25000" lnSpcReduction="20000"/>
          </a:bodyPr>
          <a:lstStyle/>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ffectLst/>
                <a:ea typeface="Times New Roman" panose="02020603050405020304" pitchFamily="18" charset="0"/>
              </a:rPr>
              <a:t>N=3,640 participants with AMD features ranging from borderline to advanced AMD or vision loss due to AMD in one eye only</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MS Mincho" panose="02020609040205080304" pitchFamily="49" charset="-128"/>
                <a:cs typeface="Times New Roman" panose="02020603050405020304" pitchFamily="18" charset="0"/>
              </a:rPr>
              <a:t>F</a:t>
            </a:r>
            <a:r>
              <a:rPr lang="en-GB" sz="7200" dirty="0">
                <a:solidFill>
                  <a:srgbClr val="000000"/>
                </a:solidFill>
                <a:effectLst/>
                <a:ea typeface="MS Mincho" panose="02020609040205080304" pitchFamily="49" charset="-128"/>
                <a:cs typeface="Times New Roman" panose="02020603050405020304" pitchFamily="18" charset="0"/>
              </a:rPr>
              <a:t>or the progression to advanced AMD compared with placebo </a:t>
            </a:r>
          </a:p>
          <a:p>
            <a:pPr marL="595800" lvl="2" indent="-284400">
              <a:lnSpc>
                <a:spcPct val="134000"/>
              </a:lnSpc>
              <a:spcBef>
                <a:spcPts val="600"/>
              </a:spcBef>
              <a:spcAft>
                <a:spcPts val="600"/>
              </a:spcAft>
              <a:buFont typeface="Wingdings" pitchFamily="2" charset="2"/>
              <a:buChar char="Ø"/>
            </a:pPr>
            <a:r>
              <a:rPr lang="en-GB" sz="7200" i="0" dirty="0">
                <a:solidFill>
                  <a:srgbClr val="000000"/>
                </a:solidFill>
                <a:effectLst/>
                <a:ea typeface="MS Mincho" panose="02020609040205080304" pitchFamily="49" charset="-128"/>
                <a:cs typeface="Times New Roman" panose="02020603050405020304" pitchFamily="18" charset="0"/>
              </a:rPr>
              <a:t>Only antioxidant plus zinc gave a statistically significant odds reduction; OR 0.72, 99% CI 0.52–0.98; p=0.007</a:t>
            </a:r>
          </a:p>
          <a:p>
            <a:pPr marL="595800" lvl="2" indent="-284400">
              <a:lnSpc>
                <a:spcPct val="134000"/>
              </a:lnSpc>
              <a:spcBef>
                <a:spcPts val="600"/>
              </a:spcBef>
              <a:spcAft>
                <a:spcPts val="600"/>
              </a:spcAft>
              <a:buFont typeface="Wingdings" pitchFamily="2" charset="2"/>
              <a:buChar char="Ø"/>
            </a:pPr>
            <a:r>
              <a:rPr lang="en-GB" sz="7200" i="0" dirty="0">
                <a:solidFill>
                  <a:srgbClr val="000000"/>
                </a:solidFill>
                <a:ea typeface="Times New Roman" panose="02020603050405020304" pitchFamily="18" charset="0"/>
              </a:rPr>
              <a:t>S</a:t>
            </a:r>
            <a:r>
              <a:rPr lang="en-GB" sz="7200" i="0" dirty="0">
                <a:solidFill>
                  <a:srgbClr val="000000"/>
                </a:solidFill>
                <a:effectLst/>
                <a:ea typeface="Times New Roman" panose="02020603050405020304" pitchFamily="18" charset="0"/>
              </a:rPr>
              <a:t>ub-group analyses </a:t>
            </a:r>
            <a:r>
              <a:rPr lang="en-GB" sz="7200" i="0" dirty="0">
                <a:solidFill>
                  <a:srgbClr val="000000"/>
                </a:solidFill>
                <a:ea typeface="Times New Roman" panose="02020603050405020304" pitchFamily="18" charset="0"/>
              </a:rPr>
              <a:t>of</a:t>
            </a:r>
            <a:r>
              <a:rPr lang="en-GB" sz="7200" i="0" dirty="0">
                <a:solidFill>
                  <a:srgbClr val="000000"/>
                </a:solidFill>
                <a:effectLst/>
                <a:ea typeface="Times New Roman" panose="02020603050405020304" pitchFamily="18" charset="0"/>
              </a:rPr>
              <a:t> higher-risk sub-group, antioxidant plus zinc OR 0.66, 99% CI 0.47-0.91, risk reduction 25% over 5 years</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ffectLst/>
                <a:ea typeface="Times New Roman" panose="02020603050405020304" pitchFamily="18" charset="0"/>
              </a:rPr>
              <a:t>NICE could not conclude whether the benefits of such a formula outweigh the potential risks that could be caused by individual components of the antioxidant supplements</a:t>
            </a:r>
            <a:endParaRPr lang="en-GB" sz="7200" dirty="0">
              <a:effectLst/>
              <a:ea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7200" dirty="0">
              <a:solidFill>
                <a:srgbClr val="000000"/>
              </a:solidFill>
              <a:effectLst/>
              <a:ea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7200" dirty="0">
              <a:solidFill>
                <a:srgbClr val="000000"/>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endParaRPr lang="en-GB" sz="7200" dirty="0">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7200" dirty="0">
              <a:solidFill>
                <a:srgbClr val="000000"/>
              </a:solidFill>
              <a:effectLst/>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7200" dirty="0">
              <a:solidFill>
                <a:srgbClr val="000000"/>
              </a:solidFill>
              <a:effectLst/>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7200" dirty="0">
              <a:solidFill>
                <a:srgbClr val="000000"/>
              </a:solidFill>
              <a:effectLst/>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7195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7F19B-AE96-C684-ACE7-4431C03232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9E80B3-B6CB-0354-A4B0-4DFEBA7A7912}"/>
              </a:ext>
            </a:extLst>
          </p:cNvPr>
          <p:cNvSpPr>
            <a:spLocks noGrp="1"/>
          </p:cNvSpPr>
          <p:nvPr>
            <p:ph type="title"/>
          </p:nvPr>
        </p:nvSpPr>
        <p:spPr>
          <a:xfrm>
            <a:off x="550273" y="281259"/>
            <a:ext cx="7448550" cy="421483"/>
          </a:xfrm>
        </p:spPr>
        <p:txBody>
          <a:bodyPr>
            <a:normAutofit fontScale="90000"/>
          </a:bodyPr>
          <a:lstStyle/>
          <a:p>
            <a:r>
              <a:rPr lang="en-US" dirty="0"/>
              <a:t>Clinical effectiveness – AREDS2</a:t>
            </a:r>
          </a:p>
        </p:txBody>
      </p:sp>
      <p:sp>
        <p:nvSpPr>
          <p:cNvPr id="4" name="Content Placeholder 3">
            <a:extLst>
              <a:ext uri="{FF2B5EF4-FFF2-40B4-BE49-F238E27FC236}">
                <a16:creationId xmlns:a16="http://schemas.microsoft.com/office/drawing/2014/main" id="{D1DD6C2D-5567-2233-CA96-BAB258CD0185}"/>
              </a:ext>
            </a:extLst>
          </p:cNvPr>
          <p:cNvSpPr>
            <a:spLocks noGrp="1"/>
          </p:cNvSpPr>
          <p:nvPr>
            <p:ph idx="1"/>
          </p:nvPr>
        </p:nvSpPr>
        <p:spPr>
          <a:xfrm>
            <a:off x="550273" y="702741"/>
            <a:ext cx="8097616" cy="3998047"/>
          </a:xfrm>
        </p:spPr>
        <p:txBody>
          <a:bodyPr>
            <a:normAutofit fontScale="25000" lnSpcReduction="20000"/>
          </a:bodyPr>
          <a:lstStyle/>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Does</a:t>
            </a:r>
            <a:r>
              <a:rPr lang="en-GB" sz="7200" dirty="0">
                <a:solidFill>
                  <a:srgbClr val="000000"/>
                </a:solidFill>
                <a:effectLst/>
                <a:ea typeface="Times New Roman" panose="02020603050405020304" pitchFamily="18" charset="0"/>
              </a:rPr>
              <a:t> adding lutein &amp; zeaxanthin or omega-3 FAs, or both to original AREDS formulation further reduce the risk of progression to advanced AMD?</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N</a:t>
            </a:r>
            <a:r>
              <a:rPr lang="en-GB" sz="7200" dirty="0">
                <a:solidFill>
                  <a:srgbClr val="000000"/>
                </a:solidFill>
                <a:effectLst/>
                <a:ea typeface="Times New Roman" panose="02020603050405020304" pitchFamily="18" charset="0"/>
              </a:rPr>
              <a:t>=4,230 people at high risk of progression to advanced AMD</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N</a:t>
            </a:r>
            <a:r>
              <a:rPr lang="en-GB" sz="7200" dirty="0">
                <a:solidFill>
                  <a:srgbClr val="000000"/>
                </a:solidFill>
                <a:effectLst/>
                <a:ea typeface="Times New Roman" panose="02020603050405020304" pitchFamily="18" charset="0"/>
              </a:rPr>
              <a:t>o true placebo group </a:t>
            </a:r>
            <a:r>
              <a:rPr lang="en-GB" sz="7200" dirty="0">
                <a:solidFill>
                  <a:srgbClr val="000000"/>
                </a:solidFill>
                <a:ea typeface="Times New Roman" panose="02020603050405020304" pitchFamily="18" charset="0"/>
              </a:rPr>
              <a:t>– participants also took original AREDS formula or accepted secondary randomization to 4 variations of AREDS formula (including elimination of beta-carotene, reduced zinc dose, or both)</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ffectLst/>
                <a:ea typeface="Times New Roman" panose="02020603050405020304" pitchFamily="18" charset="0"/>
              </a:rPr>
              <a:t>Addition of lutein and zeaxanthin, omega-3 </a:t>
            </a:r>
            <a:r>
              <a:rPr lang="en-GB" sz="7200" dirty="0">
                <a:solidFill>
                  <a:srgbClr val="000000"/>
                </a:solidFill>
                <a:ea typeface="Times New Roman" panose="02020603050405020304" pitchFamily="18" charset="0"/>
              </a:rPr>
              <a:t>fatty acid</a:t>
            </a:r>
            <a:r>
              <a:rPr lang="en-GB" sz="7200" dirty="0">
                <a:solidFill>
                  <a:srgbClr val="000000"/>
                </a:solidFill>
                <a:effectLst/>
                <a:ea typeface="Times New Roman" panose="02020603050405020304" pitchFamily="18" charset="0"/>
              </a:rPr>
              <a:t>s, or both to the AREDS formulation in the primary analyses did not further reduce risk of progression to advanced AMD</a:t>
            </a: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endParaRPr lang="en-GB" sz="7200" dirty="0">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118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2F171-C765-5C28-417A-07662BB9C5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BD8B67-D8C4-985D-6D7C-D6E330236B5F}"/>
              </a:ext>
            </a:extLst>
          </p:cNvPr>
          <p:cNvSpPr>
            <a:spLocks noGrp="1"/>
          </p:cNvSpPr>
          <p:nvPr>
            <p:ph type="title"/>
          </p:nvPr>
        </p:nvSpPr>
        <p:spPr>
          <a:xfrm>
            <a:off x="550273" y="281259"/>
            <a:ext cx="7448550" cy="421483"/>
          </a:xfrm>
        </p:spPr>
        <p:txBody>
          <a:bodyPr>
            <a:normAutofit fontScale="90000"/>
          </a:bodyPr>
          <a:lstStyle/>
          <a:p>
            <a:r>
              <a:rPr lang="en-US" dirty="0"/>
              <a:t>Clinical effectiveness – AREDS2</a:t>
            </a:r>
          </a:p>
        </p:txBody>
      </p:sp>
      <p:sp>
        <p:nvSpPr>
          <p:cNvPr id="4" name="Content Placeholder 3">
            <a:extLst>
              <a:ext uri="{FF2B5EF4-FFF2-40B4-BE49-F238E27FC236}">
                <a16:creationId xmlns:a16="http://schemas.microsoft.com/office/drawing/2014/main" id="{1CD89D11-AA48-F5A3-0966-EEFB7E791509}"/>
              </a:ext>
            </a:extLst>
          </p:cNvPr>
          <p:cNvSpPr>
            <a:spLocks noGrp="1"/>
          </p:cNvSpPr>
          <p:nvPr>
            <p:ph idx="1"/>
          </p:nvPr>
        </p:nvSpPr>
        <p:spPr>
          <a:xfrm>
            <a:off x="550273" y="877719"/>
            <a:ext cx="8097616" cy="3801288"/>
          </a:xfrm>
        </p:spPr>
        <p:txBody>
          <a:bodyPr>
            <a:normAutofit fontScale="25000" lnSpcReduction="20000"/>
          </a:bodyPr>
          <a:lstStyle/>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Secondary analysis showed lowering zinc dose and eliminating beta-carotene had no statistically significant effect on progression to advanced AMD</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Post-hoc subgroup analysis suggested a benefit of lutein and zeaxanthin given as part of a supplement without beta-carotene - of particular interest considering apparent risks of beta-carotene</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ffectLst/>
                <a:ea typeface="Times New Roman" panose="02020603050405020304" pitchFamily="18" charset="0"/>
              </a:rPr>
              <a:t>NICE state that the effect of AREDS2 formula on AMD progression is unknown because of a complicated study design involving secondary randomisation and no placebo control</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R</a:t>
            </a:r>
            <a:r>
              <a:rPr lang="en-GB" sz="7200" dirty="0">
                <a:solidFill>
                  <a:srgbClr val="000000"/>
                </a:solidFill>
                <a:effectLst/>
                <a:ea typeface="Times New Roman" panose="02020603050405020304" pitchFamily="18" charset="0"/>
              </a:rPr>
              <a:t>esearch recommendation was made by NICE</a:t>
            </a:r>
            <a:endParaRPr lang="en-GB" sz="7200" dirty="0">
              <a:effectLst/>
              <a:ea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7200" dirty="0">
              <a:solidFill>
                <a:srgbClr val="000000"/>
              </a:solidFill>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endParaRPr lang="en-GB" sz="7200" dirty="0">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1048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DA86-5825-403E-4C97-608161C0C8EB}"/>
              </a:ext>
            </a:extLst>
          </p:cNvPr>
          <p:cNvSpPr>
            <a:spLocks noGrp="1"/>
          </p:cNvSpPr>
          <p:nvPr>
            <p:ph type="title"/>
          </p:nvPr>
        </p:nvSpPr>
        <p:spPr>
          <a:xfrm>
            <a:off x="251460" y="123715"/>
            <a:ext cx="8158140" cy="707232"/>
          </a:xfrm>
        </p:spPr>
        <p:txBody>
          <a:bodyPr>
            <a:normAutofit fontScale="90000"/>
          </a:bodyPr>
          <a:lstStyle/>
          <a:p>
            <a:r>
              <a:rPr lang="en-GB" dirty="0"/>
              <a:t>Clinical effectiveness – primary prevention</a:t>
            </a:r>
          </a:p>
        </p:txBody>
      </p:sp>
      <p:sp>
        <p:nvSpPr>
          <p:cNvPr id="3" name="Content Placeholder 2">
            <a:extLst>
              <a:ext uri="{FF2B5EF4-FFF2-40B4-BE49-F238E27FC236}">
                <a16:creationId xmlns:a16="http://schemas.microsoft.com/office/drawing/2014/main" id="{49703307-C61B-4DE5-3EE0-A4998868917A}"/>
              </a:ext>
            </a:extLst>
          </p:cNvPr>
          <p:cNvSpPr>
            <a:spLocks noGrp="1"/>
          </p:cNvSpPr>
          <p:nvPr>
            <p:ph idx="1"/>
          </p:nvPr>
        </p:nvSpPr>
        <p:spPr>
          <a:xfrm>
            <a:off x="251460" y="960999"/>
            <a:ext cx="8412480" cy="2993782"/>
          </a:xfrm>
        </p:spPr>
        <p:txBody>
          <a:bodyPr>
            <a:normAutofit/>
          </a:bodyPr>
          <a:lstStyle/>
          <a:p>
            <a:pPr marL="284400" indent="-284400">
              <a:spcBef>
                <a:spcPts val="600"/>
              </a:spcBef>
              <a:buFont typeface="Arial" panose="020B0604020202020204" pitchFamily="34" charset="0"/>
              <a:buChar char="•"/>
            </a:pPr>
            <a:r>
              <a:rPr lang="en-GB" sz="1800" dirty="0">
                <a:solidFill>
                  <a:srgbClr val="000000"/>
                </a:solidFill>
                <a:effectLst/>
                <a:ea typeface="Times New Roman" panose="02020603050405020304" pitchFamily="18" charset="0"/>
              </a:rPr>
              <a:t>Cochrane review (2017) – concluded taking vitamin E or beta-carotene supplements will not prevent or delay the onset of AMD. The same probably applies to vitamin C and the multivitamin (Centrum Silver) investigated in the one trial reported to date. No evidence was found for lutein and zeaxanthin</a:t>
            </a:r>
          </a:p>
          <a:p>
            <a:pPr marL="284400" indent="-284400">
              <a:spcBef>
                <a:spcPts val="600"/>
              </a:spcBef>
              <a:buFont typeface="Arial" panose="020B0604020202020204" pitchFamily="34" charset="0"/>
              <a:buChar char="•"/>
            </a:pPr>
            <a:r>
              <a:rPr lang="en-GB" sz="1800" dirty="0">
                <a:solidFill>
                  <a:srgbClr val="000000"/>
                </a:solidFill>
                <a:ea typeface="Times New Roman" panose="02020603050405020304" pitchFamily="18" charset="0"/>
              </a:rPr>
              <a:t>CKS - </a:t>
            </a:r>
            <a:r>
              <a:rPr lang="en-GB" sz="1800" dirty="0">
                <a:solidFill>
                  <a:srgbClr val="000000"/>
                </a:solidFill>
                <a:effectLst/>
                <a:ea typeface="Times New Roman" panose="02020603050405020304" pitchFamily="18" charset="0"/>
              </a:rPr>
              <a:t>there is no evidence to support the use of antioxidant vitamin and mineral supplements for people with less than intermediate AMD, and there is no evidence that these supplements are useful in primary prevention</a:t>
            </a:r>
          </a:p>
          <a:p>
            <a:pPr>
              <a:buFont typeface="Arial" panose="020B0604020202020204" pitchFamily="34" charset="0"/>
              <a:buChar char="•"/>
            </a:pPr>
            <a:endParaRPr lang="en-GB" sz="1800" dirty="0"/>
          </a:p>
        </p:txBody>
      </p:sp>
    </p:spTree>
    <p:extLst>
      <p:ext uri="{BB962C8B-B14F-4D97-AF65-F5344CB8AC3E}">
        <p14:creationId xmlns:p14="http://schemas.microsoft.com/office/powerpoint/2010/main" val="191285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D9DA-30C7-AF95-BBB3-AF20A05E16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A9440F-94AC-1938-13F4-FB474AF004A2}"/>
              </a:ext>
            </a:extLst>
          </p:cNvPr>
          <p:cNvSpPr>
            <a:spLocks noGrp="1"/>
          </p:cNvSpPr>
          <p:nvPr>
            <p:ph type="title"/>
          </p:nvPr>
        </p:nvSpPr>
        <p:spPr>
          <a:xfrm>
            <a:off x="225740" y="333761"/>
            <a:ext cx="7448550" cy="421483"/>
          </a:xfrm>
        </p:spPr>
        <p:txBody>
          <a:bodyPr>
            <a:normAutofit fontScale="90000"/>
          </a:bodyPr>
          <a:lstStyle/>
          <a:p>
            <a:r>
              <a:rPr lang="en-US" dirty="0"/>
              <a:t>Safety</a:t>
            </a:r>
          </a:p>
        </p:txBody>
      </p:sp>
      <p:sp>
        <p:nvSpPr>
          <p:cNvPr id="4" name="Content Placeholder 3">
            <a:extLst>
              <a:ext uri="{FF2B5EF4-FFF2-40B4-BE49-F238E27FC236}">
                <a16:creationId xmlns:a16="http://schemas.microsoft.com/office/drawing/2014/main" id="{BB9AAF71-ECA1-19F1-6817-5E96CD1E5F91}"/>
              </a:ext>
            </a:extLst>
          </p:cNvPr>
          <p:cNvSpPr>
            <a:spLocks noGrp="1"/>
          </p:cNvSpPr>
          <p:nvPr>
            <p:ph idx="1"/>
          </p:nvPr>
        </p:nvSpPr>
        <p:spPr>
          <a:xfrm>
            <a:off x="225740" y="797709"/>
            <a:ext cx="8666800" cy="3801288"/>
          </a:xfrm>
        </p:spPr>
        <p:txBody>
          <a:bodyPr>
            <a:normAutofit fontScale="25000" lnSpcReduction="20000"/>
          </a:bodyPr>
          <a:lstStyle/>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Zinc supplementation has been associated with an increase in the risk of hospitalisation due to genitourinary conditions</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Vitamin E supplementation has been linked with an increased risk of HF in people with diabetes or vascular disease</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Beta-carotene supplementation has been found to increase the risk of lung cancer in smokers and people exposed to asbestos</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AREDS formula (containing beta-carotene) should also be avoided by former smokers</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NICE advice in ACS guideline (re: not taking beta-carotene, not recommending vit E, vit C, folic acid)</a:t>
            </a:r>
          </a:p>
          <a:p>
            <a:pPr marL="284400" indent="-284400">
              <a:lnSpc>
                <a:spcPct val="134000"/>
              </a:lnSpc>
              <a:spcBef>
                <a:spcPts val="600"/>
              </a:spcBef>
              <a:spcAft>
                <a:spcPts val="600"/>
              </a:spcAft>
              <a:buFont typeface="Arial" panose="020B0604020202020204" pitchFamily="34" charset="0"/>
              <a:buChar char="•"/>
            </a:pPr>
            <a:endParaRPr lang="en-GB" sz="7200" dirty="0">
              <a:solidFill>
                <a:srgbClr val="000000"/>
              </a:solidFill>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endParaRPr lang="en-GB" sz="7200" dirty="0">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2577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A6D21-CE9B-DBD7-DED3-3476C95DE8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F8D000-24E3-389B-CFA6-7660ACBD9132}"/>
              </a:ext>
            </a:extLst>
          </p:cNvPr>
          <p:cNvSpPr>
            <a:spLocks noGrp="1"/>
          </p:cNvSpPr>
          <p:nvPr>
            <p:ph type="title"/>
          </p:nvPr>
        </p:nvSpPr>
        <p:spPr>
          <a:xfrm>
            <a:off x="230233" y="372699"/>
            <a:ext cx="7448550" cy="421483"/>
          </a:xfrm>
        </p:spPr>
        <p:txBody>
          <a:bodyPr>
            <a:normAutofit fontScale="90000"/>
          </a:bodyPr>
          <a:lstStyle/>
          <a:p>
            <a:r>
              <a:rPr lang="en-US" dirty="0"/>
              <a:t>Self-management support</a:t>
            </a:r>
          </a:p>
        </p:txBody>
      </p:sp>
      <p:sp>
        <p:nvSpPr>
          <p:cNvPr id="4" name="Content Placeholder 3">
            <a:extLst>
              <a:ext uri="{FF2B5EF4-FFF2-40B4-BE49-F238E27FC236}">
                <a16:creationId xmlns:a16="http://schemas.microsoft.com/office/drawing/2014/main" id="{C490C1BD-07AA-82A8-F443-92D760AE9604}"/>
              </a:ext>
            </a:extLst>
          </p:cNvPr>
          <p:cNvSpPr>
            <a:spLocks noGrp="1"/>
          </p:cNvSpPr>
          <p:nvPr>
            <p:ph idx="1"/>
          </p:nvPr>
        </p:nvSpPr>
        <p:spPr>
          <a:xfrm>
            <a:off x="321672" y="906445"/>
            <a:ext cx="8490857" cy="3801288"/>
          </a:xfrm>
        </p:spPr>
        <p:txBody>
          <a:bodyPr>
            <a:normAutofit fontScale="25000" lnSpcReduction="20000"/>
          </a:bodyPr>
          <a:lstStyle/>
          <a:p>
            <a:pPr marL="284400" indent="-284400">
              <a:lnSpc>
                <a:spcPct val="134000"/>
              </a:lnSpc>
              <a:spcBef>
                <a:spcPts val="600"/>
              </a:spcBef>
              <a:spcAft>
                <a:spcPts val="600"/>
              </a:spcAft>
              <a:buFont typeface="Arial" panose="020B0604020202020204" pitchFamily="34" charset="0"/>
              <a:buChar char="•"/>
            </a:pPr>
            <a:r>
              <a:rPr lang="en-GB" sz="7200" b="1" dirty="0">
                <a:solidFill>
                  <a:srgbClr val="000000"/>
                </a:solidFill>
                <a:ea typeface="Times New Roman" panose="02020603050405020304" pitchFamily="18" charset="0"/>
              </a:rPr>
              <a:t>Advise smokers to stop smoking as this reduces the risk of AMD progression. </a:t>
            </a:r>
            <a:r>
              <a:rPr lang="en-GB" sz="7200" dirty="0">
                <a:solidFill>
                  <a:srgbClr val="000000"/>
                </a:solidFill>
                <a:ea typeface="Times New Roman" panose="02020603050405020304" pitchFamily="18" charset="0"/>
              </a:rPr>
              <a:t>There is likely to be value in smoking cessation interventions to reduce the risk of AMD progression</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Encourage the person to eat a healthy, balanced diet - one that has a low glycaemic index and is rich in fruits, green leafy vegetables, and fish high in omega-3 fatty acids</a:t>
            </a:r>
          </a:p>
          <a:p>
            <a:pPr marL="284400" indent="-284400">
              <a:lnSpc>
                <a:spcPct val="134000"/>
              </a:lnSpc>
              <a:spcBef>
                <a:spcPts val="600"/>
              </a:spcBef>
              <a:spcAft>
                <a:spcPts val="600"/>
              </a:spcAft>
              <a:buFont typeface="Arial" panose="020B0604020202020204" pitchFamily="34" charset="0"/>
              <a:buChar char="•"/>
            </a:pPr>
            <a:r>
              <a:rPr lang="en-GB" sz="7200" dirty="0">
                <a:solidFill>
                  <a:srgbClr val="000000"/>
                </a:solidFill>
                <a:ea typeface="Times New Roman" panose="02020603050405020304" pitchFamily="18" charset="0"/>
              </a:rPr>
              <a:t>Also advise the person to modify cardiovascular risk factors, including lowering cholesterol and saturated fat intake and controlling hypertension (no firm evidence that this helps to slow the progression of AMD, but sensible)</a:t>
            </a: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endParaRPr lang="en-GB" sz="7200" dirty="0">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321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8599-822A-A4EB-0C66-1CFF31D98E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D9F8DF-3479-B6D7-8AB3-46D2256CB1AD}"/>
              </a:ext>
            </a:extLst>
          </p:cNvPr>
          <p:cNvSpPr>
            <a:spLocks noGrp="1"/>
          </p:cNvSpPr>
          <p:nvPr>
            <p:ph type="title"/>
          </p:nvPr>
        </p:nvSpPr>
        <p:spPr>
          <a:xfrm>
            <a:off x="241662" y="292689"/>
            <a:ext cx="8639447" cy="1104196"/>
          </a:xfrm>
        </p:spPr>
        <p:txBody>
          <a:bodyPr>
            <a:normAutofit fontScale="90000"/>
          </a:bodyPr>
          <a:lstStyle/>
          <a:p>
            <a:r>
              <a:rPr lang="en-US" dirty="0"/>
              <a:t>Advice for people that want to take an antioxidant supplement for AMD</a:t>
            </a:r>
            <a:br>
              <a:rPr lang="en-US" dirty="0"/>
            </a:br>
            <a:endParaRPr lang="en-US" dirty="0"/>
          </a:p>
        </p:txBody>
      </p:sp>
      <p:sp>
        <p:nvSpPr>
          <p:cNvPr id="4" name="Content Placeholder 3">
            <a:extLst>
              <a:ext uri="{FF2B5EF4-FFF2-40B4-BE49-F238E27FC236}">
                <a16:creationId xmlns:a16="http://schemas.microsoft.com/office/drawing/2014/main" id="{6F446B3D-DDDE-20B1-606F-0150DDDA1ACC}"/>
              </a:ext>
            </a:extLst>
          </p:cNvPr>
          <p:cNvSpPr>
            <a:spLocks noGrp="1"/>
          </p:cNvSpPr>
          <p:nvPr>
            <p:ph idx="1"/>
          </p:nvPr>
        </p:nvSpPr>
        <p:spPr>
          <a:xfrm>
            <a:off x="262891" y="1153045"/>
            <a:ext cx="8618218" cy="3445952"/>
          </a:xfrm>
        </p:spPr>
        <p:txBody>
          <a:bodyPr>
            <a:normAutofit fontScale="25000" lnSpcReduction="20000"/>
          </a:bodyPr>
          <a:lstStyle/>
          <a:p>
            <a:pPr marL="263525" indent="-263525">
              <a:lnSpc>
                <a:spcPct val="134000"/>
              </a:lnSpc>
              <a:spcBef>
                <a:spcPts val="600"/>
              </a:spcBef>
              <a:spcAft>
                <a:spcPts val="600"/>
              </a:spcAft>
              <a:buFont typeface="Arial" panose="020B0604020202020204" pitchFamily="34" charset="0"/>
              <a:buChar char="•"/>
            </a:pPr>
            <a:r>
              <a:rPr lang="en-GB" sz="7600" dirty="0">
                <a:solidFill>
                  <a:srgbClr val="000000"/>
                </a:solidFill>
                <a:effectLst/>
                <a:ea typeface="Times New Roman" panose="02020603050405020304" pitchFamily="18" charset="0"/>
              </a:rPr>
              <a:t>People that wish to purchase these supplements should discuss the pro and cons of taking them their health care professional before they do so. </a:t>
            </a:r>
          </a:p>
          <a:p>
            <a:pPr marL="284400" indent="-284400">
              <a:lnSpc>
                <a:spcPct val="134000"/>
              </a:lnSpc>
              <a:spcBef>
                <a:spcPts val="600"/>
              </a:spcBef>
              <a:spcAft>
                <a:spcPts val="600"/>
              </a:spcAft>
              <a:buFont typeface="Arial" panose="020B0604020202020204" pitchFamily="34" charset="0"/>
              <a:buChar char="•"/>
            </a:pPr>
            <a:r>
              <a:rPr lang="en-GB" sz="7600" dirty="0">
                <a:solidFill>
                  <a:srgbClr val="211E1E"/>
                </a:solidFill>
                <a:effectLst/>
                <a:ea typeface="Times New Roman" panose="02020603050405020304" pitchFamily="18" charset="0"/>
              </a:rPr>
              <a:t>The bulletin includes discussion points for this conversation</a:t>
            </a:r>
          </a:p>
          <a:p>
            <a:pPr marL="284400" indent="-284400">
              <a:lnSpc>
                <a:spcPct val="134000"/>
              </a:lnSpc>
              <a:spcBef>
                <a:spcPts val="600"/>
              </a:spcBef>
              <a:spcAft>
                <a:spcPts val="600"/>
              </a:spcAft>
              <a:buFont typeface="Arial" panose="020B0604020202020204" pitchFamily="34" charset="0"/>
              <a:buChar char="•"/>
            </a:pPr>
            <a:r>
              <a:rPr lang="en-GB" sz="7600" dirty="0">
                <a:solidFill>
                  <a:srgbClr val="211E1E"/>
                </a:solidFill>
                <a:effectLst/>
                <a:ea typeface="Times New Roman" panose="02020603050405020304" pitchFamily="18" charset="0"/>
              </a:rPr>
              <a:t>PrescQIPP resources include patient leaflets that explain why certain medicines (including antioxidant supplements for AMD) are included in the NHS England Items which should not routinely be prescribed in primary care guidance</a:t>
            </a:r>
          </a:p>
          <a:p>
            <a:pPr marL="284400" indent="-284400">
              <a:lnSpc>
                <a:spcPct val="134000"/>
              </a:lnSpc>
              <a:spcBef>
                <a:spcPts val="600"/>
              </a:spcBef>
              <a:spcAft>
                <a:spcPts val="600"/>
              </a:spcAft>
              <a:buFont typeface="Arial" panose="020B0604020202020204" pitchFamily="34" charset="0"/>
              <a:buChar char="•"/>
            </a:pPr>
            <a:endParaRPr lang="en-GB" sz="7200" dirty="0">
              <a:solidFill>
                <a:srgbClr val="211E1E"/>
              </a:solidFill>
              <a:effectLst/>
              <a:ea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211E1E"/>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a:lnSpc>
                <a:spcPct val="115000"/>
              </a:lnSpc>
              <a:spcAft>
                <a:spcPts val="1000"/>
              </a:spcAft>
            </a:pPr>
            <a:endParaRPr lang="en-GB" sz="7200" dirty="0">
              <a:solidFill>
                <a:srgbClr val="000000"/>
              </a:solidFill>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endParaRPr lang="en-GB" sz="7200" dirty="0">
              <a:effectLst/>
              <a:ea typeface="Times New Roman" panose="02020603050405020304" pitchFamily="18" charset="0"/>
            </a:endParaRPr>
          </a:p>
          <a:p>
            <a:pPr>
              <a:lnSpc>
                <a:spcPct val="115000"/>
              </a:lnSpc>
              <a:spcAft>
                <a:spcPts val="1000"/>
              </a:spcAft>
            </a:pPr>
            <a:endParaRPr lang="en-GB" sz="7200" dirty="0">
              <a:solidFill>
                <a:srgbClr val="000000"/>
              </a:solidFill>
              <a:effectLst/>
              <a:latin typeface="Arial" panose="020B060402020202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248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233" y="456236"/>
            <a:ext cx="7448550" cy="421483"/>
          </a:xfrm>
        </p:spPr>
        <p:txBody>
          <a:bodyPr>
            <a:normAutofit fontScale="90000"/>
          </a:bodyPr>
          <a:lstStyle/>
          <a:p>
            <a:r>
              <a:rPr lang="en-US" dirty="0"/>
              <a:t>Costs</a:t>
            </a:r>
          </a:p>
        </p:txBody>
      </p:sp>
      <p:sp>
        <p:nvSpPr>
          <p:cNvPr id="4" name="Content Placeholder 3"/>
          <p:cNvSpPr>
            <a:spLocks noGrp="1"/>
          </p:cNvSpPr>
          <p:nvPr>
            <p:ph idx="1"/>
          </p:nvPr>
        </p:nvSpPr>
        <p:spPr>
          <a:xfrm>
            <a:off x="321672" y="1014879"/>
            <a:ext cx="8502287" cy="3801288"/>
          </a:xfrm>
        </p:spPr>
        <p:txBody>
          <a:bodyPr>
            <a:normAutofit/>
          </a:bodyPr>
          <a:lstStyle/>
          <a:p>
            <a:pPr>
              <a:lnSpc>
                <a:spcPct val="115000"/>
              </a:lnSpc>
              <a:spcAft>
                <a:spcPts val="1000"/>
              </a:spcAft>
            </a:pPr>
            <a:r>
              <a:rPr lang="en-GB" sz="2000" dirty="0">
                <a:solidFill>
                  <a:srgbClr val="000000"/>
                </a:solidFill>
                <a:effectLst/>
                <a:ea typeface="Times New Roman" panose="02020603050405020304" pitchFamily="18" charset="0"/>
              </a:rPr>
              <a:t>Example costs for some of the more frequently prescribed products are given in Table 3 in the Bulletin. </a:t>
            </a:r>
          </a:p>
          <a:p>
            <a:pPr>
              <a:lnSpc>
                <a:spcPct val="115000"/>
              </a:lnSpc>
              <a:spcAft>
                <a:spcPts val="1000"/>
              </a:spcAft>
            </a:pPr>
            <a:r>
              <a:rPr lang="en-GB" sz="2000" dirty="0">
                <a:solidFill>
                  <a:srgbClr val="000000"/>
                </a:solidFill>
                <a:ea typeface="Times New Roman" panose="02020603050405020304" pitchFamily="18" charset="0"/>
              </a:rPr>
              <a:t>Table 3 also highlights which products match or closely resemble the AREDS or AREDS2 formulas, and which contain beta-carotene.</a:t>
            </a:r>
            <a:endParaRPr lang="en-GB" sz="2000" dirty="0">
              <a:solidFill>
                <a:srgbClr val="000000"/>
              </a:solidFill>
              <a:effectLst/>
              <a:ea typeface="Times New Roman" panose="02020603050405020304" pitchFamily="18" charset="0"/>
            </a:endParaRPr>
          </a:p>
          <a:p>
            <a:pPr>
              <a:lnSpc>
                <a:spcPct val="115000"/>
              </a:lnSpc>
              <a:spcAft>
                <a:spcPts val="1000"/>
              </a:spcAft>
            </a:pPr>
            <a:r>
              <a:rPr lang="en-GB" sz="2000" dirty="0">
                <a:solidFill>
                  <a:srgbClr val="000000"/>
                </a:solidFill>
                <a:effectLst/>
                <a:ea typeface="Times New Roman" panose="02020603050405020304" pitchFamily="18" charset="0"/>
              </a:rPr>
              <a:t>Cost charts available at </a:t>
            </a:r>
            <a:r>
              <a:rPr lang="en-GB" sz="2000" dirty="0">
                <a:solidFill>
                  <a:srgbClr val="000000"/>
                </a:solidFill>
                <a:effectLst/>
                <a:ea typeface="Times New Roman" panose="02020603050405020304" pitchFamily="18" charset="0"/>
                <a:hlinkClick r:id="rId3"/>
              </a:rPr>
              <a:t>www.prescqipp.info</a:t>
            </a:r>
            <a:r>
              <a:rPr lang="en-GB" sz="2000" dirty="0">
                <a:solidFill>
                  <a:srgbClr val="000000"/>
                </a:solidFill>
                <a:effectLst/>
                <a:ea typeface="Times New Roman" panose="02020603050405020304" pitchFamily="18" charset="0"/>
              </a:rPr>
              <a:t> for subscribers (updated monthly)</a:t>
            </a:r>
          </a:p>
          <a:p>
            <a:pPr>
              <a:lnSpc>
                <a:spcPct val="115000"/>
              </a:lnSpc>
              <a:spcAft>
                <a:spcPts val="1000"/>
              </a:spcAft>
            </a:pPr>
            <a:endParaRPr lang="en-GB" sz="2000" dirty="0">
              <a:effectLst/>
              <a:ea typeface="Times New Roman" panose="02020603050405020304" pitchFamily="18" charset="0"/>
            </a:endParaRPr>
          </a:p>
          <a:p>
            <a:pPr marL="889200" lvl="1" indent="-457200">
              <a:buFont typeface="Wingdings" pitchFamily="2" charset="2"/>
              <a:buChar char="Ø"/>
            </a:pPr>
            <a:endParaRPr lang="en-GB" sz="1800" i="0" dirty="0">
              <a:solidFill>
                <a:srgbClr val="000000"/>
              </a:solidFill>
              <a:effectLst/>
              <a:ea typeface="MS Mincho" panose="02020609040205080304" pitchFamily="49" charset="-128"/>
              <a:cs typeface="Times New Roman" panose="02020603050405020304" pitchFamily="18" charset="0"/>
            </a:endParaRPr>
          </a:p>
          <a:p>
            <a:endParaRPr lang="en-GB" sz="1000" dirty="0">
              <a:solidFill>
                <a:srgbClr val="000000"/>
              </a:solidFill>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endParaRPr lang="en-GB" sz="1000" i="0" dirty="0">
              <a:solidFill>
                <a:srgbClr val="000000"/>
              </a:solidFill>
              <a:effectLst/>
              <a:ea typeface="MS Mincho" panose="02020609040205080304" pitchFamily="49" charset="-128"/>
              <a:cs typeface="Times New Roman" panose="02020603050405020304" pitchFamily="18" charset="0"/>
            </a:endParaRPr>
          </a:p>
          <a:p>
            <a:pPr>
              <a:spcAft>
                <a:spcPts val="0"/>
              </a:spcAft>
            </a:pPr>
            <a:endParaRPr lang="en-GB" sz="1800" dirty="0">
              <a:effectLst/>
              <a:ea typeface="MS Mincho" panose="02020609040205080304" pitchFamily="49" charset="-128"/>
              <a:cs typeface="Times New Roman" panose="02020603050405020304" pitchFamily="18" charset="0"/>
            </a:endParaRPr>
          </a:p>
          <a:p>
            <a:pPr marL="285750" indent="-285750">
              <a:spcAft>
                <a:spcPts val="0"/>
              </a:spcAft>
              <a:buFont typeface="Arial" panose="020B0604020202020204" pitchFamily="34" charset="0"/>
              <a:buChar char="•"/>
            </a:pPr>
            <a:endParaRPr lang="en-GB" sz="1800" dirty="0">
              <a:solidFill>
                <a:srgbClr val="000000"/>
              </a:solidFill>
              <a:ea typeface="MS Mincho" panose="02020609040205080304" pitchFamily="49" charset="-128"/>
            </a:endParaRPr>
          </a:p>
          <a:p>
            <a:pPr marL="285750" indent="-285750">
              <a:spcAft>
                <a:spcPts val="0"/>
              </a:spcAft>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62233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2B86188-319C-C1B3-9EA8-9A477FE81632}"/>
              </a:ext>
            </a:extLst>
          </p:cNvPr>
          <p:cNvSpPr>
            <a:spLocks noGrp="1"/>
          </p:cNvSpPr>
          <p:nvPr>
            <p:ph type="title"/>
          </p:nvPr>
        </p:nvSpPr>
        <p:spPr>
          <a:xfrm>
            <a:off x="141668" y="158264"/>
            <a:ext cx="9002332" cy="305376"/>
          </a:xfrm>
        </p:spPr>
        <p:txBody>
          <a:bodyPr>
            <a:noAutofit/>
          </a:bodyPr>
          <a:lstStyle/>
          <a:p>
            <a:r>
              <a:rPr lang="en-US" sz="2000" dirty="0"/>
              <a:t>Example eye health antioxidant supplements and prices</a:t>
            </a:r>
          </a:p>
        </p:txBody>
      </p:sp>
      <p:graphicFrame>
        <p:nvGraphicFramePr>
          <p:cNvPr id="4" name="Content Placeholder 3">
            <a:extLst>
              <a:ext uri="{FF2B5EF4-FFF2-40B4-BE49-F238E27FC236}">
                <a16:creationId xmlns:a16="http://schemas.microsoft.com/office/drawing/2014/main" id="{06D5CBBF-B514-1C61-8254-6FB57A64EFA6}"/>
              </a:ext>
            </a:extLst>
          </p:cNvPr>
          <p:cNvGraphicFramePr>
            <a:graphicFrameLocks noGrp="1"/>
          </p:cNvGraphicFramePr>
          <p:nvPr>
            <p:ph idx="1"/>
            <p:extLst>
              <p:ext uri="{D42A27DB-BD31-4B8C-83A1-F6EECF244321}">
                <p14:modId xmlns:p14="http://schemas.microsoft.com/office/powerpoint/2010/main" val="587864262"/>
              </p:ext>
            </p:extLst>
          </p:nvPr>
        </p:nvGraphicFramePr>
        <p:xfrm>
          <a:off x="141668" y="463640"/>
          <a:ext cx="8860665" cy="3860319"/>
        </p:xfrm>
        <a:graphic>
          <a:graphicData uri="http://schemas.openxmlformats.org/drawingml/2006/table">
            <a:tbl>
              <a:tblPr firstRow="1" firstCol="1" bandRow="1">
                <a:tableStyleId>{5940675A-B579-460E-94D1-54222C63F5DA}</a:tableStyleId>
              </a:tblPr>
              <a:tblGrid>
                <a:gridCol w="962766">
                  <a:extLst>
                    <a:ext uri="{9D8B030D-6E8A-4147-A177-3AD203B41FA5}">
                      <a16:colId xmlns:a16="http://schemas.microsoft.com/office/drawing/2014/main" val="812192797"/>
                    </a:ext>
                  </a:extLst>
                </a:gridCol>
                <a:gridCol w="1163072">
                  <a:extLst>
                    <a:ext uri="{9D8B030D-6E8A-4147-A177-3AD203B41FA5}">
                      <a16:colId xmlns:a16="http://schemas.microsoft.com/office/drawing/2014/main" val="1206872388"/>
                    </a:ext>
                  </a:extLst>
                </a:gridCol>
                <a:gridCol w="3479746">
                  <a:extLst>
                    <a:ext uri="{9D8B030D-6E8A-4147-A177-3AD203B41FA5}">
                      <a16:colId xmlns:a16="http://schemas.microsoft.com/office/drawing/2014/main" val="1875185570"/>
                    </a:ext>
                  </a:extLst>
                </a:gridCol>
                <a:gridCol w="1252051">
                  <a:extLst>
                    <a:ext uri="{9D8B030D-6E8A-4147-A177-3AD203B41FA5}">
                      <a16:colId xmlns:a16="http://schemas.microsoft.com/office/drawing/2014/main" val="4110897455"/>
                    </a:ext>
                  </a:extLst>
                </a:gridCol>
                <a:gridCol w="1069671">
                  <a:extLst>
                    <a:ext uri="{9D8B030D-6E8A-4147-A177-3AD203B41FA5}">
                      <a16:colId xmlns:a16="http://schemas.microsoft.com/office/drawing/2014/main" val="745307971"/>
                    </a:ext>
                  </a:extLst>
                </a:gridCol>
                <a:gridCol w="933359">
                  <a:extLst>
                    <a:ext uri="{9D8B030D-6E8A-4147-A177-3AD203B41FA5}">
                      <a16:colId xmlns:a16="http://schemas.microsoft.com/office/drawing/2014/main" val="2700572701"/>
                    </a:ext>
                  </a:extLst>
                </a:gridCol>
              </a:tblGrid>
              <a:tr h="516828">
                <a:tc>
                  <a:txBody>
                    <a:bodyPr/>
                    <a:lstStyle/>
                    <a:p>
                      <a:pPr>
                        <a:lnSpc>
                          <a:spcPct val="115000"/>
                        </a:lnSpc>
                        <a:buNone/>
                      </a:pPr>
                      <a:r>
                        <a:rPr lang="en-GB" sz="1000">
                          <a:solidFill>
                            <a:srgbClr val="000000"/>
                          </a:solidFill>
                          <a:effectLst/>
                        </a:rPr>
                        <a:t>Product</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nSpc>
                          <a:spcPct val="115000"/>
                        </a:lnSpc>
                        <a:buNone/>
                      </a:pPr>
                      <a:r>
                        <a:rPr lang="en-GB" sz="1000" dirty="0">
                          <a:solidFill>
                            <a:srgbClr val="000000"/>
                          </a:solidFill>
                          <a:effectLst/>
                        </a:rPr>
                        <a:t>Recommended daily dose (RDD)</a:t>
                      </a: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nSpc>
                          <a:spcPct val="115000"/>
                        </a:lnSpc>
                        <a:buNone/>
                      </a:pPr>
                      <a:r>
                        <a:rPr lang="en-GB" sz="1000" dirty="0">
                          <a:solidFill>
                            <a:srgbClr val="000000"/>
                          </a:solidFill>
                          <a:effectLst/>
                        </a:rPr>
                        <a:t>Content in RDD</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nSpc>
                          <a:spcPct val="115000"/>
                        </a:lnSpc>
                        <a:buNone/>
                      </a:pPr>
                      <a:r>
                        <a:rPr lang="en-GB" sz="1000" dirty="0">
                          <a:solidFill>
                            <a:srgbClr val="000000"/>
                          </a:solidFill>
                          <a:effectLst/>
                        </a:rPr>
                        <a:t>Resembles AREDS/AREDS2 formula</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nSpc>
                          <a:spcPct val="115000"/>
                        </a:lnSpc>
                        <a:buNone/>
                      </a:pPr>
                      <a:r>
                        <a:rPr lang="en-GB" sz="1000" dirty="0">
                          <a:solidFill>
                            <a:srgbClr val="000000"/>
                          </a:solidFill>
                          <a:effectLst/>
                        </a:rPr>
                        <a:t>NHS indicative price per 28 days</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nSpc>
                          <a:spcPct val="115000"/>
                        </a:lnSpc>
                        <a:buNone/>
                      </a:pPr>
                      <a:r>
                        <a:rPr lang="en-GB" sz="1000" dirty="0">
                          <a:solidFill>
                            <a:srgbClr val="000000"/>
                          </a:solidFill>
                          <a:effectLst/>
                        </a:rPr>
                        <a:t>Retail price per 30 days</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14909965"/>
                  </a:ext>
                </a:extLst>
              </a:tr>
              <a:tr h="145246">
                <a:tc gridSpan="6">
                  <a:txBody>
                    <a:bodyPr/>
                    <a:lstStyle/>
                    <a:p>
                      <a:pPr algn="ctr">
                        <a:lnSpc>
                          <a:spcPct val="115000"/>
                        </a:lnSpc>
                        <a:buNone/>
                      </a:pPr>
                      <a:r>
                        <a:rPr lang="en-GB" sz="1000" dirty="0">
                          <a:solidFill>
                            <a:srgbClr val="000000"/>
                          </a:solidFill>
                          <a:effectLst/>
                        </a:rPr>
                        <a:t>Products containing Beta-carotene</a:t>
                      </a: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89078864"/>
                  </a:ext>
                </a:extLst>
              </a:tr>
              <a:tr h="516828">
                <a:tc>
                  <a:txBody>
                    <a:bodyPr/>
                    <a:lstStyle/>
                    <a:p>
                      <a:pPr>
                        <a:lnSpc>
                          <a:spcPct val="115000"/>
                        </a:lnSpc>
                        <a:spcAft>
                          <a:spcPts val="1000"/>
                        </a:spcAft>
                        <a:buNone/>
                      </a:pPr>
                      <a:r>
                        <a:rPr lang="en-GB" sz="1000" dirty="0" err="1">
                          <a:solidFill>
                            <a:srgbClr val="000000"/>
                          </a:solidFill>
                          <a:effectLst/>
                        </a:rPr>
                        <a:t>Preservision</a:t>
                      </a:r>
                      <a:r>
                        <a:rPr lang="en-GB" sz="1000" dirty="0">
                          <a:solidFill>
                            <a:srgbClr val="000000"/>
                          </a:solidFill>
                          <a:effectLst/>
                        </a:rPr>
                        <a:t> Original capsules</a:t>
                      </a:r>
                      <a:r>
                        <a:rPr lang="en-GB" sz="1000" baseline="30000" dirty="0">
                          <a:solidFill>
                            <a:srgbClr val="000000"/>
                          </a:solidFill>
                          <a:effectLst/>
                        </a:rPr>
                        <a:t> </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1 capsule in the morning and 1 capsule in the evening</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Vitamin C 452mg, Vitamin E 268mg alpha-tocopherol (equivalent to 400 IU Vitamin E), Zinc 69.6 mg, Vitamin A 2864 micrograms RE (equivalent to approximately 6mg beta-carotene), copper 1.6mg</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a:solidFill>
                            <a:srgbClr val="000000"/>
                          </a:solidFill>
                          <a:effectLst/>
                        </a:rPr>
                        <a:t>Resemble AREDS formula</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a:solidFill>
                            <a:srgbClr val="000000"/>
                          </a:solidFill>
                          <a:effectLst/>
                        </a:rPr>
                        <a:t>£9.23</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£16.03</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158511"/>
                  </a:ext>
                </a:extLst>
              </a:tr>
              <a:tr h="912463">
                <a:tc>
                  <a:txBody>
                    <a:bodyPr/>
                    <a:lstStyle/>
                    <a:p>
                      <a:pPr>
                        <a:lnSpc>
                          <a:spcPct val="115000"/>
                        </a:lnSpc>
                        <a:buNone/>
                      </a:pPr>
                      <a:r>
                        <a:rPr lang="en-GB" sz="1000">
                          <a:solidFill>
                            <a:srgbClr val="000000"/>
                          </a:solidFill>
                          <a:effectLst/>
                        </a:rPr>
                        <a:t>Visionace tablets</a:t>
                      </a:r>
                    </a:p>
                    <a:p>
                      <a:pPr>
                        <a:lnSpc>
                          <a:spcPct val="115000"/>
                        </a:lnSpc>
                        <a:buNone/>
                      </a:pPr>
                      <a:r>
                        <a:rPr lang="en-GB" sz="1000">
                          <a:solidFill>
                            <a:srgbClr val="000000"/>
                          </a:solidFill>
                          <a:effectLst/>
                        </a:rPr>
                        <a:t> </a:t>
                      </a:r>
                    </a:p>
                    <a:p>
                      <a:pPr>
                        <a:lnSpc>
                          <a:spcPct val="115000"/>
                        </a:lnSpc>
                        <a:buNone/>
                      </a:pPr>
                      <a:r>
                        <a:rPr lang="en-GB" sz="1000">
                          <a:solidFill>
                            <a:srgbClr val="000000"/>
                          </a:solidFill>
                          <a:effectLst/>
                        </a:rPr>
                        <a:t> </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1 tablet daily</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Ingredients include Beta-carotene 3mg, Lutein esters 4mg, Vitamin E 60mg alpha-tocopherol, Vitamin C 150mg, Zinc 15mg, Copper 1000micrograms. Product also contains multiple other ingredients including Vitamin D and various B vitamins. See </a:t>
                      </a:r>
                      <a:r>
                        <a:rPr lang="en-GB" sz="1000" u="sng" dirty="0">
                          <a:solidFill>
                            <a:srgbClr val="000000"/>
                          </a:solidFill>
                          <a:effectLst/>
                          <a:hlinkClick r:id="rId3">
                            <a:extLst>
                              <a:ext uri="{A12FA001-AC4F-418D-AE19-62706E023703}">
                                <ahyp:hlinkClr xmlns:ahyp="http://schemas.microsoft.com/office/drawing/2018/hyperlinkcolor" val="tx"/>
                              </a:ext>
                            </a:extLst>
                          </a:hlinkClick>
                        </a:rPr>
                        <a:t>product nutritional information</a:t>
                      </a:r>
                      <a:r>
                        <a:rPr lang="en-GB" sz="1000" dirty="0">
                          <a:solidFill>
                            <a:srgbClr val="000000"/>
                          </a:solidFill>
                          <a:effectLst/>
                        </a:rPr>
                        <a:t> for details</a:t>
                      </a:r>
                      <a:r>
                        <a:rPr lang="en-GB" sz="1000" baseline="30000" dirty="0">
                          <a:solidFill>
                            <a:srgbClr val="000000"/>
                          </a:solidFill>
                          <a:effectLst/>
                        </a:rPr>
                        <a:t>.</a:t>
                      </a:r>
                      <a:endParaRPr lang="en-GB" sz="1000" dirty="0">
                        <a:solidFill>
                          <a:srgbClr val="000000"/>
                        </a:solidFill>
                        <a:effectLst/>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a:solidFill>
                            <a:srgbClr val="000000"/>
                          </a:solidFill>
                          <a:effectLst/>
                        </a:rPr>
                        <a:t>No</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a:solidFill>
                            <a:srgbClr val="000000"/>
                          </a:solidFill>
                          <a:effectLst/>
                        </a:rPr>
                        <a:t>£4.62</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£8.25</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385686"/>
                  </a:ext>
                </a:extLst>
              </a:tr>
              <a:tr h="253071">
                <a:tc gridSpan="6">
                  <a:txBody>
                    <a:bodyPr/>
                    <a:lstStyle/>
                    <a:p>
                      <a:pPr algn="ctr">
                        <a:lnSpc>
                          <a:spcPct val="115000"/>
                        </a:lnSpc>
                        <a:buNone/>
                      </a:pPr>
                      <a:r>
                        <a:rPr lang="en-GB" sz="1000" dirty="0">
                          <a:solidFill>
                            <a:srgbClr val="000000"/>
                          </a:solidFill>
                          <a:effectLst/>
                        </a:rPr>
                        <a:t>Products that </a:t>
                      </a:r>
                      <a:r>
                        <a:rPr lang="en-GB" sz="1000" b="1" dirty="0">
                          <a:solidFill>
                            <a:srgbClr val="000000"/>
                          </a:solidFill>
                          <a:effectLst/>
                        </a:rPr>
                        <a:t>do not </a:t>
                      </a:r>
                      <a:r>
                        <a:rPr lang="en-GB" sz="1000" dirty="0">
                          <a:solidFill>
                            <a:srgbClr val="000000"/>
                          </a:solidFill>
                          <a:effectLst/>
                        </a:rPr>
                        <a:t>contain beta-carotene </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8573304"/>
                  </a:ext>
                </a:extLst>
              </a:tr>
              <a:tr h="648707">
                <a:tc>
                  <a:txBody>
                    <a:bodyPr/>
                    <a:lstStyle/>
                    <a:p>
                      <a:pPr>
                        <a:lnSpc>
                          <a:spcPct val="115000"/>
                        </a:lnSpc>
                        <a:buNone/>
                      </a:pPr>
                      <a:r>
                        <a:rPr lang="en-GB" sz="1000">
                          <a:solidFill>
                            <a:srgbClr val="000000"/>
                          </a:solidFill>
                          <a:effectLst/>
                        </a:rPr>
                        <a:t>ICaps one a day tablets</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1 tablet daily</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Vitamin A 800micrograms, Vitamin E 50mg, Vitamin C 125mg, Vitamin B2 (Riboflavin) 1.4mg, Zinc 20mg, Copper 1,000micrograms, Manganese 2mg, Selenium 55micrograms, Lutein/Zeaxanthin 10mg</a:t>
                      </a:r>
                    </a:p>
                    <a:p>
                      <a:pPr>
                        <a:lnSpc>
                          <a:spcPct val="115000"/>
                        </a:lnSpc>
                        <a:buNone/>
                      </a:pPr>
                      <a:r>
                        <a:rPr lang="en-GB" sz="1000" dirty="0">
                          <a:solidFill>
                            <a:srgbClr val="000000"/>
                          </a:solidFill>
                          <a:effectLst/>
                        </a:rPr>
                        <a:t> </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a:solidFill>
                            <a:srgbClr val="000000"/>
                          </a:solidFill>
                          <a:effectLst/>
                        </a:rPr>
                        <a:t>No</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a:solidFill>
                            <a:srgbClr val="000000"/>
                          </a:solidFill>
                          <a:effectLst/>
                        </a:rPr>
                        <a:t>£11.96</a:t>
                      </a:r>
                      <a:endPar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buNone/>
                      </a:pPr>
                      <a:r>
                        <a:rPr lang="en-GB" sz="1000" dirty="0">
                          <a:solidFill>
                            <a:srgbClr val="000000"/>
                          </a:solidFill>
                          <a:effectLst/>
                        </a:rPr>
                        <a:t>£19.50</a:t>
                      </a:r>
                      <a:endPar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13" marR="4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36302"/>
                  </a:ext>
                </a:extLst>
              </a:tr>
            </a:tbl>
          </a:graphicData>
        </a:graphic>
      </p:graphicFrame>
    </p:spTree>
    <p:extLst>
      <p:ext uri="{BB962C8B-B14F-4D97-AF65-F5344CB8AC3E}">
        <p14:creationId xmlns:p14="http://schemas.microsoft.com/office/powerpoint/2010/main" val="402671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6686"/>
            <a:ext cx="7689600" cy="707232"/>
          </a:xfrm>
        </p:spPr>
        <p:txBody>
          <a:bodyPr>
            <a:normAutofit/>
          </a:bodyPr>
          <a:lstStyle/>
          <a:p>
            <a:r>
              <a:rPr lang="en-US" dirty="0"/>
              <a:t>Resources available: </a:t>
            </a:r>
          </a:p>
        </p:txBody>
      </p:sp>
      <p:sp>
        <p:nvSpPr>
          <p:cNvPr id="3" name="Content Placeholder 2"/>
          <p:cNvSpPr>
            <a:spLocks noGrp="1"/>
          </p:cNvSpPr>
          <p:nvPr>
            <p:ph idx="1"/>
          </p:nvPr>
        </p:nvSpPr>
        <p:spPr>
          <a:xfrm>
            <a:off x="720000" y="904672"/>
            <a:ext cx="7689600" cy="3495879"/>
          </a:xfrm>
        </p:spPr>
        <p:txBody>
          <a:bodyPr>
            <a:normAutofit fontScale="62500" lnSpcReduction="20000"/>
          </a:bodyPr>
          <a:lstStyle/>
          <a:p>
            <a:pPr>
              <a:buFont typeface="Arial" panose="020B0604020202020204" pitchFamily="34" charset="0"/>
              <a:buChar char="•"/>
            </a:pPr>
            <a:r>
              <a:rPr lang="en-US" dirty="0">
                <a:solidFill>
                  <a:srgbClr val="000000"/>
                </a:solidFill>
              </a:rPr>
              <a:t>Bulletin</a:t>
            </a:r>
          </a:p>
          <a:p>
            <a:pPr>
              <a:buFont typeface="Arial" panose="020B0604020202020204" pitchFamily="34" charset="0"/>
              <a:buChar char="•"/>
            </a:pPr>
            <a:r>
              <a:rPr lang="en-US" dirty="0">
                <a:solidFill>
                  <a:srgbClr val="000000"/>
                </a:solidFill>
              </a:rPr>
              <a:t>Briefing</a:t>
            </a:r>
          </a:p>
          <a:p>
            <a:pPr>
              <a:buFont typeface="Arial" panose="020B0604020202020204" pitchFamily="34" charset="0"/>
              <a:buChar char="•"/>
            </a:pPr>
            <a:r>
              <a:rPr lang="en-US" dirty="0">
                <a:solidFill>
                  <a:srgbClr val="000000"/>
                </a:solidFill>
              </a:rPr>
              <a:t>Audit</a:t>
            </a:r>
          </a:p>
          <a:p>
            <a:pPr>
              <a:buFont typeface="Arial" panose="020B0604020202020204" pitchFamily="34" charset="0"/>
              <a:buChar char="•"/>
            </a:pPr>
            <a:r>
              <a:rPr lang="en-US" dirty="0">
                <a:solidFill>
                  <a:srgbClr val="000000"/>
                </a:solidFill>
              </a:rPr>
              <a:t>GP clinical system searches</a:t>
            </a:r>
          </a:p>
          <a:p>
            <a:pPr>
              <a:buFont typeface="Arial" panose="020B0604020202020204" pitchFamily="34" charset="0"/>
              <a:buChar char="•"/>
            </a:pPr>
            <a:r>
              <a:rPr lang="en-US" dirty="0">
                <a:solidFill>
                  <a:srgbClr val="000000"/>
                </a:solidFill>
              </a:rPr>
              <a:t>Letter and text message templates</a:t>
            </a:r>
          </a:p>
          <a:p>
            <a:pPr>
              <a:buFont typeface="Arial" panose="020B0604020202020204" pitchFamily="34" charset="0"/>
              <a:buChar char="•"/>
            </a:pPr>
            <a:r>
              <a:rPr lang="en-US" dirty="0">
                <a:solidFill>
                  <a:srgbClr val="000000"/>
                </a:solidFill>
              </a:rPr>
              <a:t>Patient Information Leaflet</a:t>
            </a:r>
          </a:p>
          <a:p>
            <a:pPr>
              <a:buFont typeface="Arial" panose="020B0604020202020204" pitchFamily="34" charset="0"/>
              <a:buChar char="•"/>
            </a:pPr>
            <a:r>
              <a:rPr lang="en-US" dirty="0">
                <a:solidFill>
                  <a:srgbClr val="000000"/>
                </a:solidFill>
              </a:rPr>
              <a:t>Letter to specialist template</a:t>
            </a:r>
          </a:p>
          <a:p>
            <a:pPr>
              <a:buFont typeface="Arial" panose="020B0604020202020204" pitchFamily="34" charset="0"/>
              <a:buChar char="•"/>
            </a:pPr>
            <a:r>
              <a:rPr lang="en-US" dirty="0">
                <a:solidFill>
                  <a:srgbClr val="000000"/>
                </a:solidFill>
              </a:rPr>
              <a:t>Deprescribing algorithm</a:t>
            </a:r>
          </a:p>
          <a:p>
            <a:pPr>
              <a:buFont typeface="Arial" panose="020B0604020202020204" pitchFamily="34" charset="0"/>
              <a:buChar char="•"/>
            </a:pPr>
            <a:r>
              <a:rPr lang="en-US" dirty="0">
                <a:solidFill>
                  <a:srgbClr val="000000"/>
                </a:solidFill>
              </a:rPr>
              <a:t>Visual data pack and savings data</a:t>
            </a:r>
          </a:p>
        </p:txBody>
      </p:sp>
    </p:spTree>
    <p:extLst>
      <p:ext uri="{BB962C8B-B14F-4D97-AF65-F5344CB8AC3E}">
        <p14:creationId xmlns:p14="http://schemas.microsoft.com/office/powerpoint/2010/main" val="275828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Costs and savings</a:t>
            </a:r>
            <a:br>
              <a:rPr lang="en-US" dirty="0"/>
            </a:br>
            <a:r>
              <a:rPr lang="en-US" dirty="0">
                <a:highlight>
                  <a:srgbClr val="FFFF00"/>
                </a:highlight>
              </a:rPr>
              <a:t>[add local data to this section]</a:t>
            </a:r>
          </a:p>
        </p:txBody>
      </p:sp>
    </p:spTree>
    <p:extLst>
      <p:ext uri="{BB962C8B-B14F-4D97-AF65-F5344CB8AC3E}">
        <p14:creationId xmlns:p14="http://schemas.microsoft.com/office/powerpoint/2010/main" val="422307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 Brief">
            <a:extLst>
              <a:ext uri="{FF2B5EF4-FFF2-40B4-BE49-F238E27FC236}">
                <a16:creationId xmlns:a16="http://schemas.microsoft.com/office/drawing/2014/main" id="{AD017BA1-D3CB-4DE5-ADB8-ECEB545C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Info Brief Patients">
            <a:extLst>
              <a:ext uri="{FF2B5EF4-FFF2-40B4-BE49-F238E27FC236}">
                <a16:creationId xmlns:a16="http://schemas.microsoft.com/office/drawing/2014/main" id="{78388F30-56CC-4FA0-B677-38A025FF0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618108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20F671-6C17-E78B-A7F3-0F84D56D8E15}"/>
              </a:ext>
            </a:extLst>
          </p:cNvPr>
          <p:cNvSpPr>
            <a:spLocks noGrp="1"/>
          </p:cNvSpPr>
          <p:nvPr>
            <p:ph type="ctrTitle"/>
          </p:nvPr>
        </p:nvSpPr>
        <p:spPr/>
        <p:txBody>
          <a:bodyPr/>
          <a:lstStyle/>
          <a:p>
            <a:r>
              <a:rPr lang="en-US" dirty="0"/>
              <a:t>Prescribing data</a:t>
            </a:r>
            <a:endParaRPr lang="en-GB" dirty="0"/>
          </a:p>
        </p:txBody>
      </p:sp>
      <p:sp>
        <p:nvSpPr>
          <p:cNvPr id="8" name="Subtitle 7">
            <a:extLst>
              <a:ext uri="{FF2B5EF4-FFF2-40B4-BE49-F238E27FC236}">
                <a16:creationId xmlns:a16="http://schemas.microsoft.com/office/drawing/2014/main" id="{ABE925A0-0BE1-F419-49E0-065576FF3A6C}"/>
              </a:ext>
            </a:extLst>
          </p:cNvPr>
          <p:cNvSpPr>
            <a:spLocks noGrp="1"/>
          </p:cNvSpPr>
          <p:nvPr>
            <p:ph type="subTitle" idx="1"/>
          </p:nvPr>
        </p:nvSpPr>
        <p:spPr/>
        <p:txBody>
          <a:bodyPr>
            <a:normAutofit fontScale="92500" lnSpcReduction="20000"/>
          </a:bodyPr>
          <a:lstStyle/>
          <a:p>
            <a:r>
              <a:rPr lang="en-US" dirty="0">
                <a:highlight>
                  <a:srgbClr val="FFFF00"/>
                </a:highlight>
              </a:rPr>
              <a:t>[insert local data </a:t>
            </a:r>
            <a:r>
              <a:rPr lang="en-US" dirty="0" err="1">
                <a:highlight>
                  <a:srgbClr val="FFFF00"/>
                </a:highlight>
              </a:rPr>
              <a:t>visualisations</a:t>
            </a:r>
            <a:r>
              <a:rPr lang="en-US" dirty="0">
                <a:highlight>
                  <a:srgbClr val="FFFF00"/>
                </a:highlight>
              </a:rPr>
              <a:t>]</a:t>
            </a:r>
            <a:endParaRPr lang="en-GB" dirty="0">
              <a:highlight>
                <a:srgbClr val="FFFF00"/>
              </a:highlight>
            </a:endParaRPr>
          </a:p>
        </p:txBody>
      </p:sp>
    </p:spTree>
    <p:extLst>
      <p:ext uri="{BB962C8B-B14F-4D97-AF65-F5344CB8AC3E}">
        <p14:creationId xmlns:p14="http://schemas.microsoft.com/office/powerpoint/2010/main" val="226791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3C07C-26A7-82C2-7850-D4CC33A974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7B76F4-D990-858F-9348-BE7F2B69B838}"/>
              </a:ext>
            </a:extLst>
          </p:cNvPr>
          <p:cNvSpPr>
            <a:spLocks noGrp="1"/>
          </p:cNvSpPr>
          <p:nvPr>
            <p:ph type="title"/>
          </p:nvPr>
        </p:nvSpPr>
        <p:spPr>
          <a:xfrm>
            <a:off x="173083" y="220151"/>
            <a:ext cx="7448550" cy="421483"/>
          </a:xfrm>
        </p:spPr>
        <p:txBody>
          <a:bodyPr>
            <a:normAutofit fontScale="90000"/>
          </a:bodyPr>
          <a:lstStyle/>
          <a:p>
            <a:r>
              <a:rPr lang="en-US" dirty="0"/>
              <a:t>Recommendations</a:t>
            </a:r>
          </a:p>
        </p:txBody>
      </p:sp>
      <p:sp>
        <p:nvSpPr>
          <p:cNvPr id="4" name="Content Placeholder 3">
            <a:extLst>
              <a:ext uri="{FF2B5EF4-FFF2-40B4-BE49-F238E27FC236}">
                <a16:creationId xmlns:a16="http://schemas.microsoft.com/office/drawing/2014/main" id="{D1EA6D3C-530D-98A9-3EF0-4251E61616B8}"/>
              </a:ext>
            </a:extLst>
          </p:cNvPr>
          <p:cNvSpPr>
            <a:spLocks noGrp="1"/>
          </p:cNvSpPr>
          <p:nvPr>
            <p:ph idx="1"/>
          </p:nvPr>
        </p:nvSpPr>
        <p:spPr>
          <a:xfrm>
            <a:off x="298812" y="631758"/>
            <a:ext cx="8570867" cy="3713739"/>
          </a:xfrm>
        </p:spPr>
        <p:txBody>
          <a:bodyPr>
            <a:noAutofit/>
          </a:bodyPr>
          <a:lstStyle/>
          <a:p>
            <a:pPr marL="284400" lvl="0" indent="-284400">
              <a:lnSpc>
                <a:spcPct val="134000"/>
              </a:lnSpc>
              <a:spcBef>
                <a:spcPts val="300"/>
              </a:spcBef>
              <a:spcAft>
                <a:spcPts val="300"/>
              </a:spcAft>
              <a:buFont typeface="Symbol" panose="05050102010706020507" pitchFamily="18" charset="2"/>
              <a:buChar char=""/>
            </a:pPr>
            <a:r>
              <a:rPr lang="en-GB" dirty="0">
                <a:solidFill>
                  <a:srgbClr val="000000"/>
                </a:solidFill>
                <a:effectLst/>
                <a:ea typeface="Times New Roman" panose="02020603050405020304" pitchFamily="18" charset="0"/>
              </a:rPr>
              <a:t>Antioxidant supplements for AMD are not recommended for prescribing in line with NHS England guidance on items which should not be routinely prescribed in primary care. Their benefits (and how any benefits balance with their potential risks) are not yet clearly established</a:t>
            </a:r>
          </a:p>
          <a:p>
            <a:pPr marL="284400" lvl="0" indent="-284400">
              <a:lnSpc>
                <a:spcPct val="134000"/>
              </a:lnSpc>
              <a:spcBef>
                <a:spcPts val="100"/>
              </a:spcBef>
              <a:spcAft>
                <a:spcPts val="100"/>
              </a:spcAft>
              <a:buFont typeface="Symbol" panose="05050102010706020507" pitchFamily="18" charset="2"/>
              <a:buChar char=""/>
            </a:pPr>
            <a:r>
              <a:rPr lang="en-GB" dirty="0">
                <a:solidFill>
                  <a:srgbClr val="000000"/>
                </a:solidFill>
                <a:effectLst/>
                <a:ea typeface="Times New Roman" panose="02020603050405020304" pitchFamily="18" charset="0"/>
              </a:rPr>
              <a:t>Be aware that:</a:t>
            </a:r>
          </a:p>
          <a:p>
            <a:pPr marL="536575" lvl="0" indent="-273050">
              <a:lnSpc>
                <a:spcPct val="134000"/>
              </a:lnSpc>
              <a:spcBef>
                <a:spcPts val="100"/>
              </a:spcBef>
              <a:spcAft>
                <a:spcPts val="100"/>
              </a:spcAft>
              <a:buFont typeface="Wingdings" panose="05000000000000000000" pitchFamily="2" charset="2"/>
              <a:buChar char=""/>
            </a:pPr>
            <a:r>
              <a:rPr lang="en-GB" dirty="0">
                <a:solidFill>
                  <a:srgbClr val="000000"/>
                </a:solidFill>
                <a:effectLst/>
                <a:ea typeface="Times New Roman" panose="02020603050405020304" pitchFamily="18" charset="0"/>
                <a:cs typeface="Segoe UI" panose="020B0502040204020203" pitchFamily="34" charset="0"/>
              </a:rPr>
              <a:t>The antioxidant supplements that have undergone the most study in AMD are the </a:t>
            </a:r>
            <a:r>
              <a:rPr lang="en-US" dirty="0">
                <a:solidFill>
                  <a:srgbClr val="000000"/>
                </a:solidFill>
                <a:effectLst/>
                <a:ea typeface="Times New Roman" panose="02020603050405020304" pitchFamily="18" charset="0"/>
                <a:cs typeface="Segoe UI" panose="020B0502040204020203" pitchFamily="34" charset="0"/>
              </a:rPr>
              <a:t>Age-Related Eye Disease Study (AREDS)</a:t>
            </a:r>
            <a:r>
              <a:rPr lang="en-GB" dirty="0">
                <a:solidFill>
                  <a:srgbClr val="000000"/>
                </a:solidFill>
                <a:effectLst/>
                <a:ea typeface="Times New Roman" panose="02020603050405020304" pitchFamily="18" charset="0"/>
                <a:cs typeface="Segoe UI" panose="020B0502040204020203" pitchFamily="34" charset="0"/>
              </a:rPr>
              <a:t> and AREDS2 formulas (see table 1 in bulletin)</a:t>
            </a:r>
            <a:endParaRPr lang="en-GB" dirty="0">
              <a:solidFill>
                <a:srgbClr val="000000"/>
              </a:solidFill>
              <a:ea typeface="Times New Roman" panose="02020603050405020304" pitchFamily="18" charset="0"/>
            </a:endParaRPr>
          </a:p>
          <a:p>
            <a:pPr marL="536575" lvl="0" indent="-273050">
              <a:lnSpc>
                <a:spcPct val="134000"/>
              </a:lnSpc>
              <a:spcBef>
                <a:spcPts val="100"/>
              </a:spcBef>
              <a:spcAft>
                <a:spcPts val="100"/>
              </a:spcAft>
              <a:buFont typeface="Wingdings" panose="05000000000000000000" pitchFamily="2" charset="2"/>
              <a:buChar char=""/>
            </a:pPr>
            <a:r>
              <a:rPr lang="en-GB" dirty="0">
                <a:solidFill>
                  <a:srgbClr val="000000"/>
                </a:solidFill>
                <a:effectLst/>
                <a:ea typeface="Times New Roman" panose="02020603050405020304" pitchFamily="18" charset="0"/>
                <a:cs typeface="Segoe UI" panose="020B0502040204020203" pitchFamily="34" charset="0"/>
              </a:rPr>
              <a:t>There is no evidence that antioxidant vitamin and mineral supplements are useful in the primary prevention of AMD</a:t>
            </a:r>
            <a:endParaRPr lang="en-GB" dirty="0">
              <a:solidFill>
                <a:srgbClr val="000000"/>
              </a:solidFill>
              <a:ea typeface="Times New Roman" panose="02020603050405020304" pitchFamily="18" charset="0"/>
            </a:endParaRPr>
          </a:p>
          <a:p>
            <a:pPr marL="536575" lvl="0" indent="-273050">
              <a:lnSpc>
                <a:spcPct val="134000"/>
              </a:lnSpc>
              <a:spcBef>
                <a:spcPts val="100"/>
              </a:spcBef>
              <a:spcAft>
                <a:spcPts val="100"/>
              </a:spcAft>
              <a:buFont typeface="Wingdings" panose="05000000000000000000" pitchFamily="2" charset="2"/>
              <a:buChar char=""/>
            </a:pPr>
            <a:r>
              <a:rPr lang="en-GB" dirty="0">
                <a:solidFill>
                  <a:srgbClr val="000000"/>
                </a:solidFill>
                <a:effectLst/>
                <a:ea typeface="Times New Roman" panose="02020603050405020304" pitchFamily="18" charset="0"/>
                <a:cs typeface="Segoe UI" panose="020B0502040204020203" pitchFamily="34" charset="0"/>
              </a:rPr>
              <a:t>NICE do not consider the clinical evidence for the use of antioxidants in established AMD to be sufficient to make a recommendation for or against their use</a:t>
            </a:r>
            <a:endParaRPr lang="en-GB" dirty="0">
              <a:solidFill>
                <a:srgbClr val="000000"/>
              </a:solidFill>
              <a:effectLst/>
              <a:ea typeface="Times New Roman" panose="02020603050405020304" pitchFamily="18" charset="0"/>
            </a:endParaRPr>
          </a:p>
          <a:p>
            <a:pPr marL="284400">
              <a:lnSpc>
                <a:spcPct val="134000"/>
              </a:lnSpc>
              <a:spcBef>
                <a:spcPts val="600"/>
              </a:spcBef>
              <a:spcAft>
                <a:spcPts val="600"/>
              </a:spcAft>
              <a:buNone/>
            </a:pPr>
            <a:r>
              <a:rPr lang="en-GB" dirty="0">
                <a:effectLst/>
                <a:ea typeface="Times New Roman" panose="02020603050405020304" pitchFamily="18" charset="0"/>
              </a:rPr>
              <a:t> </a:t>
            </a:r>
            <a:endParaRPr lang="en-GB" dirty="0">
              <a:effectLst/>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lvl="0" indent="-284400">
              <a:lnSpc>
                <a:spcPct val="134000"/>
              </a:lnSpc>
              <a:spcBef>
                <a:spcPts val="600"/>
              </a:spcBef>
              <a:spcAft>
                <a:spcPts val="600"/>
              </a:spcAft>
              <a:buFont typeface="Arial" panose="020B0604020202020204" pitchFamily="34" charset="0"/>
              <a:buChar char="•"/>
            </a:pPr>
            <a:endParaRPr lang="en-GB" sz="1800" dirty="0">
              <a:solidFill>
                <a:srgbClr val="000000"/>
              </a:solidFill>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8302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2D82E-1AE1-6419-6EF3-D396A61092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493089-C43D-BA14-1D66-46B1059141FF}"/>
              </a:ext>
            </a:extLst>
          </p:cNvPr>
          <p:cNvSpPr>
            <a:spLocks noGrp="1"/>
          </p:cNvSpPr>
          <p:nvPr>
            <p:ph type="title"/>
          </p:nvPr>
        </p:nvSpPr>
        <p:spPr>
          <a:xfrm>
            <a:off x="264523" y="378412"/>
            <a:ext cx="7448550" cy="421483"/>
          </a:xfrm>
        </p:spPr>
        <p:txBody>
          <a:bodyPr>
            <a:normAutofit fontScale="90000"/>
          </a:bodyPr>
          <a:lstStyle/>
          <a:p>
            <a:r>
              <a:rPr lang="en-US" dirty="0"/>
              <a:t>Recommendations</a:t>
            </a:r>
          </a:p>
        </p:txBody>
      </p:sp>
      <p:sp>
        <p:nvSpPr>
          <p:cNvPr id="4" name="Content Placeholder 3">
            <a:extLst>
              <a:ext uri="{FF2B5EF4-FFF2-40B4-BE49-F238E27FC236}">
                <a16:creationId xmlns:a16="http://schemas.microsoft.com/office/drawing/2014/main" id="{34BA733F-EC6B-E7B4-6D01-8E5C92C79E49}"/>
              </a:ext>
            </a:extLst>
          </p:cNvPr>
          <p:cNvSpPr>
            <a:spLocks noGrp="1"/>
          </p:cNvSpPr>
          <p:nvPr>
            <p:ph idx="1"/>
          </p:nvPr>
        </p:nvSpPr>
        <p:spPr>
          <a:xfrm>
            <a:off x="344533" y="799895"/>
            <a:ext cx="8534944" cy="3713739"/>
          </a:xfrm>
        </p:spPr>
        <p:txBody>
          <a:bodyPr>
            <a:noAutofit/>
          </a:bodyPr>
          <a:lstStyle/>
          <a:p>
            <a:pPr marL="285750" lvl="0" indent="-285750">
              <a:lnSpc>
                <a:spcPct val="115000"/>
              </a:lnSpc>
              <a:spcAft>
                <a:spcPts val="1000"/>
              </a:spcAft>
              <a:buFont typeface="Arial" panose="020B0604020202020204" pitchFamily="34" charset="0"/>
              <a:buChar char="•"/>
            </a:pPr>
            <a:r>
              <a:rPr lang="en-GB" sz="2000" dirty="0">
                <a:solidFill>
                  <a:srgbClr val="000000"/>
                </a:solidFill>
                <a:effectLst/>
                <a:ea typeface="Times New Roman" panose="02020603050405020304" pitchFamily="18" charset="0"/>
              </a:rPr>
              <a:t>Discontinue prescribing antioxidant supplements for AMD on FP10 and do not initiate new prescriptions. To support this, a policy on the prescribing of these supplements and a process for deprescribing should be agreed locally by key stakeholders including GPs, ophthalmologists and other relevant healthcare professionals</a:t>
            </a:r>
            <a:endParaRPr lang="en-GB" sz="2000" dirty="0">
              <a:effectLst/>
              <a:ea typeface="Times New Roman" panose="02020603050405020304" pitchFamily="18" charset="0"/>
            </a:endParaRPr>
          </a:p>
          <a:p>
            <a:pPr marL="285750" lvl="0" indent="-285750">
              <a:lnSpc>
                <a:spcPct val="115000"/>
              </a:lnSpc>
              <a:spcAft>
                <a:spcPts val="1000"/>
              </a:spcAft>
              <a:buFont typeface="Arial" panose="020B0604020202020204" pitchFamily="34" charset="0"/>
              <a:buChar char="•"/>
            </a:pPr>
            <a:r>
              <a:rPr lang="en-US" sz="2000" dirty="0">
                <a:solidFill>
                  <a:srgbClr val="000000"/>
                </a:solidFill>
                <a:effectLst/>
                <a:ea typeface="Times New Roman" panose="02020603050405020304" pitchFamily="18" charset="0"/>
              </a:rPr>
              <a:t>Inform patients, provide them with information about the change and the reasons behind the change.</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lvl="0" indent="-284400">
              <a:lnSpc>
                <a:spcPct val="134000"/>
              </a:lnSpc>
              <a:spcBef>
                <a:spcPts val="600"/>
              </a:spcBef>
              <a:spcAft>
                <a:spcPts val="600"/>
              </a:spcAft>
              <a:buFont typeface="Arial" panose="020B0604020202020204" pitchFamily="34" charset="0"/>
              <a:buChar char="•"/>
            </a:pPr>
            <a:endParaRPr lang="en-GB" sz="1800" dirty="0">
              <a:solidFill>
                <a:srgbClr val="000000"/>
              </a:solidFill>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82304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6AA9-9AD3-673B-3F84-14142333EE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1C12F3-A102-C2E2-31C9-F384FF57CAAC}"/>
              </a:ext>
            </a:extLst>
          </p:cNvPr>
          <p:cNvSpPr>
            <a:spLocks noGrp="1"/>
          </p:cNvSpPr>
          <p:nvPr>
            <p:ph type="title"/>
          </p:nvPr>
        </p:nvSpPr>
        <p:spPr>
          <a:xfrm>
            <a:off x="161653" y="378412"/>
            <a:ext cx="7448550" cy="421483"/>
          </a:xfrm>
        </p:spPr>
        <p:txBody>
          <a:bodyPr>
            <a:normAutofit fontScale="90000"/>
          </a:bodyPr>
          <a:lstStyle/>
          <a:p>
            <a:r>
              <a:rPr lang="en-US" dirty="0"/>
              <a:t>Recommendations</a:t>
            </a:r>
          </a:p>
        </p:txBody>
      </p:sp>
      <p:sp>
        <p:nvSpPr>
          <p:cNvPr id="4" name="Content Placeholder 3">
            <a:extLst>
              <a:ext uri="{FF2B5EF4-FFF2-40B4-BE49-F238E27FC236}">
                <a16:creationId xmlns:a16="http://schemas.microsoft.com/office/drawing/2014/main" id="{9E55DD46-AFE1-37FA-C8E3-D244095FF1EE}"/>
              </a:ext>
            </a:extLst>
          </p:cNvPr>
          <p:cNvSpPr>
            <a:spLocks noGrp="1"/>
          </p:cNvSpPr>
          <p:nvPr>
            <p:ph idx="1"/>
          </p:nvPr>
        </p:nvSpPr>
        <p:spPr>
          <a:xfrm>
            <a:off x="275952" y="811120"/>
            <a:ext cx="8559437" cy="3713739"/>
          </a:xfrm>
        </p:spPr>
        <p:txBody>
          <a:bodyPr>
            <a:noAutofit/>
          </a:bodyPr>
          <a:lstStyle/>
          <a:p>
            <a:pPr marL="285750" indent="-285750">
              <a:lnSpc>
                <a:spcPct val="134000"/>
              </a:lnSpc>
              <a:spcBef>
                <a:spcPts val="600"/>
              </a:spcBef>
              <a:spcAft>
                <a:spcPts val="600"/>
              </a:spcAft>
              <a:buFont typeface="Arial" panose="020B0604020202020204" pitchFamily="34" charset="0"/>
              <a:buChar char="•"/>
            </a:pPr>
            <a:r>
              <a:rPr lang="en-GB" sz="2000" dirty="0">
                <a:solidFill>
                  <a:srgbClr val="000000"/>
                </a:solidFill>
                <a:effectLst/>
                <a:ea typeface="MS Mincho" panose="02020609040205080304" pitchFamily="49" charset="-128"/>
                <a:cs typeface="Times New Roman" panose="02020603050405020304" pitchFamily="18" charset="0"/>
              </a:rPr>
              <a:t>Self-management support and advice for AMD should include a discussion about smoking cessation (where relevant), </a:t>
            </a:r>
            <a:r>
              <a:rPr lang="en-US" sz="2000" dirty="0">
                <a:solidFill>
                  <a:srgbClr val="000000"/>
                </a:solidFill>
                <a:effectLst/>
                <a:ea typeface="MS Mincho" panose="02020609040205080304" pitchFamily="49" charset="-128"/>
                <a:cs typeface="Times New Roman" panose="02020603050405020304" pitchFamily="18" charset="0"/>
              </a:rPr>
              <a:t>healthy diet, rich in fresh fruit, vegetables, eggs, and oily fish,</a:t>
            </a:r>
            <a:r>
              <a:rPr lang="en-GB" sz="2000" dirty="0">
                <a:solidFill>
                  <a:srgbClr val="000000"/>
                </a:solidFill>
                <a:effectLst/>
                <a:ea typeface="MS Mincho" panose="02020609040205080304" pitchFamily="49" charset="-128"/>
                <a:cs typeface="Times New Roman" panose="02020603050405020304" pitchFamily="18" charset="0"/>
              </a:rPr>
              <a:t> and sources of practical and emotional support.</a:t>
            </a:r>
          </a:p>
          <a:p>
            <a:pPr marL="284400" indent="-284400">
              <a:lnSpc>
                <a:spcPct val="134000"/>
              </a:lnSpc>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rPr>
              <a:t>Advise people who wish to purchase antioxidants marketed for eye health to discuss them with their health care professional before taking them.</a:t>
            </a:r>
          </a:p>
          <a:p>
            <a:pPr marL="284400" indent="-284400">
              <a:lnSpc>
                <a:spcPct val="134000"/>
              </a:lnSpc>
              <a:spcBef>
                <a:spcPts val="600"/>
              </a:spcBef>
              <a:spcAft>
                <a:spcPts val="600"/>
              </a:spcAft>
              <a:buFont typeface="Arial" panose="020B0604020202020204" pitchFamily="34" charset="0"/>
              <a:buChar char="•"/>
            </a:pPr>
            <a:endParaRPr lang="en-GB" sz="1800" dirty="0">
              <a:effectLst/>
              <a:ea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lvl="0" indent="-284400">
              <a:lnSpc>
                <a:spcPct val="134000"/>
              </a:lnSpc>
              <a:spcBef>
                <a:spcPts val="600"/>
              </a:spcBef>
              <a:spcAft>
                <a:spcPts val="600"/>
              </a:spcAft>
              <a:buFont typeface="Arial" panose="020B0604020202020204" pitchFamily="34" charset="0"/>
              <a:buChar char="•"/>
            </a:pPr>
            <a:endParaRPr lang="en-GB" sz="1800" dirty="0">
              <a:solidFill>
                <a:srgbClr val="000000"/>
              </a:solidFill>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8574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6136-93C0-ECDC-1B9A-F9ED06DD2E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4119BA-309B-86D2-A04E-7E1A46897432}"/>
              </a:ext>
            </a:extLst>
          </p:cNvPr>
          <p:cNvSpPr>
            <a:spLocks noGrp="1"/>
          </p:cNvSpPr>
          <p:nvPr>
            <p:ph type="title"/>
          </p:nvPr>
        </p:nvSpPr>
        <p:spPr>
          <a:xfrm>
            <a:off x="207373" y="208383"/>
            <a:ext cx="7448550" cy="421483"/>
          </a:xfrm>
        </p:spPr>
        <p:txBody>
          <a:bodyPr>
            <a:normAutofit fontScale="90000"/>
          </a:bodyPr>
          <a:lstStyle/>
          <a:p>
            <a:r>
              <a:rPr lang="en-US" dirty="0"/>
              <a:t>Recommendations</a:t>
            </a:r>
          </a:p>
        </p:txBody>
      </p:sp>
      <p:sp>
        <p:nvSpPr>
          <p:cNvPr id="4" name="Content Placeholder 3">
            <a:extLst>
              <a:ext uri="{FF2B5EF4-FFF2-40B4-BE49-F238E27FC236}">
                <a16:creationId xmlns:a16="http://schemas.microsoft.com/office/drawing/2014/main" id="{CA781A65-71B9-5962-A656-D04ECCCF28CC}"/>
              </a:ext>
            </a:extLst>
          </p:cNvPr>
          <p:cNvSpPr>
            <a:spLocks noGrp="1"/>
          </p:cNvSpPr>
          <p:nvPr>
            <p:ph idx="1"/>
          </p:nvPr>
        </p:nvSpPr>
        <p:spPr>
          <a:xfrm>
            <a:off x="344532" y="714880"/>
            <a:ext cx="8593727" cy="3713739"/>
          </a:xfrm>
        </p:spPr>
        <p:txBody>
          <a:bodyPr>
            <a:noAutofit/>
          </a:bodyPr>
          <a:lstStyle/>
          <a:p>
            <a:pPr marL="342900" lvl="0" indent="-342900">
              <a:lnSpc>
                <a:spcPct val="115000"/>
              </a:lnSpc>
              <a:spcAft>
                <a:spcPts val="0"/>
              </a:spcAft>
              <a:buFont typeface="Symbol" pitchFamily="2" charset="2"/>
              <a:buChar char=""/>
            </a:pPr>
            <a:r>
              <a:rPr lang="en-GB" sz="1800" dirty="0">
                <a:solidFill>
                  <a:srgbClr val="000000"/>
                </a:solidFill>
                <a:effectLst/>
                <a:ea typeface="Times New Roman" panose="02020603050405020304" pitchFamily="18" charset="0"/>
              </a:rPr>
              <a:t>Some antioxidant supplements marketed for eye health (including the AREDS formula) contain beta-carotene </a:t>
            </a:r>
            <a:endParaRPr lang="en-GB" sz="1800" dirty="0">
              <a:effectLst/>
              <a:ea typeface="Times New Roman" panose="02020603050405020304" pitchFamily="18" charset="0"/>
            </a:endParaRPr>
          </a:p>
          <a:p>
            <a:pPr marL="720725" lvl="1" indent="-366713">
              <a:lnSpc>
                <a:spcPct val="115000"/>
              </a:lnSpc>
              <a:buFont typeface="Wingdings" panose="05000000000000000000" pitchFamily="2" charset="2"/>
              <a:buChar char="Ø"/>
            </a:pPr>
            <a:r>
              <a:rPr lang="en-GB" sz="1800" i="0" dirty="0">
                <a:solidFill>
                  <a:srgbClr val="000000"/>
                </a:solidFill>
                <a:effectLst/>
                <a:ea typeface="Times New Roman" panose="02020603050405020304" pitchFamily="18" charset="0"/>
                <a:cs typeface="Times New Roman" panose="02020603050405020304" pitchFamily="18" charset="0"/>
              </a:rPr>
              <a:t>Advise people who smoke, former-smokers, and those who have been exposed to asbestos to not take supplements containing beta-carotene, which has been associated with an increased risk of lung cancer in these groups </a:t>
            </a:r>
            <a:endParaRPr lang="en-GB" sz="1800" i="0" dirty="0">
              <a:solidFill>
                <a:srgbClr val="000000"/>
              </a:solidFill>
              <a:ea typeface="Times New Roman" panose="02020603050405020304" pitchFamily="18" charset="0"/>
              <a:cs typeface="Times New Roman" panose="02020603050405020304" pitchFamily="18" charset="0"/>
            </a:endParaRPr>
          </a:p>
          <a:p>
            <a:pPr marL="720725" lvl="1" indent="-366713">
              <a:lnSpc>
                <a:spcPct val="115000"/>
              </a:lnSpc>
              <a:buFont typeface="Wingdings" panose="05000000000000000000" pitchFamily="2" charset="2"/>
              <a:buChar char="Ø"/>
            </a:pPr>
            <a:r>
              <a:rPr lang="en-GB" sz="1800" i="0" dirty="0">
                <a:solidFill>
                  <a:srgbClr val="000000"/>
                </a:solidFill>
                <a:effectLst/>
                <a:ea typeface="Times New Roman" panose="02020603050405020304" pitchFamily="18" charset="0"/>
                <a:cs typeface="Times New Roman" panose="02020603050405020304" pitchFamily="18" charset="0"/>
              </a:rPr>
              <a:t>Advise people that some experts no longer recommend beta-carotene containing antioxidant supplements for this indication at all. Experts now generally recommend the AREDS2 formula (which contains lutein 10mg, zeaxanthin 2mg, vitamin C 500mg, vitamin E 400 IU, zinc 80mg or 25mg, and copper 2mg)</a:t>
            </a: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indent="-284400">
              <a:lnSpc>
                <a:spcPct val="134000"/>
              </a:lnSpc>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4400" lvl="0" indent="-284400">
              <a:lnSpc>
                <a:spcPct val="134000"/>
              </a:lnSpc>
              <a:spcBef>
                <a:spcPts val="600"/>
              </a:spcBef>
              <a:spcAft>
                <a:spcPts val="600"/>
              </a:spcAft>
              <a:buFont typeface="Arial" panose="020B0604020202020204" pitchFamily="34" charset="0"/>
              <a:buChar char="•"/>
            </a:pPr>
            <a:endParaRPr lang="en-GB" sz="1800" dirty="0">
              <a:solidFill>
                <a:srgbClr val="000000"/>
              </a:solidFill>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80015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70421"/>
            <a:ext cx="7448550" cy="854490"/>
          </a:xfrm>
        </p:spPr>
        <p:txBody>
          <a:bodyPr>
            <a:normAutofit/>
          </a:bodyPr>
          <a:lstStyle/>
          <a:p>
            <a:pPr algn="ctr"/>
            <a:r>
              <a:rPr lang="en-GB" sz="4800" dirty="0"/>
              <a:t>Any questions?</a:t>
            </a:r>
            <a:endParaRPr lang="en-US" sz="4800" dirty="0"/>
          </a:p>
        </p:txBody>
      </p:sp>
    </p:spTree>
    <p:extLst>
      <p:ext uri="{BB962C8B-B14F-4D97-AF65-F5344CB8AC3E}">
        <p14:creationId xmlns:p14="http://schemas.microsoft.com/office/powerpoint/2010/main" val="378764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273" y="281259"/>
            <a:ext cx="7448550" cy="1255441"/>
          </a:xfrm>
        </p:spPr>
        <p:txBody>
          <a:bodyPr>
            <a:normAutofit/>
          </a:bodyPr>
          <a:lstStyle/>
          <a:p>
            <a:r>
              <a:rPr lang="en-US" dirty="0"/>
              <a:t>Background </a:t>
            </a:r>
            <a:br>
              <a:rPr lang="en-US" dirty="0"/>
            </a:br>
            <a:r>
              <a:rPr lang="en-US" dirty="0"/>
              <a:t>Age-related macular degeneration</a:t>
            </a:r>
            <a:br>
              <a:rPr lang="en-US" dirty="0"/>
            </a:br>
            <a:r>
              <a:rPr lang="en-US" dirty="0"/>
              <a:t> </a:t>
            </a:r>
          </a:p>
        </p:txBody>
      </p:sp>
      <p:sp>
        <p:nvSpPr>
          <p:cNvPr id="4" name="Content Placeholder 3"/>
          <p:cNvSpPr>
            <a:spLocks noGrp="1"/>
          </p:cNvSpPr>
          <p:nvPr>
            <p:ph idx="1"/>
          </p:nvPr>
        </p:nvSpPr>
        <p:spPr>
          <a:xfrm>
            <a:off x="550273" y="1308100"/>
            <a:ext cx="8097616" cy="3323534"/>
          </a:xfrm>
        </p:spPr>
        <p:txBody>
          <a:bodyPr>
            <a:noAutofit/>
          </a:bodyPr>
          <a:lstStyle/>
          <a:p>
            <a:pPr marL="285750" indent="-285750">
              <a:lnSpc>
                <a:spcPct val="114000"/>
              </a:lnSpc>
              <a:spcBef>
                <a:spcPts val="600"/>
              </a:spcBef>
              <a:spcAft>
                <a:spcPts val="600"/>
              </a:spcAft>
              <a:buFont typeface="Arial" panose="020B0604020202020204" pitchFamily="34" charset="0"/>
              <a:buChar char="•"/>
            </a:pPr>
            <a:r>
              <a:rPr lang="en-GB" sz="2000" dirty="0">
                <a:solidFill>
                  <a:srgbClr val="000000"/>
                </a:solidFill>
                <a:ea typeface="MS Mincho" panose="02020609040205080304" pitchFamily="49" charset="-128"/>
                <a:cs typeface="Times New Roman" panose="02020603050405020304" pitchFamily="18" charset="0"/>
              </a:rPr>
              <a:t>C</a:t>
            </a:r>
            <a:r>
              <a:rPr lang="en-GB" sz="2000" dirty="0">
                <a:solidFill>
                  <a:srgbClr val="000000"/>
                </a:solidFill>
                <a:effectLst/>
                <a:ea typeface="MS Mincho" panose="02020609040205080304" pitchFamily="49" charset="-128"/>
                <a:cs typeface="Times New Roman" panose="02020603050405020304" pitchFamily="18" charset="0"/>
              </a:rPr>
              <a:t>hanges in the central area of the retina (macula) in people ≥ 50 years</a:t>
            </a:r>
          </a:p>
          <a:p>
            <a:pPr marL="285750" indent="-285750">
              <a:lnSpc>
                <a:spcPct val="114000"/>
              </a:lnSpc>
              <a:spcBef>
                <a:spcPts val="600"/>
              </a:spcBef>
              <a:spcAft>
                <a:spcPts val="600"/>
              </a:spcAft>
              <a:buFont typeface="Arial" panose="020B0604020202020204" pitchFamily="34" charset="0"/>
              <a:buChar char="•"/>
            </a:pPr>
            <a:r>
              <a:rPr lang="en-GB" sz="2000" dirty="0">
                <a:solidFill>
                  <a:srgbClr val="000000"/>
                </a:solidFill>
                <a:ea typeface="MS Mincho" panose="02020609040205080304" pitchFamily="49" charset="-128"/>
                <a:cs typeface="Times New Roman" panose="02020603050405020304" pitchFamily="18" charset="0"/>
              </a:rPr>
              <a:t>C</a:t>
            </a:r>
            <a:r>
              <a:rPr lang="en-GB" sz="2000" dirty="0">
                <a:solidFill>
                  <a:srgbClr val="000000"/>
                </a:solidFill>
                <a:effectLst/>
                <a:ea typeface="MS Mincho" panose="02020609040205080304" pitchFamily="49" charset="-128"/>
                <a:cs typeface="Times New Roman" panose="02020603050405020304" pitchFamily="18" charset="0"/>
              </a:rPr>
              <a:t>entral, detailed vision can become distorted or blurry</a:t>
            </a:r>
          </a:p>
          <a:p>
            <a:pPr marL="285750" indent="-285750">
              <a:lnSpc>
                <a:spcPct val="114000"/>
              </a:lnSpc>
              <a:spcBef>
                <a:spcPts val="600"/>
              </a:spcBef>
              <a:spcAft>
                <a:spcPts val="600"/>
              </a:spcAft>
              <a:buFont typeface="Arial" panose="020B0604020202020204" pitchFamily="34" charset="0"/>
              <a:buChar char="•"/>
            </a:pPr>
            <a:r>
              <a:rPr lang="en-GB" sz="2000" dirty="0">
                <a:solidFill>
                  <a:srgbClr val="000000"/>
                </a:solidFill>
                <a:effectLst/>
                <a:ea typeface="MS Mincho" panose="02020609040205080304" pitchFamily="49" charset="-128"/>
                <a:cs typeface="Times New Roman" panose="02020603050405020304" pitchFamily="18" charset="0"/>
              </a:rPr>
              <a:t>Over time, a dark or missing area may appear</a:t>
            </a:r>
          </a:p>
          <a:p>
            <a:pPr marL="285750" indent="-285750">
              <a:lnSpc>
                <a:spcPct val="114000"/>
              </a:lnSpc>
              <a:spcBef>
                <a:spcPts val="600"/>
              </a:spcBef>
              <a:spcAft>
                <a:spcPts val="600"/>
              </a:spcAft>
              <a:buFont typeface="Arial" panose="020B0604020202020204" pitchFamily="34" charset="0"/>
              <a:buChar char="•"/>
            </a:pPr>
            <a:r>
              <a:rPr lang="en-GB" sz="2000" dirty="0">
                <a:solidFill>
                  <a:srgbClr val="000000"/>
                </a:solidFill>
                <a:ea typeface="MS Mincho" panose="02020609040205080304" pitchFamily="49" charset="-128"/>
                <a:cs typeface="Times New Roman" panose="02020603050405020304" pitchFamily="18" charset="0"/>
              </a:rPr>
              <a:t>M</a:t>
            </a:r>
            <a:r>
              <a:rPr lang="en-GB" sz="2000" dirty="0">
                <a:solidFill>
                  <a:srgbClr val="000000"/>
                </a:solidFill>
                <a:effectLst/>
                <a:ea typeface="MS Mincho" panose="02020609040205080304" pitchFamily="49" charset="-128"/>
                <a:cs typeface="Times New Roman" panose="02020603050405020304" pitchFamily="18" charset="0"/>
              </a:rPr>
              <a:t>ost common cause of visual impairment in the older population</a:t>
            </a:r>
          </a:p>
          <a:p>
            <a:pPr marL="285750" indent="-285750">
              <a:lnSpc>
                <a:spcPct val="114000"/>
              </a:lnSpc>
              <a:spcBef>
                <a:spcPts val="600"/>
              </a:spcBef>
              <a:spcAft>
                <a:spcPts val="600"/>
              </a:spcAft>
              <a:buFont typeface="Arial" panose="020B0604020202020204" pitchFamily="34" charset="0"/>
              <a:buChar char="•"/>
            </a:pPr>
            <a:r>
              <a:rPr lang="en-GB" sz="2000" dirty="0">
                <a:solidFill>
                  <a:srgbClr val="000000"/>
                </a:solidFill>
                <a:ea typeface="MS Mincho" panose="02020609040205080304" pitchFamily="49" charset="-128"/>
                <a:cs typeface="Times New Roman" panose="02020603050405020304" pitchFamily="18" charset="0"/>
              </a:rPr>
              <a:t>Dry AMD (atrophic), </a:t>
            </a:r>
            <a:r>
              <a:rPr lang="en-GB" sz="2000" dirty="0">
                <a:solidFill>
                  <a:srgbClr val="000000"/>
                </a:solidFill>
                <a:effectLst/>
                <a:ea typeface="MS Mincho" panose="02020609040205080304" pitchFamily="49" charset="-128"/>
                <a:cs typeface="Times New Roman" panose="02020603050405020304" pitchFamily="18" charset="0"/>
              </a:rPr>
              <a:t>Wet AMD (</a:t>
            </a:r>
            <a:r>
              <a:rPr lang="en-GB" sz="2000" dirty="0">
                <a:solidFill>
                  <a:srgbClr val="000000"/>
                </a:solidFill>
                <a:effectLst/>
                <a:ea typeface="Times New Roman" panose="02020603050405020304" pitchFamily="18" charset="0"/>
              </a:rPr>
              <a:t>advanced neovascular AMD)</a:t>
            </a:r>
            <a:endParaRPr lang="en-GB" sz="2000" dirty="0">
              <a:solidFill>
                <a:srgbClr val="000000"/>
              </a:solidFill>
              <a:effectLst/>
              <a:ea typeface="MS Mincho" panose="02020609040205080304" pitchFamily="49" charset="-128"/>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spcBef>
                <a:spcPts val="600"/>
              </a:spcBef>
              <a:spcAft>
                <a:spcPts val="0"/>
              </a:spcAft>
              <a:buFont typeface="Arial" panose="020B0604020202020204" pitchFamily="34" charset="0"/>
              <a:buChar char="•"/>
            </a:pPr>
            <a:endParaRPr lang="en-GB" sz="18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3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33B6-2CB8-7876-2009-30A083A2A2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B8323E-7FF0-09BF-228E-4FBAA78F7EA3}"/>
              </a:ext>
            </a:extLst>
          </p:cNvPr>
          <p:cNvSpPr>
            <a:spLocks noGrp="1"/>
          </p:cNvSpPr>
          <p:nvPr>
            <p:ph type="title"/>
          </p:nvPr>
        </p:nvSpPr>
        <p:spPr>
          <a:xfrm>
            <a:off x="550273" y="281259"/>
            <a:ext cx="7448550" cy="1255441"/>
          </a:xfrm>
        </p:spPr>
        <p:txBody>
          <a:bodyPr>
            <a:normAutofit/>
          </a:bodyPr>
          <a:lstStyle/>
          <a:p>
            <a:r>
              <a:rPr lang="en-US" dirty="0"/>
              <a:t>Background </a:t>
            </a:r>
            <a:br>
              <a:rPr lang="en-US" dirty="0"/>
            </a:br>
            <a:r>
              <a:rPr lang="en-US" dirty="0"/>
              <a:t>Antioxidant supplements</a:t>
            </a:r>
            <a:br>
              <a:rPr lang="en-US" dirty="0"/>
            </a:br>
            <a:r>
              <a:rPr lang="en-US" dirty="0"/>
              <a:t> </a:t>
            </a:r>
          </a:p>
        </p:txBody>
      </p:sp>
      <p:sp>
        <p:nvSpPr>
          <p:cNvPr id="4" name="Content Placeholder 3">
            <a:extLst>
              <a:ext uri="{FF2B5EF4-FFF2-40B4-BE49-F238E27FC236}">
                <a16:creationId xmlns:a16="http://schemas.microsoft.com/office/drawing/2014/main" id="{706FE133-6141-78E8-4820-DB1465F035D1}"/>
              </a:ext>
            </a:extLst>
          </p:cNvPr>
          <p:cNvSpPr>
            <a:spLocks noGrp="1"/>
          </p:cNvSpPr>
          <p:nvPr>
            <p:ph idx="1"/>
          </p:nvPr>
        </p:nvSpPr>
        <p:spPr>
          <a:xfrm>
            <a:off x="550273" y="1308100"/>
            <a:ext cx="8097616" cy="3323534"/>
          </a:xfrm>
        </p:spPr>
        <p:txBody>
          <a:bodyPr>
            <a:noAutofit/>
          </a:bodyPr>
          <a:lstStyle/>
          <a:p>
            <a:pPr marL="284400" indent="-284400">
              <a:lnSpc>
                <a:spcPct val="114000"/>
              </a:lnSpc>
              <a:spcBef>
                <a:spcPts val="600"/>
              </a:spcBef>
              <a:spcAft>
                <a:spcPts val="600"/>
              </a:spcAft>
              <a:buFont typeface="Arial" panose="020B0604020202020204" pitchFamily="34" charset="0"/>
              <a:buChar char="•"/>
            </a:pPr>
            <a:r>
              <a:rPr lang="en-GB" sz="2000" dirty="0">
                <a:solidFill>
                  <a:srgbClr val="000000"/>
                </a:solidFill>
                <a:ea typeface="Times New Roman" panose="02020603050405020304" pitchFamily="18" charset="0"/>
              </a:rPr>
              <a:t>P</a:t>
            </a:r>
            <a:r>
              <a:rPr lang="en-GB" sz="2000" dirty="0">
                <a:solidFill>
                  <a:srgbClr val="000000"/>
                </a:solidFill>
                <a:effectLst/>
                <a:ea typeface="Times New Roman" panose="02020603050405020304" pitchFamily="18" charset="0"/>
              </a:rPr>
              <a:t>roposed that antioxidants may prevent cellular damage in the retina by limiting the damaging effects of free radicals produced in the process of light absorption</a:t>
            </a:r>
          </a:p>
          <a:p>
            <a:pPr marL="284400" indent="-284400">
              <a:lnSpc>
                <a:spcPct val="114000"/>
              </a:lnSpc>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rPr>
              <a:t>A number of antioxidant supplements marketed for eye health are available to purchase </a:t>
            </a:r>
          </a:p>
          <a:p>
            <a:pPr marL="284400" indent="-284400">
              <a:lnSpc>
                <a:spcPct val="114000"/>
              </a:lnSpc>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rPr>
              <a:t>Classed as food supplements, not licensed as medicines</a:t>
            </a:r>
          </a:p>
          <a:p>
            <a:pPr marL="284400" indent="-284400">
              <a:lnSpc>
                <a:spcPct val="114000"/>
              </a:lnSpc>
              <a:spcBef>
                <a:spcPts val="600"/>
              </a:spcBef>
              <a:spcAft>
                <a:spcPts val="600"/>
              </a:spcAft>
              <a:buFont typeface="Arial" panose="020B0604020202020204" pitchFamily="34" charset="0"/>
              <a:buChar char="•"/>
            </a:pPr>
            <a:r>
              <a:rPr lang="en-GB" sz="2000" dirty="0">
                <a:solidFill>
                  <a:srgbClr val="000000"/>
                </a:solidFill>
                <a:ea typeface="Times New Roman" panose="02020603050405020304" pitchFamily="18" charset="0"/>
              </a:rPr>
              <a:t>Most studied are AREDS and AREDS2 formulas – see table</a:t>
            </a:r>
          </a:p>
          <a:p>
            <a:pPr marL="342900" indent="-342900">
              <a:lnSpc>
                <a:spcPct val="115000"/>
              </a:lnSpc>
              <a:spcAft>
                <a:spcPts val="1000"/>
              </a:spcAft>
              <a:buFont typeface="Arial" panose="020B0604020202020204" pitchFamily="34" charset="0"/>
              <a:buChar char="•"/>
            </a:pPr>
            <a:endParaRPr lang="en-GB" sz="2000" dirty="0">
              <a:solidFill>
                <a:srgbClr val="000000"/>
              </a:solidFill>
              <a:effectLst/>
              <a:ea typeface="Times New Roman" panose="02020603050405020304" pitchFamily="18" charset="0"/>
            </a:endParaRPr>
          </a:p>
          <a:p>
            <a:pPr marL="342900" indent="-342900">
              <a:lnSpc>
                <a:spcPct val="115000"/>
              </a:lnSpc>
              <a:spcAft>
                <a:spcPts val="1000"/>
              </a:spcAft>
              <a:buFont typeface="Arial" panose="020B0604020202020204" pitchFamily="34" charset="0"/>
              <a:buChar char="•"/>
            </a:pPr>
            <a:endParaRPr lang="en-GB" sz="2000" dirty="0">
              <a:solidFill>
                <a:srgbClr val="000000"/>
              </a:solidFill>
              <a:effectLst/>
              <a:ea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spcBef>
                <a:spcPts val="600"/>
              </a:spcBef>
              <a:spcAft>
                <a:spcPts val="0"/>
              </a:spcAft>
              <a:buFont typeface="Arial" panose="020B0604020202020204" pitchFamily="34" charset="0"/>
              <a:buChar char="•"/>
            </a:pPr>
            <a:endParaRPr lang="en-GB" sz="18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21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8D59280-E005-4579-9D17-92A140D797FC}"/>
              </a:ext>
            </a:extLst>
          </p:cNvPr>
          <p:cNvGraphicFramePr>
            <a:graphicFrameLocks noGrp="1"/>
          </p:cNvGraphicFramePr>
          <p:nvPr>
            <p:extLst>
              <p:ext uri="{D42A27DB-BD31-4B8C-83A1-F6EECF244321}">
                <p14:modId xmlns:p14="http://schemas.microsoft.com/office/powerpoint/2010/main" val="1931732221"/>
              </p:ext>
            </p:extLst>
          </p:nvPr>
        </p:nvGraphicFramePr>
        <p:xfrm>
          <a:off x="420130" y="448600"/>
          <a:ext cx="8414952" cy="3629131"/>
        </p:xfrm>
        <a:graphic>
          <a:graphicData uri="http://schemas.openxmlformats.org/drawingml/2006/table">
            <a:tbl>
              <a:tblPr firstRow="1" firstCol="1" bandRow="1">
                <a:tableStyleId>{EB344D84-9AFB-497E-A393-DC336BA19D2E}</a:tableStyleId>
              </a:tblPr>
              <a:tblGrid>
                <a:gridCol w="2804673">
                  <a:extLst>
                    <a:ext uri="{9D8B030D-6E8A-4147-A177-3AD203B41FA5}">
                      <a16:colId xmlns:a16="http://schemas.microsoft.com/office/drawing/2014/main" val="2360467546"/>
                    </a:ext>
                  </a:extLst>
                </a:gridCol>
                <a:gridCol w="2804673">
                  <a:extLst>
                    <a:ext uri="{9D8B030D-6E8A-4147-A177-3AD203B41FA5}">
                      <a16:colId xmlns:a16="http://schemas.microsoft.com/office/drawing/2014/main" val="2614197188"/>
                    </a:ext>
                  </a:extLst>
                </a:gridCol>
                <a:gridCol w="2805606">
                  <a:extLst>
                    <a:ext uri="{9D8B030D-6E8A-4147-A177-3AD203B41FA5}">
                      <a16:colId xmlns:a16="http://schemas.microsoft.com/office/drawing/2014/main" val="116292547"/>
                    </a:ext>
                  </a:extLst>
                </a:gridCol>
              </a:tblGrid>
              <a:tr h="559076">
                <a:tc>
                  <a:txBody>
                    <a:bodyPr/>
                    <a:lstStyle/>
                    <a:p>
                      <a:pPr>
                        <a:lnSpc>
                          <a:spcPct val="115000"/>
                        </a:lnSpc>
                        <a:spcAft>
                          <a:spcPts val="1000"/>
                        </a:spcAft>
                      </a:pPr>
                      <a:r>
                        <a:rPr lang="en-GB" sz="1800" dirty="0">
                          <a:effectLst/>
                        </a:rPr>
                        <a:t>Nutrient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AREDS formula</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AREDS2 formula</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7816878"/>
                  </a:ext>
                </a:extLst>
              </a:tr>
              <a:tr h="385525">
                <a:tc>
                  <a:txBody>
                    <a:bodyPr/>
                    <a:lstStyle/>
                    <a:p>
                      <a:pPr>
                        <a:lnSpc>
                          <a:spcPct val="115000"/>
                        </a:lnSpc>
                        <a:spcAft>
                          <a:spcPts val="1000"/>
                        </a:spcAft>
                      </a:pPr>
                      <a:r>
                        <a:rPr lang="en-GB" sz="1800" dirty="0">
                          <a:effectLst/>
                        </a:rPr>
                        <a:t>Beta-carotene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15mg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2388632"/>
                  </a:ext>
                </a:extLst>
              </a:tr>
              <a:tr h="385525">
                <a:tc>
                  <a:txBody>
                    <a:bodyPr/>
                    <a:lstStyle/>
                    <a:p>
                      <a:pPr>
                        <a:lnSpc>
                          <a:spcPct val="115000"/>
                        </a:lnSpc>
                        <a:spcAft>
                          <a:spcPts val="1000"/>
                        </a:spcAft>
                      </a:pPr>
                      <a:r>
                        <a:rPr lang="en-GB" sz="1800" dirty="0">
                          <a:effectLst/>
                        </a:rPr>
                        <a:t>Vitamin C</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500mg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500mg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618250"/>
                  </a:ext>
                </a:extLst>
              </a:tr>
              <a:tr h="416932">
                <a:tc>
                  <a:txBody>
                    <a:bodyPr/>
                    <a:lstStyle/>
                    <a:p>
                      <a:pPr>
                        <a:lnSpc>
                          <a:spcPct val="115000"/>
                        </a:lnSpc>
                        <a:spcAft>
                          <a:spcPts val="1000"/>
                        </a:spcAft>
                      </a:pPr>
                      <a:r>
                        <a:rPr lang="en-GB" sz="1800" dirty="0">
                          <a:effectLst/>
                        </a:rPr>
                        <a:t>Vitamin 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400 International Units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400 International Units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208943"/>
                  </a:ext>
                </a:extLst>
              </a:tr>
              <a:tr h="385525">
                <a:tc>
                  <a:txBody>
                    <a:bodyPr/>
                    <a:lstStyle/>
                    <a:p>
                      <a:pPr>
                        <a:lnSpc>
                          <a:spcPct val="115000"/>
                        </a:lnSpc>
                        <a:spcAft>
                          <a:spcPts val="1000"/>
                        </a:spcAft>
                      </a:pPr>
                      <a:r>
                        <a:rPr lang="en-GB" sz="1800" dirty="0">
                          <a:effectLst/>
                        </a:rPr>
                        <a:t>Zinc</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80mg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80mg or 25mg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1978231"/>
                  </a:ext>
                </a:extLst>
              </a:tr>
              <a:tr h="38552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rPr>
                        <a:t>Copper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2mg*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2mg*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7687190"/>
                  </a:ext>
                </a:extLst>
              </a:tr>
              <a:tr h="385525">
                <a:tc>
                  <a:txBody>
                    <a:bodyPr/>
                    <a:lstStyle/>
                    <a:p>
                      <a:pPr>
                        <a:lnSpc>
                          <a:spcPct val="115000"/>
                        </a:lnSpc>
                        <a:spcAft>
                          <a:spcPts val="1000"/>
                        </a:spcAft>
                      </a:pPr>
                      <a:r>
                        <a:rPr lang="en-GB" sz="1800" dirty="0">
                          <a:effectLst/>
                        </a:rPr>
                        <a:t>Lutein</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10mg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7223632"/>
                  </a:ext>
                </a:extLst>
              </a:tr>
              <a:tr h="725498">
                <a:tc>
                  <a:txBody>
                    <a:bodyPr/>
                    <a:lstStyle/>
                    <a:p>
                      <a:pPr>
                        <a:lnSpc>
                          <a:spcPct val="115000"/>
                        </a:lnSpc>
                        <a:spcAft>
                          <a:spcPts val="1000"/>
                        </a:spcAft>
                      </a:pPr>
                      <a:r>
                        <a:rPr lang="en-GB" sz="1800" dirty="0">
                          <a:effectLst/>
                        </a:rPr>
                        <a:t>Zeaxanthin</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2mg</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4327076"/>
                  </a:ext>
                </a:extLst>
              </a:tr>
            </a:tbl>
          </a:graphicData>
        </a:graphic>
      </p:graphicFrame>
      <p:sp>
        <p:nvSpPr>
          <p:cNvPr id="4" name="TextBox 3">
            <a:extLst>
              <a:ext uri="{FF2B5EF4-FFF2-40B4-BE49-F238E27FC236}">
                <a16:creationId xmlns:a16="http://schemas.microsoft.com/office/drawing/2014/main" id="{25D7BA0E-9175-D7EC-914D-4D5DC75E667C}"/>
              </a:ext>
            </a:extLst>
          </p:cNvPr>
          <p:cNvSpPr txBox="1"/>
          <p:nvPr/>
        </p:nvSpPr>
        <p:spPr>
          <a:xfrm>
            <a:off x="53614" y="4433291"/>
            <a:ext cx="5449330" cy="584775"/>
          </a:xfrm>
          <a:prstGeom prst="rect">
            <a:avLst/>
          </a:prstGeom>
          <a:noFill/>
        </p:spPr>
        <p:txBody>
          <a:bodyPr wrap="square" rtlCol="0">
            <a:spAutoFit/>
          </a:bodyPr>
          <a:lstStyle/>
          <a:p>
            <a:r>
              <a:rPr lang="en-GB" sz="1600" dirty="0">
                <a:solidFill>
                  <a:schemeClr val="bg1"/>
                </a:solidFill>
                <a:effectLst/>
              </a:rPr>
              <a:t>*Included to prevent copper deficiency with high dose zinc supplementation</a:t>
            </a:r>
            <a:endParaRPr lang="en-US" sz="1600" dirty="0">
              <a:solidFill>
                <a:schemeClr val="bg1"/>
              </a:solidFill>
            </a:endParaRPr>
          </a:p>
        </p:txBody>
      </p:sp>
    </p:spTree>
    <p:extLst>
      <p:ext uri="{BB962C8B-B14F-4D97-AF65-F5344CB8AC3E}">
        <p14:creationId xmlns:p14="http://schemas.microsoft.com/office/powerpoint/2010/main" val="145347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273" y="281259"/>
            <a:ext cx="7448550" cy="421483"/>
          </a:xfrm>
        </p:spPr>
        <p:txBody>
          <a:bodyPr>
            <a:normAutofit fontScale="90000"/>
          </a:bodyPr>
          <a:lstStyle/>
          <a:p>
            <a:r>
              <a:rPr lang="en-US" dirty="0"/>
              <a:t>National Guidance</a:t>
            </a:r>
          </a:p>
        </p:txBody>
      </p:sp>
      <p:sp>
        <p:nvSpPr>
          <p:cNvPr id="4" name="Content Placeholder 3"/>
          <p:cNvSpPr>
            <a:spLocks noGrp="1"/>
          </p:cNvSpPr>
          <p:nvPr>
            <p:ph idx="1"/>
          </p:nvPr>
        </p:nvSpPr>
        <p:spPr>
          <a:xfrm>
            <a:off x="550273" y="877718"/>
            <a:ext cx="8097616" cy="4144447"/>
          </a:xfrm>
        </p:spPr>
        <p:txBody>
          <a:bodyPr>
            <a:normAutofit fontScale="47500" lnSpcReduction="20000"/>
          </a:bodyPr>
          <a:lstStyle/>
          <a:p>
            <a:pPr>
              <a:lnSpc>
                <a:spcPct val="115000"/>
              </a:lnSpc>
              <a:spcBef>
                <a:spcPts val="600"/>
              </a:spcBef>
              <a:spcAft>
                <a:spcPts val="300"/>
              </a:spcAft>
            </a:pPr>
            <a:r>
              <a:rPr lang="en-GB" sz="4000" u="sng" dirty="0">
                <a:solidFill>
                  <a:srgbClr val="0072C6"/>
                </a:solidFill>
                <a:ea typeface="Times New Roman" panose="02020603050405020304" pitchFamily="18" charset="0"/>
                <a:cs typeface="Arial" panose="020B0604020202020204" pitchFamily="34" charset="0"/>
                <a:hlinkClick r:id="rId3"/>
              </a:rPr>
              <a:t>NICE Guideline NG82</a:t>
            </a:r>
            <a:r>
              <a:rPr lang="en-GB" sz="4000" u="sng" dirty="0">
                <a:solidFill>
                  <a:schemeClr val="tx1"/>
                </a:solidFill>
                <a:effectLst/>
                <a:ea typeface="Times New Roman" panose="02020603050405020304" pitchFamily="18" charset="0"/>
                <a:cs typeface="Arial" panose="020B0604020202020204" pitchFamily="34" charset="0"/>
                <a:hlinkClick r:id="rId3"/>
              </a:rPr>
              <a:t> </a:t>
            </a:r>
            <a:r>
              <a:rPr lang="en-GB" sz="4000" u="sng" dirty="0">
                <a:solidFill>
                  <a:schemeClr val="tx1"/>
                </a:solidFill>
                <a:effectLst/>
                <a:ea typeface="MS Mincho" panose="02020609040205080304" pitchFamily="49" charset="-128"/>
                <a:cs typeface="Arial" panose="020B0604020202020204" pitchFamily="34" charset="0"/>
                <a:hlinkClick r:id="rId3"/>
              </a:rPr>
              <a:t>AMD</a:t>
            </a:r>
            <a:endParaRPr lang="en-GB" sz="4000" u="sng" dirty="0">
              <a:solidFill>
                <a:schemeClr val="tx1"/>
              </a:solidFill>
              <a:effectLst/>
              <a:ea typeface="MS Mincho" panose="02020609040205080304" pitchFamily="49" charset="-128"/>
              <a:cs typeface="Arial" panose="020B0604020202020204" pitchFamily="34" charset="0"/>
            </a:endParaRPr>
          </a:p>
          <a:p>
            <a:pPr marL="342900" indent="-342900">
              <a:lnSpc>
                <a:spcPct val="115000"/>
              </a:lnSpc>
              <a:spcBef>
                <a:spcPts val="600"/>
              </a:spcBef>
              <a:spcAft>
                <a:spcPts val="300"/>
              </a:spcAft>
              <a:buFont typeface="Arial" panose="020B0604020202020204" pitchFamily="34" charset="0"/>
              <a:buChar char="•"/>
            </a:pPr>
            <a:r>
              <a:rPr lang="en-GB" sz="4000" dirty="0">
                <a:solidFill>
                  <a:srgbClr val="000000"/>
                </a:solidFill>
                <a:effectLst/>
                <a:ea typeface="Times New Roman" panose="02020603050405020304" pitchFamily="18" charset="0"/>
              </a:rPr>
              <a:t>No recommendation for or against the use of antioxidant supplements</a:t>
            </a:r>
          </a:p>
          <a:p>
            <a:pPr marL="342900" indent="-342900">
              <a:lnSpc>
                <a:spcPct val="115000"/>
              </a:lnSpc>
              <a:spcAft>
                <a:spcPts val="1000"/>
              </a:spcAft>
              <a:buFont typeface="Arial" panose="020B0604020202020204" pitchFamily="34" charset="0"/>
              <a:buChar char="•"/>
            </a:pPr>
            <a:r>
              <a:rPr lang="en-GB" sz="4000" dirty="0">
                <a:solidFill>
                  <a:srgbClr val="000000"/>
                </a:solidFill>
                <a:ea typeface="Times New Roman" panose="02020603050405020304" pitchFamily="18" charset="0"/>
              </a:rPr>
              <a:t>E</a:t>
            </a:r>
            <a:r>
              <a:rPr lang="en-GB" sz="4000" dirty="0">
                <a:solidFill>
                  <a:srgbClr val="000000"/>
                </a:solidFill>
                <a:effectLst/>
                <a:ea typeface="Times New Roman" panose="02020603050405020304" pitchFamily="18" charset="0"/>
              </a:rPr>
              <a:t>vidence review suggested a positive effect of antioxidant supplements on slowing progression from early to late AMD</a:t>
            </a:r>
          </a:p>
          <a:p>
            <a:pPr marL="342900" indent="-342900">
              <a:lnSpc>
                <a:spcPct val="115000"/>
              </a:lnSpc>
              <a:spcAft>
                <a:spcPts val="1000"/>
              </a:spcAft>
              <a:buFont typeface="Arial" panose="020B0604020202020204" pitchFamily="34" charset="0"/>
              <a:buChar char="•"/>
            </a:pPr>
            <a:r>
              <a:rPr lang="en-GB" sz="4000" dirty="0">
                <a:solidFill>
                  <a:srgbClr val="000000"/>
                </a:solidFill>
                <a:effectLst/>
                <a:ea typeface="Times New Roman" panose="02020603050405020304" pitchFamily="18" charset="0"/>
              </a:rPr>
              <a:t>Guideline Committee had reservations about the studies that made them sceptical about the treatment effects</a:t>
            </a:r>
          </a:p>
          <a:p>
            <a:pPr marL="342900" indent="-342900">
              <a:lnSpc>
                <a:spcPct val="115000"/>
              </a:lnSpc>
              <a:spcAft>
                <a:spcPts val="1000"/>
              </a:spcAft>
              <a:buFont typeface="Arial" panose="020B0604020202020204" pitchFamily="34" charset="0"/>
              <a:buChar char="•"/>
            </a:pPr>
            <a:r>
              <a:rPr lang="en-GB" sz="4000" dirty="0">
                <a:solidFill>
                  <a:srgbClr val="000000"/>
                </a:solidFill>
                <a:ea typeface="Times New Roman" panose="02020603050405020304" pitchFamily="18" charset="0"/>
              </a:rPr>
              <a:t>B</a:t>
            </a:r>
            <a:r>
              <a:rPr lang="en-GB" sz="4000" dirty="0">
                <a:solidFill>
                  <a:srgbClr val="000000"/>
                </a:solidFill>
                <a:effectLst/>
                <a:ea typeface="Times New Roman" panose="02020603050405020304" pitchFamily="18" charset="0"/>
              </a:rPr>
              <a:t>eta-carotene (included in the AREDS formula) - possible risk of lung cancer amongst smokers</a:t>
            </a:r>
          </a:p>
          <a:p>
            <a:pPr marL="342900" indent="-342900">
              <a:lnSpc>
                <a:spcPct val="115000"/>
              </a:lnSpc>
              <a:spcAft>
                <a:spcPts val="1000"/>
              </a:spcAft>
              <a:buFont typeface="Arial" panose="020B0604020202020204" pitchFamily="34" charset="0"/>
              <a:buChar char="•"/>
            </a:pPr>
            <a:r>
              <a:rPr lang="en-GB" sz="4000" dirty="0">
                <a:solidFill>
                  <a:srgbClr val="000000"/>
                </a:solidFill>
                <a:ea typeface="Times New Roman" panose="02020603050405020304" pitchFamily="18" charset="0"/>
              </a:rPr>
              <a:t>Research recommendation made</a:t>
            </a:r>
            <a:endParaRPr lang="en-GB" sz="4000" dirty="0">
              <a:solidFill>
                <a:srgbClr val="000000"/>
              </a:solidFill>
              <a:effectLst/>
              <a:ea typeface="Times New Roman" panose="02020603050405020304" pitchFamily="18" charset="0"/>
            </a:endParaRPr>
          </a:p>
          <a:p>
            <a:pPr marL="342900" indent="-342900">
              <a:lnSpc>
                <a:spcPct val="115000"/>
              </a:lnSpc>
              <a:spcBef>
                <a:spcPts val="600"/>
              </a:spcBef>
              <a:spcAft>
                <a:spcPts val="300"/>
              </a:spcAft>
              <a:buFont typeface="Arial" panose="020B0604020202020204" pitchFamily="34" charset="0"/>
              <a:buChar char="•"/>
            </a:pPr>
            <a:endParaRPr lang="en-GB" sz="1900" dirty="0">
              <a:solidFill>
                <a:schemeClr val="tx1"/>
              </a:solidFill>
              <a:effectLst/>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4071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273" y="281259"/>
            <a:ext cx="7448550" cy="421483"/>
          </a:xfrm>
        </p:spPr>
        <p:txBody>
          <a:bodyPr>
            <a:normAutofit fontScale="90000"/>
          </a:bodyPr>
          <a:lstStyle/>
          <a:p>
            <a:r>
              <a:rPr lang="en-US" dirty="0"/>
              <a:t>National Guidance</a:t>
            </a:r>
          </a:p>
        </p:txBody>
      </p:sp>
      <p:sp>
        <p:nvSpPr>
          <p:cNvPr id="4" name="Content Placeholder 3"/>
          <p:cNvSpPr>
            <a:spLocks noGrp="1"/>
          </p:cNvSpPr>
          <p:nvPr>
            <p:ph idx="1"/>
          </p:nvPr>
        </p:nvSpPr>
        <p:spPr>
          <a:xfrm>
            <a:off x="550273" y="877719"/>
            <a:ext cx="8097616" cy="3984522"/>
          </a:xfrm>
        </p:spPr>
        <p:txBody>
          <a:bodyPr>
            <a:normAutofit lnSpcReduction="10000"/>
          </a:bodyPr>
          <a:lstStyle/>
          <a:p>
            <a:r>
              <a:rPr lang="en-US" sz="2000" u="sng" dirty="0">
                <a:solidFill>
                  <a:schemeClr val="tx1"/>
                </a:solidFill>
                <a:hlinkClick r:id="rId3"/>
              </a:rPr>
              <a:t>NHS England guidance</a:t>
            </a:r>
            <a:r>
              <a:rPr lang="en-US" sz="2000" dirty="0">
                <a:solidFill>
                  <a:schemeClr val="tx1"/>
                </a:solidFill>
                <a:hlinkClick r:id="rId3"/>
              </a:rPr>
              <a:t> </a:t>
            </a:r>
            <a:r>
              <a:rPr lang="en-US" sz="2000" dirty="0">
                <a:solidFill>
                  <a:schemeClr val="tx1"/>
                </a:solidFill>
              </a:rPr>
              <a:t>on items which should not be routinely prescribed in primary care (2023) </a:t>
            </a:r>
          </a:p>
          <a:p>
            <a:pPr marL="285750" indent="-285750">
              <a:buFont typeface="Arial" panose="020B0604020202020204" pitchFamily="34" charset="0"/>
              <a:buChar char="•"/>
            </a:pPr>
            <a:r>
              <a:rPr lang="en-GB" sz="2000" dirty="0">
                <a:solidFill>
                  <a:srgbClr val="000000"/>
                </a:solidFill>
                <a:ea typeface="Times New Roman" panose="02020603050405020304" pitchFamily="18" charset="0"/>
              </a:rPr>
              <a:t>I</a:t>
            </a:r>
            <a:r>
              <a:rPr lang="en-GB" sz="2000" dirty="0">
                <a:solidFill>
                  <a:srgbClr val="000000"/>
                </a:solidFill>
                <a:effectLst/>
                <a:ea typeface="Times New Roman" panose="02020603050405020304" pitchFamily="18" charset="0"/>
              </a:rPr>
              <a:t>ncludes lutein and antioxidants</a:t>
            </a:r>
          </a:p>
          <a:p>
            <a:pPr marL="285750" indent="-285750">
              <a:buFont typeface="Arial" panose="020B0604020202020204" pitchFamily="34" charset="0"/>
              <a:buChar char="•"/>
            </a:pPr>
            <a:r>
              <a:rPr lang="en-US" sz="2000" dirty="0">
                <a:solidFill>
                  <a:srgbClr val="000000"/>
                </a:solidFill>
              </a:rPr>
              <a:t>Classified as items of low clinical effectiveness, where there is a lack of robust evidence of clinical effectiveness or significant safety concerns</a:t>
            </a:r>
          </a:p>
          <a:p>
            <a:pPr marL="285750" indent="-285750">
              <a:buFont typeface="Arial" panose="020B0604020202020204" pitchFamily="34" charset="0"/>
              <a:buChar char="•"/>
            </a:pPr>
            <a:r>
              <a:rPr lang="en-US" sz="2000" dirty="0">
                <a:solidFill>
                  <a:srgbClr val="000000"/>
                </a:solidFill>
              </a:rPr>
              <a:t>Do not initiate &amp; deprescribe</a:t>
            </a:r>
          </a:p>
          <a:p>
            <a:pPr marL="285750" indent="-285750">
              <a:buFont typeface="Arial" panose="020B0604020202020204" pitchFamily="34" charset="0"/>
              <a:buChar char="•"/>
            </a:pPr>
            <a:r>
              <a:rPr lang="en-GB" sz="2000" dirty="0">
                <a:solidFill>
                  <a:srgbClr val="000000"/>
                </a:solidFill>
                <a:effectLst/>
                <a:ea typeface="Times New Roman" panose="02020603050405020304" pitchFamily="18" charset="0"/>
              </a:rPr>
              <a:t>Only prescribe if no item or intervention is clinically appropriate / available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98533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273" y="281259"/>
            <a:ext cx="7448550" cy="421483"/>
          </a:xfrm>
        </p:spPr>
        <p:txBody>
          <a:bodyPr>
            <a:normAutofit fontScale="90000"/>
          </a:bodyPr>
          <a:lstStyle/>
          <a:p>
            <a:r>
              <a:rPr lang="en-US" dirty="0"/>
              <a:t>National Guidance</a:t>
            </a:r>
          </a:p>
        </p:txBody>
      </p:sp>
      <p:sp>
        <p:nvSpPr>
          <p:cNvPr id="4" name="Content Placeholder 3"/>
          <p:cNvSpPr>
            <a:spLocks noGrp="1"/>
          </p:cNvSpPr>
          <p:nvPr>
            <p:ph idx="1"/>
          </p:nvPr>
        </p:nvSpPr>
        <p:spPr>
          <a:xfrm>
            <a:off x="550273" y="877719"/>
            <a:ext cx="8097616" cy="3820890"/>
          </a:xfrm>
        </p:spPr>
        <p:txBody>
          <a:bodyPr>
            <a:normAutofit lnSpcReduction="10000"/>
          </a:bodyPr>
          <a:lstStyle/>
          <a:p>
            <a:pPr marL="284400" indent="-284400">
              <a:lnSpc>
                <a:spcPct val="124000"/>
              </a:lnSpc>
              <a:spcBef>
                <a:spcPts val="600"/>
              </a:spcBef>
              <a:spcAft>
                <a:spcPts val="600"/>
              </a:spcAft>
            </a:pPr>
            <a:r>
              <a:rPr lang="en-GB" sz="1900" u="sng" dirty="0">
                <a:solidFill>
                  <a:schemeClr val="tx1"/>
                </a:solidFill>
                <a:effectLst/>
                <a:ea typeface="MS Mincho" panose="02020609040205080304" pitchFamily="49" charset="-128"/>
                <a:cs typeface="Times New Roman" panose="02020603050405020304" pitchFamily="18" charset="0"/>
                <a:hlinkClick r:id="rId3"/>
              </a:rPr>
              <a:t>The Royal College of Ophthalmologists Commissioning Guide for AMD Services (2024)</a:t>
            </a:r>
            <a:endParaRPr lang="en-GB" sz="1900" u="sng" dirty="0">
              <a:solidFill>
                <a:schemeClr val="tx1"/>
              </a:solidFill>
              <a:effectLst/>
              <a:ea typeface="MS Mincho" panose="02020609040205080304" pitchFamily="49" charset="-128"/>
              <a:cs typeface="Times New Roman" panose="02020603050405020304" pitchFamily="18" charset="0"/>
            </a:endParaRPr>
          </a:p>
          <a:p>
            <a:pPr marL="284400" indent="-284400">
              <a:lnSpc>
                <a:spcPct val="124000"/>
              </a:lnSpc>
              <a:spcBef>
                <a:spcPts val="600"/>
              </a:spcBef>
              <a:spcAft>
                <a:spcPts val="600"/>
              </a:spcAft>
              <a:buFont typeface="Arial" panose="020B0604020202020204" pitchFamily="34" charset="0"/>
              <a:buChar char="•"/>
            </a:pPr>
            <a:r>
              <a:rPr lang="en-GB" sz="1900" dirty="0">
                <a:solidFill>
                  <a:srgbClr val="000000"/>
                </a:solidFill>
                <a:effectLst/>
                <a:ea typeface="Times New Roman" panose="02020603050405020304" pitchFamily="18" charset="0"/>
              </a:rPr>
              <a:t>A healthy diet, rich in fresh fruit, vegetables, eggs, and oily fish recommended</a:t>
            </a:r>
          </a:p>
          <a:p>
            <a:pPr marL="284400" indent="-284400">
              <a:lnSpc>
                <a:spcPct val="124000"/>
              </a:lnSpc>
              <a:spcBef>
                <a:spcPts val="600"/>
              </a:spcBef>
              <a:spcAft>
                <a:spcPts val="600"/>
              </a:spcAft>
              <a:buFont typeface="Arial" panose="020B0604020202020204" pitchFamily="34" charset="0"/>
              <a:buChar char="•"/>
            </a:pPr>
            <a:r>
              <a:rPr lang="en-GB" sz="1900" dirty="0">
                <a:solidFill>
                  <a:srgbClr val="000000"/>
                </a:solidFill>
                <a:effectLst/>
                <a:ea typeface="Times New Roman" panose="02020603050405020304" pitchFamily="18" charset="0"/>
              </a:rPr>
              <a:t>AREDS2 supplements are not available on prescription within the NHS. Patients may choose to source these OTC. </a:t>
            </a:r>
            <a:endParaRPr lang="en-GB" sz="1900" dirty="0">
              <a:solidFill>
                <a:srgbClr val="000000"/>
              </a:solidFill>
              <a:ea typeface="Times New Roman" panose="02020603050405020304" pitchFamily="18" charset="0"/>
            </a:endParaRPr>
          </a:p>
          <a:p>
            <a:pPr marL="284400" indent="-284400">
              <a:lnSpc>
                <a:spcPct val="124000"/>
              </a:lnSpc>
              <a:spcBef>
                <a:spcPts val="600"/>
              </a:spcBef>
              <a:spcAft>
                <a:spcPts val="600"/>
              </a:spcAft>
            </a:pPr>
            <a:r>
              <a:rPr lang="en-GB" sz="1900" u="sng" dirty="0">
                <a:solidFill>
                  <a:srgbClr val="0000FF"/>
                </a:solidFill>
                <a:effectLst/>
                <a:ea typeface="Times New Roman" panose="02020603050405020304" pitchFamily="18" charset="0"/>
                <a:hlinkClick r:id="rId4"/>
              </a:rPr>
              <a:t>Clinical Knowledge Summary on AMD</a:t>
            </a:r>
            <a:r>
              <a:rPr lang="en-GB" sz="1900" dirty="0">
                <a:effectLst/>
                <a:ea typeface="Times New Roman" panose="02020603050405020304" pitchFamily="18" charset="0"/>
              </a:rPr>
              <a:t> </a:t>
            </a:r>
            <a:r>
              <a:rPr lang="en-GB" sz="1900" dirty="0">
                <a:solidFill>
                  <a:srgbClr val="000000"/>
                </a:solidFill>
                <a:effectLst/>
                <a:ea typeface="Times New Roman" panose="02020603050405020304" pitchFamily="18" charset="0"/>
              </a:rPr>
              <a:t>- AREDS2 formula is normally recommended (rather than containing beta-carotene formulas)</a:t>
            </a:r>
          </a:p>
          <a:p>
            <a:pPr marL="457200" indent="-457200">
              <a:buFont typeface="Arial" panose="020B0604020202020204" pitchFamily="34" charset="0"/>
              <a:buChar char="•"/>
            </a:pPr>
            <a:endParaRPr lang="en-GB" sz="2000" dirty="0">
              <a:solidFill>
                <a:srgbClr val="000000"/>
              </a:solidFill>
              <a:effectLst/>
              <a:ea typeface="Times New Roman" panose="02020603050405020304" pitchFamily="18" charset="0"/>
            </a:endParaRPr>
          </a:p>
          <a:p>
            <a:pPr marL="457200" indent="-457200">
              <a:buFont typeface="Arial" panose="020B0604020202020204" pitchFamily="34" charset="0"/>
              <a:buChar char="•"/>
            </a:pPr>
            <a:endParaRPr lang="en-GB" sz="2000" dirty="0">
              <a:solidFill>
                <a:srgbClr val="000000"/>
              </a:solidFill>
              <a:effectLst/>
              <a:ea typeface="Times New Roman" panose="02020603050405020304" pitchFamily="18" charset="0"/>
            </a:endParaRPr>
          </a:p>
          <a:p>
            <a:pPr marL="457200" indent="-457200">
              <a:buFont typeface="Arial" panose="020B0604020202020204" pitchFamily="34" charset="0"/>
              <a:buChar char="•"/>
            </a:pPr>
            <a:endParaRPr lang="en-GB" sz="2000" dirty="0">
              <a:solidFill>
                <a:srgbClr val="000000"/>
              </a:solidFill>
              <a:effectLst/>
              <a:ea typeface="Times New Roman" panose="02020603050405020304" pitchFamily="18" charset="0"/>
            </a:endParaRPr>
          </a:p>
          <a:p>
            <a:pPr marL="457200" indent="-457200">
              <a:buFont typeface="Arial" panose="020B0604020202020204" pitchFamily="34" charset="0"/>
              <a:buChar char="•"/>
            </a:pPr>
            <a:endParaRPr lang="en-GB" sz="2800" dirty="0">
              <a:solidFill>
                <a:srgbClr val="000000"/>
              </a:solidFill>
              <a:effectLst/>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sz="1800" dirty="0">
              <a:solidFill>
                <a:srgbClr val="000000"/>
              </a:solidFill>
            </a:endParaRPr>
          </a:p>
          <a:p>
            <a:pPr marL="285750" indent="-28575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86437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3E65-F7B8-5E1B-B8CC-8AF7AE6D99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DD5D6B-FA5F-D9CC-E612-4A8F4328BE97}"/>
              </a:ext>
            </a:extLst>
          </p:cNvPr>
          <p:cNvSpPr>
            <a:spLocks noGrp="1"/>
          </p:cNvSpPr>
          <p:nvPr>
            <p:ph type="title"/>
          </p:nvPr>
        </p:nvSpPr>
        <p:spPr>
          <a:xfrm>
            <a:off x="550273" y="281259"/>
            <a:ext cx="7448550" cy="421483"/>
          </a:xfrm>
        </p:spPr>
        <p:txBody>
          <a:bodyPr>
            <a:normAutofit fontScale="90000"/>
          </a:bodyPr>
          <a:lstStyle/>
          <a:p>
            <a:r>
              <a:rPr lang="en-US" dirty="0"/>
              <a:t>National Guidance</a:t>
            </a:r>
          </a:p>
        </p:txBody>
      </p:sp>
      <p:sp>
        <p:nvSpPr>
          <p:cNvPr id="4" name="Content Placeholder 3">
            <a:extLst>
              <a:ext uri="{FF2B5EF4-FFF2-40B4-BE49-F238E27FC236}">
                <a16:creationId xmlns:a16="http://schemas.microsoft.com/office/drawing/2014/main" id="{186203F0-8413-C4E5-42EC-6C323303D133}"/>
              </a:ext>
            </a:extLst>
          </p:cNvPr>
          <p:cNvSpPr>
            <a:spLocks noGrp="1"/>
          </p:cNvSpPr>
          <p:nvPr>
            <p:ph idx="1"/>
          </p:nvPr>
        </p:nvSpPr>
        <p:spPr>
          <a:xfrm>
            <a:off x="550273" y="877719"/>
            <a:ext cx="8097616" cy="3801288"/>
          </a:xfrm>
        </p:spPr>
        <p:txBody>
          <a:bodyPr>
            <a:normAutofit/>
          </a:bodyPr>
          <a:lstStyle/>
          <a:p>
            <a:pPr marL="342900" indent="-342900">
              <a:lnSpc>
                <a:spcPct val="115000"/>
              </a:lnSpc>
              <a:spcAft>
                <a:spcPts val="1000"/>
              </a:spcAft>
              <a:buFont typeface="Arial" panose="020B0604020202020204" pitchFamily="34" charset="0"/>
              <a:buChar char="•"/>
            </a:pPr>
            <a:r>
              <a:rPr lang="en-GB" sz="2000" dirty="0">
                <a:effectLst/>
                <a:ea typeface="Times New Roman" panose="02020603050405020304" pitchFamily="18" charset="0"/>
              </a:rPr>
              <a:t>The Strategic Planning and Performance Group in Northern Ireland (formerly the Health and Social Care Board) includes supplements for AMD in their </a:t>
            </a:r>
            <a:r>
              <a:rPr lang="en-GB" sz="2000" u="sng" dirty="0">
                <a:solidFill>
                  <a:srgbClr val="0000FF"/>
                </a:solidFill>
                <a:effectLst/>
                <a:ea typeface="Times New Roman" panose="02020603050405020304" pitchFamily="18" charset="0"/>
                <a:hlinkClick r:id="rId3"/>
              </a:rPr>
              <a:t>Prescribing Stop List</a:t>
            </a:r>
            <a:r>
              <a:rPr lang="en-GB" sz="2000" dirty="0">
                <a:effectLst/>
                <a:ea typeface="Times New Roman" panose="02020603050405020304" pitchFamily="18" charset="0"/>
              </a:rPr>
              <a:t>. Prescribing of these products is not supported by the Northern Ireland Department of Health.</a:t>
            </a:r>
            <a:endParaRPr lang="en-GB" sz="2000" dirty="0">
              <a:ea typeface="MS Mincho" panose="02020609040205080304" pitchFamily="49" charset="-128"/>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en-GB" sz="2000" dirty="0">
                <a:solidFill>
                  <a:srgbClr val="000000"/>
                </a:solidFill>
                <a:effectLst/>
                <a:ea typeface="Times New Roman" panose="02020603050405020304" pitchFamily="18" charset="0"/>
              </a:rPr>
              <a:t>Note that Antioxidant supplements for AMD are not included in NHS Wales guidance on items identified as low value for prescribing (papers 1, 2 and 3).</a:t>
            </a:r>
            <a:endParaRPr lang="en-GB" sz="2000" dirty="0">
              <a:effectLst/>
              <a:ea typeface="Times New Roman" panose="02020603050405020304" pitchFamily="18" charset="0"/>
            </a:endParaRPr>
          </a:p>
          <a:p>
            <a:pPr marL="457200" indent="-457200">
              <a:buFont typeface="Arial" panose="020B0604020202020204" pitchFamily="34" charset="0"/>
              <a:buChar char="•"/>
            </a:pPr>
            <a:endParaRPr lang="en-GB" sz="2000" dirty="0">
              <a:solidFill>
                <a:srgbClr val="000000"/>
              </a:solidFill>
              <a:effectLst/>
              <a:ea typeface="Times New Roman" panose="02020603050405020304" pitchFamily="18" charset="0"/>
            </a:endParaRPr>
          </a:p>
          <a:p>
            <a:pPr marL="457200" indent="-457200">
              <a:buFont typeface="Arial" panose="020B0604020202020204" pitchFamily="34" charset="0"/>
              <a:buChar char="•"/>
            </a:pPr>
            <a:endParaRPr lang="en-GB" sz="2800" dirty="0">
              <a:solidFill>
                <a:srgbClr val="000000"/>
              </a:solidFill>
              <a:effectLst/>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sz="1800" dirty="0">
              <a:solidFill>
                <a:srgbClr val="000000"/>
              </a:solidFill>
            </a:endParaRPr>
          </a:p>
          <a:p>
            <a:pPr marL="285750" indent="-28575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302211169"/>
      </p:ext>
    </p:extLst>
  </p:cSld>
  <p:clrMapOvr>
    <a:masterClrMapping/>
  </p:clrMapOvr>
</p:sld>
</file>

<file path=ppt/theme/theme1.xml><?xml version="1.0" encoding="utf-8"?>
<a:theme xmlns:a="http://schemas.openxmlformats.org/drawingml/2006/main" name="PrescQIPP powerpoint template 16.9">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Q_Pres_1" id="{D57E4DE5-176D-4840-A848-10127AB1674D}" vid="{86B518F1-EFCD-46EC-8011-FCE4E08F72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PrescQIPP powerpoint template 16.9.potx</Template>
  <TotalTime>0</TotalTime>
  <Words>5033</Words>
  <Application>Microsoft Office PowerPoint</Application>
  <PresentationFormat>On-screen Show (16:9)</PresentationFormat>
  <Paragraphs>479</Paragraphs>
  <Slides>28</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MS Mincho</vt:lpstr>
      <vt:lpstr>Arial</vt:lpstr>
      <vt:lpstr>Berkeley</vt:lpstr>
      <vt:lpstr>Calibri</vt:lpstr>
      <vt:lpstr>Courier New</vt:lpstr>
      <vt:lpstr>Symbol</vt:lpstr>
      <vt:lpstr>Times New Roman</vt:lpstr>
      <vt:lpstr>Verdana</vt:lpstr>
      <vt:lpstr>Wingdings</vt:lpstr>
      <vt:lpstr>PrescQIPP powerpoint template 16.9</vt:lpstr>
      <vt:lpstr>Antioxidant supplements for AMD</vt:lpstr>
      <vt:lpstr>Resources available: </vt:lpstr>
      <vt:lpstr>Background  Age-related macular degeneration  </vt:lpstr>
      <vt:lpstr>Background  Antioxidant supplements  </vt:lpstr>
      <vt:lpstr>PowerPoint Presentation</vt:lpstr>
      <vt:lpstr>National Guidance</vt:lpstr>
      <vt:lpstr>National Guidance</vt:lpstr>
      <vt:lpstr>National Guidance</vt:lpstr>
      <vt:lpstr>National Guidance</vt:lpstr>
      <vt:lpstr>Clinical effectiveness </vt:lpstr>
      <vt:lpstr>Clinical effectiveness - AREDS</vt:lpstr>
      <vt:lpstr>Clinical effectiveness – AREDS2</vt:lpstr>
      <vt:lpstr>Clinical effectiveness – AREDS2</vt:lpstr>
      <vt:lpstr>Clinical effectiveness – primary prevention</vt:lpstr>
      <vt:lpstr>Safety</vt:lpstr>
      <vt:lpstr>Self-management support</vt:lpstr>
      <vt:lpstr>Advice for people that want to take an antioxidant supplement for AMD </vt:lpstr>
      <vt:lpstr>Costs</vt:lpstr>
      <vt:lpstr>Example eye health antioxidant supplements and prices</vt:lpstr>
      <vt:lpstr>Costs and savings [add local data to this section]</vt:lpstr>
      <vt:lpstr>PowerPoint Presentation</vt:lpstr>
      <vt:lpstr>PowerPoint Presentation</vt:lpstr>
      <vt:lpstr>Prescribing data</vt:lpstr>
      <vt:lpstr>Recommendations</vt:lpstr>
      <vt:lpstr>Recommendations</vt:lpstr>
      <vt:lpstr>Recommendations</vt:lpstr>
      <vt:lpstr>Recommendations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PQ Presentation Template October 2018</dc:title>
  <dc:creator>Richard Dickinson</dc:creator>
  <cp:lastModifiedBy>Karen Homan</cp:lastModifiedBy>
  <cp:revision>168</cp:revision>
  <dcterms:created xsi:type="dcterms:W3CDTF">2018-10-11T10:11:41Z</dcterms:created>
  <dcterms:modified xsi:type="dcterms:W3CDTF">2025-07-02T14:46:16Z</dcterms:modified>
</cp:coreProperties>
</file>